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9"/>
  </p:notesMasterIdLst>
  <p:sldIdLst>
    <p:sldId id="914" r:id="rId2"/>
    <p:sldId id="2829" r:id="rId3"/>
    <p:sldId id="2912" r:id="rId4"/>
    <p:sldId id="2941" r:id="rId5"/>
    <p:sldId id="2913" r:id="rId6"/>
    <p:sldId id="2914" r:id="rId7"/>
    <p:sldId id="2915" r:id="rId8"/>
    <p:sldId id="2916" r:id="rId9"/>
    <p:sldId id="2957" r:id="rId10"/>
    <p:sldId id="2942" r:id="rId11"/>
    <p:sldId id="2928" r:id="rId12"/>
    <p:sldId id="2951" r:id="rId13"/>
    <p:sldId id="2953" r:id="rId14"/>
    <p:sldId id="2952" r:id="rId15"/>
    <p:sldId id="2943" r:id="rId16"/>
    <p:sldId id="2917" r:id="rId17"/>
    <p:sldId id="2918" r:id="rId18"/>
    <p:sldId id="2919" r:id="rId19"/>
    <p:sldId id="2954" r:id="rId20"/>
    <p:sldId id="2955" r:id="rId21"/>
    <p:sldId id="2922" r:id="rId22"/>
    <p:sldId id="2940" r:id="rId23"/>
    <p:sldId id="2944" r:id="rId24"/>
    <p:sldId id="2923" r:id="rId25"/>
    <p:sldId id="2956" r:id="rId26"/>
    <p:sldId id="2927" r:id="rId27"/>
    <p:sldId id="319" r:id="rId28"/>
  </p:sldIdLst>
  <p:sldSz cx="10160000" cy="5715000"/>
  <p:notesSz cx="6797675" cy="9926638"/>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00" userDrawn="1">
          <p15:clr>
            <a:srgbClr val="A4A3A4"/>
          </p15:clr>
        </p15:guide>
        <p15:guide id="2" pos="320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DDDD"/>
    <a:srgbClr val="366AB4"/>
    <a:srgbClr val="A4B880"/>
    <a:srgbClr val="818181"/>
    <a:srgbClr val="D7E3BF"/>
    <a:srgbClr val="00B7F0"/>
    <a:srgbClr val="FFF2DF"/>
    <a:srgbClr val="FF6E00"/>
    <a:srgbClr val="008CFF"/>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113A9D2-9D6B-4929-AA2D-F23B5EE8CBE7}" styleName="主题样式 2 - 个性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818" autoAdjust="0"/>
    <p:restoredTop sz="92182" autoAdjust="0"/>
  </p:normalViewPr>
  <p:slideViewPr>
    <p:cSldViewPr>
      <p:cViewPr varScale="1">
        <p:scale>
          <a:sx n="137" d="100"/>
          <a:sy n="137" d="100"/>
        </p:scale>
        <p:origin x="762" y="96"/>
      </p:cViewPr>
      <p:guideLst>
        <p:guide orient="horz" pos="1800"/>
        <p:guide pos="320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0" d="100"/>
        <a:sy n="70" d="100"/>
      </p:scale>
      <p:origin x="0" y="0"/>
    </p:cViewPr>
  </p:sorterViewPr>
  <p:notesViewPr>
    <p:cSldViewPr>
      <p:cViewPr varScale="1">
        <p:scale>
          <a:sx n="63" d="100"/>
          <a:sy n="63" d="100"/>
        </p:scale>
        <p:origin x="3192" y="5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7">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0CD86E-43B6-4EF8-8A11-EEEF55B29505}" type="doc">
      <dgm:prSet loTypeId="urn:microsoft.com/office/officeart/2005/8/layout/list1" loCatId="list" qsTypeId="urn:microsoft.com/office/officeart/2005/8/quickstyle/simple1" qsCatId="simple" csTypeId="urn:microsoft.com/office/officeart/2005/8/colors/colorful1#7" csCatId="colorful" phldr="1"/>
      <dgm:spPr/>
      <dgm:t>
        <a:bodyPr/>
        <a:lstStyle/>
        <a:p>
          <a:endParaRPr lang="en-US"/>
        </a:p>
      </dgm:t>
    </dgm:pt>
    <dgm:pt modelId="{07323D48-5495-4DEA-93FE-0DD825E06BDA}">
      <dgm:prSet phldrT="[Text]" custT="1"/>
      <dgm:spPr>
        <a:xfrm>
          <a:off x="246172" y="65393"/>
          <a:ext cx="3446410" cy="354240"/>
        </a:xfrm>
        <a:prstGeom prst="roundRect">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r>
            <a:rPr lang="zh-CN" altLang="en-US" sz="1600" b="1" dirty="0">
              <a:solidFill>
                <a:sysClr val="window" lastClr="FFFFFF"/>
              </a:solidFill>
              <a:latin typeface="微软雅黑" panose="020B0503020204020204" pitchFamily="34" charset="-122"/>
              <a:ea typeface="微软雅黑" panose="020B0503020204020204" pitchFamily="34" charset="-122"/>
              <a:cs typeface="+mn-cs"/>
            </a:rPr>
            <a:t>接入协议处理</a:t>
          </a:r>
          <a:endParaRPr lang="en-US" sz="1600" b="1" dirty="0">
            <a:solidFill>
              <a:sysClr val="window" lastClr="FFFFFF"/>
            </a:solidFill>
            <a:latin typeface="微软雅黑" panose="020B0503020204020204" pitchFamily="34" charset="-122"/>
            <a:ea typeface="微软雅黑" panose="020B0503020204020204" pitchFamily="34" charset="-122"/>
            <a:cs typeface="+mn-cs"/>
          </a:endParaRPr>
        </a:p>
      </dgm:t>
    </dgm:pt>
    <dgm:pt modelId="{80371894-755E-4855-B67D-89178E6F1FE9}" type="parTrans" cxnId="{2AC44B80-4555-4278-8A6E-6550C22822D2}">
      <dgm:prSet/>
      <dgm:spPr/>
      <dgm:t>
        <a:bodyPr/>
        <a:lstStyle/>
        <a:p>
          <a:endParaRPr lang="en-US">
            <a:latin typeface="微软雅黑" panose="020B0503020204020204" pitchFamily="34" charset="-122"/>
            <a:ea typeface="微软雅黑" panose="020B0503020204020204" pitchFamily="34" charset="-122"/>
          </a:endParaRPr>
        </a:p>
      </dgm:t>
    </dgm:pt>
    <dgm:pt modelId="{6224AA5D-08AC-4B44-800F-0274C1EA44DB}" type="sibTrans" cxnId="{2AC44B80-4555-4278-8A6E-6550C22822D2}">
      <dgm:prSet/>
      <dgm:spPr/>
      <dgm:t>
        <a:bodyPr/>
        <a:lstStyle/>
        <a:p>
          <a:endParaRPr lang="en-US">
            <a:latin typeface="微软雅黑" panose="020B0503020204020204" pitchFamily="34" charset="-122"/>
            <a:ea typeface="微软雅黑" panose="020B0503020204020204" pitchFamily="34" charset="-122"/>
          </a:endParaRPr>
        </a:p>
      </dgm:t>
    </dgm:pt>
    <dgm:pt modelId="{AE1B087A-CD85-47E9-8BF8-B9261B276D28}">
      <dgm:prSet phldrT="[Text]" custT="1"/>
      <dgm:spPr>
        <a:xfrm>
          <a:off x="246172" y="1120013"/>
          <a:ext cx="3446410" cy="354240"/>
        </a:xfrm>
        <a:prstGeom prst="roundRect">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r>
            <a:rPr lang="zh-CN" altLang="en-US" sz="1600" b="1" dirty="0">
              <a:solidFill>
                <a:sysClr val="window" lastClr="FFFFFF"/>
              </a:solidFill>
              <a:latin typeface="微软雅黑" panose="020B0503020204020204" pitchFamily="34" charset="-122"/>
              <a:ea typeface="微软雅黑" panose="020B0503020204020204" pitchFamily="34" charset="-122"/>
              <a:cs typeface="+mn-cs"/>
            </a:rPr>
            <a:t>报文协议转换</a:t>
          </a:r>
          <a:endParaRPr lang="en-US" sz="1600" b="1" dirty="0">
            <a:solidFill>
              <a:sysClr val="window" lastClr="FFFFFF"/>
            </a:solidFill>
            <a:latin typeface="微软雅黑" panose="020B0503020204020204" pitchFamily="34" charset="-122"/>
            <a:ea typeface="微软雅黑" panose="020B0503020204020204" pitchFamily="34" charset="-122"/>
            <a:cs typeface="+mn-cs"/>
          </a:endParaRPr>
        </a:p>
      </dgm:t>
    </dgm:pt>
    <dgm:pt modelId="{4EE0BB7F-A1F1-4B6C-B5B7-F1A12252E54D}" type="parTrans" cxnId="{6A543C4C-CD18-4F73-A0C4-6113AB64EBCF}">
      <dgm:prSet/>
      <dgm:spPr/>
      <dgm:t>
        <a:bodyPr/>
        <a:lstStyle/>
        <a:p>
          <a:endParaRPr lang="en-US">
            <a:latin typeface="微软雅黑" panose="020B0503020204020204" pitchFamily="34" charset="-122"/>
            <a:ea typeface="微软雅黑" panose="020B0503020204020204" pitchFamily="34" charset="-122"/>
          </a:endParaRPr>
        </a:p>
      </dgm:t>
    </dgm:pt>
    <dgm:pt modelId="{D5CD0D15-BCEC-41C2-B4BB-7D2ED7BB7FAC}" type="sibTrans" cxnId="{6A543C4C-CD18-4F73-A0C4-6113AB64EBCF}">
      <dgm:prSet/>
      <dgm:spPr/>
      <dgm:t>
        <a:bodyPr/>
        <a:lstStyle/>
        <a:p>
          <a:endParaRPr lang="en-US">
            <a:latin typeface="微软雅黑" panose="020B0503020204020204" pitchFamily="34" charset="-122"/>
            <a:ea typeface="微软雅黑" panose="020B0503020204020204" pitchFamily="34" charset="-122"/>
          </a:endParaRPr>
        </a:p>
      </dgm:t>
    </dgm:pt>
    <dgm:pt modelId="{804F2E66-DDD5-48F2-AAAA-BE74DF170AC8}">
      <dgm:prSet phldrT="[Text]" custT="1"/>
      <dgm:spPr>
        <a:xfrm>
          <a:off x="246172" y="3314303"/>
          <a:ext cx="3446410" cy="35424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r>
            <a:rPr lang="zh-CN" altLang="en-US" sz="1600" b="1" dirty="0">
              <a:solidFill>
                <a:sysClr val="window" lastClr="FFFFFF"/>
              </a:solidFill>
              <a:latin typeface="微软雅黑" panose="020B0503020204020204" pitchFamily="34" charset="-122"/>
              <a:ea typeface="微软雅黑" panose="020B0503020204020204" pitchFamily="34" charset="-122"/>
              <a:cs typeface="+mn-cs"/>
            </a:rPr>
            <a:t>流量管控</a:t>
          </a:r>
          <a:endParaRPr lang="en-US" sz="1600" b="1" dirty="0">
            <a:solidFill>
              <a:sysClr val="window" lastClr="FFFFFF"/>
            </a:solidFill>
            <a:latin typeface="微软雅黑" panose="020B0503020204020204" pitchFamily="34" charset="-122"/>
            <a:ea typeface="微软雅黑" panose="020B0503020204020204" pitchFamily="34" charset="-122"/>
            <a:cs typeface="+mn-cs"/>
          </a:endParaRPr>
        </a:p>
      </dgm:t>
    </dgm:pt>
    <dgm:pt modelId="{9221554A-DE74-4B33-9373-17F97BEAC872}" type="parTrans" cxnId="{C4D74C92-544E-4DCA-9751-EB87F1C309ED}">
      <dgm:prSet/>
      <dgm:spPr/>
      <dgm:t>
        <a:bodyPr/>
        <a:lstStyle/>
        <a:p>
          <a:endParaRPr lang="en-US">
            <a:latin typeface="微软雅黑" panose="020B0503020204020204" pitchFamily="34" charset="-122"/>
            <a:ea typeface="微软雅黑" panose="020B0503020204020204" pitchFamily="34" charset="-122"/>
          </a:endParaRPr>
        </a:p>
      </dgm:t>
    </dgm:pt>
    <dgm:pt modelId="{14C02C77-BFD4-4B31-9022-E057A1E97308}" type="sibTrans" cxnId="{C4D74C92-544E-4DCA-9751-EB87F1C309ED}">
      <dgm:prSet/>
      <dgm:spPr/>
      <dgm:t>
        <a:bodyPr/>
        <a:lstStyle/>
        <a:p>
          <a:endParaRPr lang="en-US">
            <a:latin typeface="微软雅黑" panose="020B0503020204020204" pitchFamily="34" charset="-122"/>
            <a:ea typeface="微软雅黑" panose="020B0503020204020204" pitchFamily="34" charset="-122"/>
          </a:endParaRPr>
        </a:p>
      </dgm:t>
    </dgm:pt>
    <dgm:pt modelId="{64142FAC-F95D-444E-BE3B-7A01520DA6FD}">
      <dgm:prSet phldrT="[Text]" custT="1"/>
      <dgm:spPr>
        <a:xfrm>
          <a:off x="0" y="242513"/>
          <a:ext cx="4923444" cy="812700"/>
        </a:xfrm>
        <a:prstGeom prst="rect">
          <a:avLst/>
        </a:prstGeom>
        <a:solidFill>
          <a:sysClr val="window" lastClr="FFFFFF">
            <a:alpha val="90000"/>
            <a:hueOff val="0"/>
            <a:satOff val="0"/>
            <a:lumOff val="0"/>
            <a:alphaOff val="0"/>
          </a:sysClr>
        </a:solidFill>
        <a:ln w="12700" cap="flat" cmpd="sng" algn="ctr">
          <a:solidFill>
            <a:srgbClr val="ED7D31">
              <a:hueOff val="0"/>
              <a:satOff val="0"/>
              <a:lumOff val="0"/>
              <a:alphaOff val="0"/>
            </a:srgbClr>
          </a:solidFill>
          <a:prstDash val="solid"/>
          <a:miter lim="800000"/>
        </a:ln>
        <a:effectLst/>
      </dgm:spPr>
      <dgm:t>
        <a:bodyPr/>
        <a:lstStyle/>
        <a:p>
          <a:r>
            <a:rPr lang="en-US" altLang="zh-CN" sz="1100" b="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HTTP</a:t>
          </a:r>
          <a:r>
            <a:rPr lang="zh-CN" altLang="en-US" sz="1100" b="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协议支持</a:t>
          </a:r>
          <a:endParaRPr lang="en-US" sz="1100" b="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gm:t>
    </dgm:pt>
    <dgm:pt modelId="{FF257CB3-186B-4AC8-AE23-D6897EDB2F2E}" type="parTrans" cxnId="{F97E403F-20A6-45C2-95F6-3642FC4306DC}">
      <dgm:prSet/>
      <dgm:spPr/>
      <dgm:t>
        <a:bodyPr/>
        <a:lstStyle/>
        <a:p>
          <a:endParaRPr lang="en-US">
            <a:latin typeface="微软雅黑" panose="020B0503020204020204" pitchFamily="34" charset="-122"/>
            <a:ea typeface="微软雅黑" panose="020B0503020204020204" pitchFamily="34" charset="-122"/>
          </a:endParaRPr>
        </a:p>
      </dgm:t>
    </dgm:pt>
    <dgm:pt modelId="{92955386-70D6-4192-A653-919FE1B4D170}" type="sibTrans" cxnId="{F97E403F-20A6-45C2-95F6-3642FC4306DC}">
      <dgm:prSet/>
      <dgm:spPr/>
      <dgm:t>
        <a:bodyPr/>
        <a:lstStyle/>
        <a:p>
          <a:endParaRPr lang="en-US">
            <a:latin typeface="微软雅黑" panose="020B0503020204020204" pitchFamily="34" charset="-122"/>
            <a:ea typeface="微软雅黑" panose="020B0503020204020204" pitchFamily="34" charset="-122"/>
          </a:endParaRPr>
        </a:p>
      </dgm:t>
    </dgm:pt>
    <dgm:pt modelId="{D0CB95E9-C3C0-4299-989F-C8FFDA9DFBD2}">
      <dgm:prSet phldrT="[Text]"/>
      <dgm:spPr>
        <a:xfrm>
          <a:off x="0" y="1297133"/>
          <a:ext cx="4923444" cy="576450"/>
        </a:xfrm>
        <a:prstGeom prst="rect">
          <a:avLst/>
        </a:prstGeom>
        <a:solidFill>
          <a:sysClr val="window" lastClr="FFFFFF">
            <a:alpha val="90000"/>
            <a:hueOff val="0"/>
            <a:satOff val="0"/>
            <a:lumOff val="0"/>
            <a:alphaOff val="0"/>
          </a:sysClr>
        </a:solidFill>
        <a:ln w="12700" cap="flat" cmpd="sng" algn="ctr">
          <a:solidFill>
            <a:srgbClr val="A5A5A5">
              <a:hueOff val="0"/>
              <a:satOff val="0"/>
              <a:lumOff val="0"/>
              <a:alphaOff val="0"/>
            </a:srgbClr>
          </a:solidFill>
          <a:prstDash val="solid"/>
          <a:miter lim="800000"/>
        </a:ln>
        <a:effectLst/>
      </dgm:spPr>
      <dgm:t>
        <a:bodyPr/>
        <a:lstStyle/>
        <a:p>
          <a:r>
            <a:rPr lang="zh-CN" altLang="en-US" b="0" i="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支持多种外部业务报文，并转换成内部微服务协议。</a:t>
          </a:r>
          <a:endParaRPr 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gm:t>
    </dgm:pt>
    <dgm:pt modelId="{BBB5D3DF-A17F-4464-BD69-E7A12FBD9DE5}" type="parTrans" cxnId="{9F8F06F5-C7EA-4E1D-B761-3930CA385660}">
      <dgm:prSet/>
      <dgm:spPr/>
      <dgm:t>
        <a:bodyPr/>
        <a:lstStyle/>
        <a:p>
          <a:endParaRPr lang="en-US">
            <a:latin typeface="微软雅黑" panose="020B0503020204020204" pitchFamily="34" charset="-122"/>
            <a:ea typeface="微软雅黑" panose="020B0503020204020204" pitchFamily="34" charset="-122"/>
          </a:endParaRPr>
        </a:p>
      </dgm:t>
    </dgm:pt>
    <dgm:pt modelId="{33109EC9-5D59-4B89-8EF4-563D15841119}" type="sibTrans" cxnId="{9F8F06F5-C7EA-4E1D-B761-3930CA385660}">
      <dgm:prSet/>
      <dgm:spPr/>
      <dgm:t>
        <a:bodyPr/>
        <a:lstStyle/>
        <a:p>
          <a:endParaRPr lang="en-US">
            <a:latin typeface="微软雅黑" panose="020B0503020204020204" pitchFamily="34" charset="-122"/>
            <a:ea typeface="微软雅黑" panose="020B0503020204020204" pitchFamily="34" charset="-122"/>
          </a:endParaRPr>
        </a:p>
      </dgm:t>
    </dgm:pt>
    <dgm:pt modelId="{DE0B0346-001C-4A90-993A-00099B83ED5A}">
      <dgm:prSet phldrT="[Text]"/>
      <dgm:spPr>
        <a:xfrm>
          <a:off x="0" y="3491423"/>
          <a:ext cx="4923444" cy="1663200"/>
        </a:xfrm>
        <a:prstGeom prst="rect">
          <a:avLst/>
        </a:pr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dgm:spPr>
      <dgm:t>
        <a:bodyPr/>
        <a:lstStyle/>
        <a:p>
          <a:r>
            <a:rPr lang="zh-CN" altLang="en-US" b="0" i="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负载，</a:t>
          </a:r>
          <a:r>
            <a:rPr lang="en-US" altLang="zh-CN" b="0" i="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API </a:t>
          </a:r>
          <a:r>
            <a:rPr lang="zh-CN" altLang="en-US" b="0" i="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网关知道所有服务实例的地址，可以根据不同服务采取不同的负载均衡策略。</a:t>
          </a:r>
          <a:endParaRPr 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gm:t>
    </dgm:pt>
    <dgm:pt modelId="{F1094E3B-7DCE-4999-ADD2-4BD43755E1D1}" type="parTrans" cxnId="{28FED8D1-1856-46B4-98DE-069E91EDE901}">
      <dgm:prSet/>
      <dgm:spPr/>
      <dgm:t>
        <a:bodyPr/>
        <a:lstStyle/>
        <a:p>
          <a:endParaRPr lang="en-US">
            <a:latin typeface="微软雅黑" panose="020B0503020204020204" pitchFamily="34" charset="-122"/>
            <a:ea typeface="微软雅黑" panose="020B0503020204020204" pitchFamily="34" charset="-122"/>
          </a:endParaRPr>
        </a:p>
      </dgm:t>
    </dgm:pt>
    <dgm:pt modelId="{E08AA6AC-2B9D-441E-B70F-E8E684F734DA}" type="sibTrans" cxnId="{28FED8D1-1856-46B4-98DE-069E91EDE901}">
      <dgm:prSet/>
      <dgm:spPr/>
      <dgm:t>
        <a:bodyPr/>
        <a:lstStyle/>
        <a:p>
          <a:endParaRPr lang="en-US">
            <a:latin typeface="微软雅黑" panose="020B0503020204020204" pitchFamily="34" charset="-122"/>
            <a:ea typeface="微软雅黑" panose="020B0503020204020204" pitchFamily="34" charset="-122"/>
          </a:endParaRPr>
        </a:p>
      </dgm:t>
    </dgm:pt>
    <dgm:pt modelId="{1EC39A7D-C24D-4416-A71E-FA100F5CA017}">
      <dgm:prSet phldrT="[Text]" custT="1"/>
      <dgm:spPr>
        <a:xfrm>
          <a:off x="0" y="242513"/>
          <a:ext cx="4923444" cy="812700"/>
        </a:xfrm>
        <a:prstGeom prst="rect">
          <a:avLst/>
        </a:prstGeom>
        <a:solidFill>
          <a:sysClr val="window" lastClr="FFFFFF">
            <a:alpha val="90000"/>
            <a:hueOff val="0"/>
            <a:satOff val="0"/>
            <a:lumOff val="0"/>
            <a:alphaOff val="0"/>
          </a:sysClr>
        </a:solidFill>
        <a:ln w="12700" cap="flat" cmpd="sng" algn="ctr">
          <a:solidFill>
            <a:srgbClr val="ED7D31">
              <a:hueOff val="0"/>
              <a:satOff val="0"/>
              <a:lumOff val="0"/>
              <a:alphaOff val="0"/>
            </a:srgbClr>
          </a:solidFill>
          <a:prstDash val="solid"/>
          <a:miter lim="800000"/>
        </a:ln>
        <a:effectLst/>
      </dgm:spPr>
      <dgm:t>
        <a:bodyPr/>
        <a:lstStyle/>
        <a:p>
          <a:r>
            <a:rPr lang="en-US" altLang="zh-CN" sz="1100" b="0" i="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TCP</a:t>
          </a:r>
          <a:r>
            <a:rPr lang="zh-CN" altLang="en-US" sz="1100" b="0" i="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协议支持</a:t>
          </a:r>
          <a:endParaRPr lang="en-US" sz="11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gm:t>
    </dgm:pt>
    <dgm:pt modelId="{02ADEDC8-778F-4AFB-93B0-947C34C19557}" type="parTrans" cxnId="{EB5DE8CC-E402-4095-949C-81C10FC3B54F}">
      <dgm:prSet/>
      <dgm:spPr/>
      <dgm:t>
        <a:bodyPr/>
        <a:lstStyle/>
        <a:p>
          <a:endParaRPr lang="zh-CN" altLang="en-US"/>
        </a:p>
      </dgm:t>
    </dgm:pt>
    <dgm:pt modelId="{07A4AC6E-55F1-43AB-B068-3B8F0877E8B7}" type="sibTrans" cxnId="{EB5DE8CC-E402-4095-949C-81C10FC3B54F}">
      <dgm:prSet/>
      <dgm:spPr/>
      <dgm:t>
        <a:bodyPr/>
        <a:lstStyle/>
        <a:p>
          <a:endParaRPr lang="zh-CN" altLang="en-US"/>
        </a:p>
      </dgm:t>
    </dgm:pt>
    <dgm:pt modelId="{DD8BA5E0-94BD-1C4C-B7D1-0F12A073E88D}">
      <dgm:prSet phldrT="[Text]"/>
      <dgm:spPr>
        <a:xfrm>
          <a:off x="0" y="3491423"/>
          <a:ext cx="4923444" cy="1663200"/>
        </a:xfrm>
        <a:prstGeom prst="rect">
          <a:avLst/>
        </a:pr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dgm:spPr>
      <dgm:t>
        <a:bodyPr/>
        <a:lstStyle/>
        <a:p>
          <a:r>
            <a:rPr lang="zh-CN" alt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流控，流量统计、调用频次控制、访问控制。</a:t>
          </a:r>
          <a:endParaRPr 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gm:t>
    </dgm:pt>
    <dgm:pt modelId="{20350E53-F6FF-BA4E-A53C-8C3562E6C396}" type="parTrans" cxnId="{DF15D40A-B608-8D47-B51B-1AF4B749D2F6}">
      <dgm:prSet/>
      <dgm:spPr/>
      <dgm:t>
        <a:bodyPr/>
        <a:lstStyle/>
        <a:p>
          <a:endParaRPr lang="zh-CN" altLang="en-US"/>
        </a:p>
      </dgm:t>
    </dgm:pt>
    <dgm:pt modelId="{10EFFDF3-DA13-A349-872B-0F2FF89D6FB6}" type="sibTrans" cxnId="{DF15D40A-B608-8D47-B51B-1AF4B749D2F6}">
      <dgm:prSet/>
      <dgm:spPr/>
      <dgm:t>
        <a:bodyPr/>
        <a:lstStyle/>
        <a:p>
          <a:endParaRPr lang="zh-CN" altLang="en-US"/>
        </a:p>
      </dgm:t>
    </dgm:pt>
    <dgm:pt modelId="{D06A4269-F6FF-954A-95FA-C66C7AC932ED}">
      <dgm:prSet phldrT="[Text]"/>
      <dgm:spPr>
        <a:xfrm>
          <a:off x="0" y="3491423"/>
          <a:ext cx="4923444" cy="1663200"/>
        </a:xfrm>
        <a:prstGeom prst="rect">
          <a:avLst/>
        </a:pr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dgm:spPr>
      <dgm:t>
        <a:bodyPr/>
        <a:lstStyle/>
        <a:p>
          <a:r>
            <a:rPr lang="zh-CN" alt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熔断，超过服务最大能力，快速失败，保护后台服务器。</a:t>
          </a:r>
          <a:endParaRPr 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gm:t>
    </dgm:pt>
    <dgm:pt modelId="{33FDC02C-071E-5240-83F1-05BDC2528D28}" type="parTrans" cxnId="{59B0DBF4-0EAA-D249-BF26-5A1B006E74BF}">
      <dgm:prSet/>
      <dgm:spPr/>
      <dgm:t>
        <a:bodyPr/>
        <a:lstStyle/>
        <a:p>
          <a:endParaRPr lang="zh-CN" altLang="en-US"/>
        </a:p>
      </dgm:t>
    </dgm:pt>
    <dgm:pt modelId="{50325B56-FF65-934C-8F21-1BE9F3346F7A}" type="sibTrans" cxnId="{59B0DBF4-0EAA-D249-BF26-5A1B006E74BF}">
      <dgm:prSet/>
      <dgm:spPr/>
      <dgm:t>
        <a:bodyPr/>
        <a:lstStyle/>
        <a:p>
          <a:endParaRPr lang="zh-CN" altLang="en-US"/>
        </a:p>
      </dgm:t>
    </dgm:pt>
    <dgm:pt modelId="{C3E34CCA-AD2B-2944-B1D2-B01AAFA126D1}">
      <dgm:prSet phldrT="[Text]"/>
      <dgm:spPr>
        <a:xfrm>
          <a:off x="0" y="3491423"/>
          <a:ext cx="4923444" cy="1663200"/>
        </a:xfrm>
        <a:prstGeom prst="rect">
          <a:avLst/>
        </a:pr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dgm:spPr>
      <dgm:t>
        <a:bodyPr/>
        <a:lstStyle/>
        <a:p>
          <a:r>
            <a:rPr lang="zh-CN" alt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灰度发布，根据灰度标签，自动调用。</a:t>
          </a:r>
          <a:endParaRPr 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gm:t>
    </dgm:pt>
    <dgm:pt modelId="{5E9C05F1-462E-504D-907D-E3F431E461D6}" type="parTrans" cxnId="{393FF449-C64C-F145-B738-1FA1187A77B9}">
      <dgm:prSet/>
      <dgm:spPr/>
      <dgm:t>
        <a:bodyPr/>
        <a:lstStyle/>
        <a:p>
          <a:endParaRPr lang="zh-CN" altLang="en-US"/>
        </a:p>
      </dgm:t>
    </dgm:pt>
    <dgm:pt modelId="{8E2E8BFE-574E-8446-B707-902E36C02806}" type="sibTrans" cxnId="{393FF449-C64C-F145-B738-1FA1187A77B9}">
      <dgm:prSet/>
      <dgm:spPr/>
      <dgm:t>
        <a:bodyPr/>
        <a:lstStyle/>
        <a:p>
          <a:endParaRPr lang="zh-CN" altLang="en-US"/>
        </a:p>
      </dgm:t>
    </dgm:pt>
    <dgm:pt modelId="{FC666091-FC53-814E-969E-B5A8B6C0BB35}">
      <dgm:prSet custT="1"/>
      <dgm:spPr>
        <a:xfrm>
          <a:off x="246172" y="1938383"/>
          <a:ext cx="3446410" cy="354240"/>
        </a:xfrm>
        <a:prstGeom prst="roundRect">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r>
            <a:rPr lang="zh-CN" altLang="en-US" sz="1600" b="1" dirty="0">
              <a:solidFill>
                <a:sysClr val="window" lastClr="FFFFFF"/>
              </a:solidFill>
              <a:latin typeface="微软雅黑" panose="020B0503020204020204" pitchFamily="34" charset="-122"/>
              <a:ea typeface="微软雅黑" panose="020B0503020204020204" pitchFamily="34" charset="-122"/>
              <a:cs typeface="+mn-cs"/>
            </a:rPr>
            <a:t>身份权限</a:t>
          </a:r>
        </a:p>
      </dgm:t>
    </dgm:pt>
    <dgm:pt modelId="{A957B46D-C356-C44C-8E5E-4294247EC3BB}" type="parTrans" cxnId="{F97028DA-FC6B-C441-A034-E1B5565FA9FA}">
      <dgm:prSet/>
      <dgm:spPr/>
      <dgm:t>
        <a:bodyPr/>
        <a:lstStyle/>
        <a:p>
          <a:endParaRPr lang="zh-CN" altLang="en-US"/>
        </a:p>
      </dgm:t>
    </dgm:pt>
    <dgm:pt modelId="{29F654C5-F958-674D-9345-0DC924653200}" type="sibTrans" cxnId="{F97028DA-FC6B-C441-A034-E1B5565FA9FA}">
      <dgm:prSet/>
      <dgm:spPr/>
      <dgm:t>
        <a:bodyPr/>
        <a:lstStyle/>
        <a:p>
          <a:endParaRPr lang="zh-CN" altLang="en-US"/>
        </a:p>
      </dgm:t>
    </dgm:pt>
    <dgm:pt modelId="{16EC5841-50A6-2D44-B573-21A8FB992FC0}">
      <dgm:prSet/>
      <dgm:spPr>
        <a:xfrm>
          <a:off x="0" y="2115503"/>
          <a:ext cx="4923444" cy="1134000"/>
        </a:xfrm>
        <a:prstGeom prst="rect">
          <a:avLst/>
        </a:prstGeom>
        <a:solidFill>
          <a:sysClr val="window" lastClr="FFFFFF">
            <a:alpha val="90000"/>
            <a:hueOff val="0"/>
            <a:satOff val="0"/>
            <a:lumOff val="0"/>
            <a:alphaOff val="0"/>
          </a:sysClr>
        </a:solidFill>
        <a:ln w="12700" cap="flat" cmpd="sng" algn="ctr">
          <a:solidFill>
            <a:srgbClr val="FFC000">
              <a:hueOff val="0"/>
              <a:satOff val="0"/>
              <a:lumOff val="0"/>
              <a:alphaOff val="0"/>
            </a:srgbClr>
          </a:solidFill>
          <a:prstDash val="solid"/>
          <a:miter lim="800000"/>
        </a:ln>
        <a:effectLst/>
      </dgm:spPr>
      <dgm:t>
        <a:bodyPr/>
        <a:lstStyle/>
        <a:p>
          <a:r>
            <a:rPr lang="zh-CN" alt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签名验签</a:t>
          </a:r>
          <a:r>
            <a:rPr lang="en-US" altLang="zh-CN"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a:t>
          </a:r>
          <a:r>
            <a:rPr lang="zh-CN" alt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证书验证</a:t>
          </a:r>
        </a:p>
      </dgm:t>
    </dgm:pt>
    <dgm:pt modelId="{4C8B517F-21D1-EE49-BFBB-15C3A7F82049}" type="parTrans" cxnId="{4C96C8D0-9BE5-5241-AAE6-96587BC35437}">
      <dgm:prSet/>
      <dgm:spPr/>
      <dgm:t>
        <a:bodyPr/>
        <a:lstStyle/>
        <a:p>
          <a:endParaRPr lang="zh-CN" altLang="en-US"/>
        </a:p>
      </dgm:t>
    </dgm:pt>
    <dgm:pt modelId="{BE4F1306-3D2D-8249-A421-E39D1BFAFFA2}" type="sibTrans" cxnId="{4C96C8D0-9BE5-5241-AAE6-96587BC35437}">
      <dgm:prSet/>
      <dgm:spPr/>
      <dgm:t>
        <a:bodyPr/>
        <a:lstStyle/>
        <a:p>
          <a:endParaRPr lang="zh-CN" altLang="en-US"/>
        </a:p>
      </dgm:t>
    </dgm:pt>
    <dgm:pt modelId="{32302497-F9C4-B049-9D77-03905D5ECB4A}">
      <dgm:prSet/>
      <dgm:spPr>
        <a:xfrm>
          <a:off x="0" y="2115503"/>
          <a:ext cx="4923444" cy="1134000"/>
        </a:xfrm>
        <a:prstGeom prst="rect">
          <a:avLst/>
        </a:prstGeom>
        <a:solidFill>
          <a:sysClr val="window" lastClr="FFFFFF">
            <a:alpha val="90000"/>
            <a:hueOff val="0"/>
            <a:satOff val="0"/>
            <a:lumOff val="0"/>
            <a:alphaOff val="0"/>
          </a:sysClr>
        </a:solidFill>
        <a:ln w="12700" cap="flat" cmpd="sng" algn="ctr">
          <a:solidFill>
            <a:srgbClr val="FFC000">
              <a:hueOff val="0"/>
              <a:satOff val="0"/>
              <a:lumOff val="0"/>
              <a:alphaOff val="0"/>
            </a:srgbClr>
          </a:solidFill>
          <a:prstDash val="solid"/>
          <a:miter lim="800000"/>
        </a:ln>
        <a:effectLst/>
      </dgm:spPr>
      <dgm:t>
        <a:bodyPr/>
        <a:lstStyle/>
        <a:p>
          <a:r>
            <a:rPr lang="zh-CN" alt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身份鉴权</a:t>
          </a:r>
        </a:p>
      </dgm:t>
    </dgm:pt>
    <dgm:pt modelId="{6D76C763-2E5F-474F-91C5-FCE451A8D413}" type="parTrans" cxnId="{B49E23C1-1DD6-C747-8730-72C5148DBE92}">
      <dgm:prSet/>
      <dgm:spPr/>
      <dgm:t>
        <a:bodyPr/>
        <a:lstStyle/>
        <a:p>
          <a:endParaRPr lang="zh-CN" altLang="en-US"/>
        </a:p>
      </dgm:t>
    </dgm:pt>
    <dgm:pt modelId="{AE3F6873-02BD-184C-A97D-B7566F423E6D}" type="sibTrans" cxnId="{B49E23C1-1DD6-C747-8730-72C5148DBE92}">
      <dgm:prSet/>
      <dgm:spPr/>
      <dgm:t>
        <a:bodyPr/>
        <a:lstStyle/>
        <a:p>
          <a:endParaRPr lang="zh-CN" altLang="en-US"/>
        </a:p>
      </dgm:t>
    </dgm:pt>
    <dgm:pt modelId="{F9FC4E00-B7C8-954B-8BB8-84B504861B5B}">
      <dgm:prSet/>
      <dgm:spPr>
        <a:xfrm>
          <a:off x="0" y="2115503"/>
          <a:ext cx="4923444" cy="1134000"/>
        </a:xfrm>
        <a:prstGeom prst="rect">
          <a:avLst/>
        </a:prstGeom>
        <a:solidFill>
          <a:sysClr val="window" lastClr="FFFFFF">
            <a:alpha val="90000"/>
            <a:hueOff val="0"/>
            <a:satOff val="0"/>
            <a:lumOff val="0"/>
            <a:alphaOff val="0"/>
          </a:sysClr>
        </a:solidFill>
        <a:ln w="12700" cap="flat" cmpd="sng" algn="ctr">
          <a:solidFill>
            <a:srgbClr val="FFC000">
              <a:hueOff val="0"/>
              <a:satOff val="0"/>
              <a:lumOff val="0"/>
              <a:alphaOff val="0"/>
            </a:srgbClr>
          </a:solidFill>
          <a:prstDash val="solid"/>
          <a:miter lim="800000"/>
        </a:ln>
        <a:effectLst/>
      </dgm:spPr>
      <dgm:t>
        <a:bodyPr/>
        <a:lstStyle/>
        <a:p>
          <a:r>
            <a:rPr lang="zh-CN" altLang="en-US"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根据身份进行权限控制</a:t>
          </a:r>
        </a:p>
      </dgm:t>
    </dgm:pt>
    <dgm:pt modelId="{FADF9EB2-E3B5-B743-BD52-2F5AC8AB0957}" type="parTrans" cxnId="{79B2E6AE-BFFD-F842-9E9B-BDB7F90D7B34}">
      <dgm:prSet/>
      <dgm:spPr/>
      <dgm:t>
        <a:bodyPr/>
        <a:lstStyle/>
        <a:p>
          <a:endParaRPr lang="zh-CN" altLang="en-US"/>
        </a:p>
      </dgm:t>
    </dgm:pt>
    <dgm:pt modelId="{5AFFA977-1E5C-9043-B21D-94E8CE382AE1}" type="sibTrans" cxnId="{79B2E6AE-BFFD-F842-9E9B-BDB7F90D7B34}">
      <dgm:prSet/>
      <dgm:spPr/>
      <dgm:t>
        <a:bodyPr/>
        <a:lstStyle/>
        <a:p>
          <a:endParaRPr lang="zh-CN" altLang="en-US"/>
        </a:p>
      </dgm:t>
    </dgm:pt>
    <dgm:pt modelId="{EDBEEE96-2E2B-4C72-BB5B-A56DCAFD00AF}" type="pres">
      <dgm:prSet presAssocID="{3F0CD86E-43B6-4EF8-8A11-EEEF55B29505}" presName="linear" presStyleCnt="0">
        <dgm:presLayoutVars>
          <dgm:dir/>
          <dgm:animLvl val="lvl"/>
          <dgm:resizeHandles val="exact"/>
        </dgm:presLayoutVars>
      </dgm:prSet>
      <dgm:spPr/>
      <dgm:t>
        <a:bodyPr/>
        <a:lstStyle/>
        <a:p>
          <a:endParaRPr lang="zh-CN" altLang="en-US"/>
        </a:p>
      </dgm:t>
    </dgm:pt>
    <dgm:pt modelId="{607DAC56-0C21-4278-9F45-94D06AC3EA3C}" type="pres">
      <dgm:prSet presAssocID="{07323D48-5495-4DEA-93FE-0DD825E06BDA}" presName="parentLin" presStyleCnt="0"/>
      <dgm:spPr/>
    </dgm:pt>
    <dgm:pt modelId="{7F85141C-90EB-414D-A2B9-AC2FE21AFD60}" type="pres">
      <dgm:prSet presAssocID="{07323D48-5495-4DEA-93FE-0DD825E06BDA}" presName="parentLeftMargin" presStyleLbl="node1" presStyleIdx="0" presStyleCnt="4"/>
      <dgm:spPr/>
      <dgm:t>
        <a:bodyPr/>
        <a:lstStyle/>
        <a:p>
          <a:endParaRPr lang="zh-CN" altLang="en-US"/>
        </a:p>
      </dgm:t>
    </dgm:pt>
    <dgm:pt modelId="{EF789F81-5090-442B-AF93-CC71F9ADBDAF}" type="pres">
      <dgm:prSet presAssocID="{07323D48-5495-4DEA-93FE-0DD825E06BDA}" presName="parentText" presStyleLbl="node1" presStyleIdx="0" presStyleCnt="4">
        <dgm:presLayoutVars>
          <dgm:chMax val="0"/>
          <dgm:bulletEnabled val="1"/>
        </dgm:presLayoutVars>
      </dgm:prSet>
      <dgm:spPr/>
      <dgm:t>
        <a:bodyPr/>
        <a:lstStyle/>
        <a:p>
          <a:endParaRPr lang="zh-CN" altLang="en-US"/>
        </a:p>
      </dgm:t>
    </dgm:pt>
    <dgm:pt modelId="{63DCF544-C9BB-4521-A30F-0CBC96BFA090}" type="pres">
      <dgm:prSet presAssocID="{07323D48-5495-4DEA-93FE-0DD825E06BDA}" presName="negativeSpace" presStyleCnt="0"/>
      <dgm:spPr/>
    </dgm:pt>
    <dgm:pt modelId="{61DBEA89-2159-4AD0-A35E-D170ED8EC59A}" type="pres">
      <dgm:prSet presAssocID="{07323D48-5495-4DEA-93FE-0DD825E06BDA}" presName="childText" presStyleLbl="conFgAcc1" presStyleIdx="0" presStyleCnt="4">
        <dgm:presLayoutVars>
          <dgm:bulletEnabled val="1"/>
        </dgm:presLayoutVars>
      </dgm:prSet>
      <dgm:spPr/>
      <dgm:t>
        <a:bodyPr/>
        <a:lstStyle/>
        <a:p>
          <a:endParaRPr lang="zh-CN" altLang="en-US"/>
        </a:p>
      </dgm:t>
    </dgm:pt>
    <dgm:pt modelId="{CD035D70-6010-4707-A12A-BA8DAE6CD418}" type="pres">
      <dgm:prSet presAssocID="{6224AA5D-08AC-4B44-800F-0274C1EA44DB}" presName="spaceBetweenRectangles" presStyleCnt="0"/>
      <dgm:spPr/>
    </dgm:pt>
    <dgm:pt modelId="{71A12BFB-BFB2-490C-8076-0D47C52A29A6}" type="pres">
      <dgm:prSet presAssocID="{AE1B087A-CD85-47E9-8BF8-B9261B276D28}" presName="parentLin" presStyleCnt="0"/>
      <dgm:spPr/>
    </dgm:pt>
    <dgm:pt modelId="{EDDE8120-3174-4B67-A003-29D24E3CACE1}" type="pres">
      <dgm:prSet presAssocID="{AE1B087A-CD85-47E9-8BF8-B9261B276D28}" presName="parentLeftMargin" presStyleLbl="node1" presStyleIdx="0" presStyleCnt="4"/>
      <dgm:spPr/>
      <dgm:t>
        <a:bodyPr/>
        <a:lstStyle/>
        <a:p>
          <a:endParaRPr lang="zh-CN" altLang="en-US"/>
        </a:p>
      </dgm:t>
    </dgm:pt>
    <dgm:pt modelId="{9906CEE3-6115-41F8-809F-B59EA49F9031}" type="pres">
      <dgm:prSet presAssocID="{AE1B087A-CD85-47E9-8BF8-B9261B276D28}" presName="parentText" presStyleLbl="node1" presStyleIdx="1" presStyleCnt="4">
        <dgm:presLayoutVars>
          <dgm:chMax val="0"/>
          <dgm:bulletEnabled val="1"/>
        </dgm:presLayoutVars>
      </dgm:prSet>
      <dgm:spPr/>
      <dgm:t>
        <a:bodyPr/>
        <a:lstStyle/>
        <a:p>
          <a:endParaRPr lang="zh-CN" altLang="en-US"/>
        </a:p>
      </dgm:t>
    </dgm:pt>
    <dgm:pt modelId="{A0E11524-3D2C-4A42-B17A-ED7C7B169967}" type="pres">
      <dgm:prSet presAssocID="{AE1B087A-CD85-47E9-8BF8-B9261B276D28}" presName="negativeSpace" presStyleCnt="0"/>
      <dgm:spPr/>
    </dgm:pt>
    <dgm:pt modelId="{3B8190CA-EAFA-46CD-B367-481B0C775A1A}" type="pres">
      <dgm:prSet presAssocID="{AE1B087A-CD85-47E9-8BF8-B9261B276D28}" presName="childText" presStyleLbl="conFgAcc1" presStyleIdx="1" presStyleCnt="4">
        <dgm:presLayoutVars>
          <dgm:bulletEnabled val="1"/>
        </dgm:presLayoutVars>
      </dgm:prSet>
      <dgm:spPr/>
      <dgm:t>
        <a:bodyPr/>
        <a:lstStyle/>
        <a:p>
          <a:endParaRPr lang="zh-CN" altLang="en-US"/>
        </a:p>
      </dgm:t>
    </dgm:pt>
    <dgm:pt modelId="{846711CA-DDBD-4BA8-8097-BD31F7641741}" type="pres">
      <dgm:prSet presAssocID="{D5CD0D15-BCEC-41C2-B4BB-7D2ED7BB7FAC}" presName="spaceBetweenRectangles" presStyleCnt="0"/>
      <dgm:spPr/>
    </dgm:pt>
    <dgm:pt modelId="{744D3CEC-8793-BD4B-91A5-BC2E9EE24CBD}" type="pres">
      <dgm:prSet presAssocID="{FC666091-FC53-814E-969E-B5A8B6C0BB35}" presName="parentLin" presStyleCnt="0"/>
      <dgm:spPr/>
    </dgm:pt>
    <dgm:pt modelId="{0E6D4673-7073-2C46-9AB0-6CEEA97812A2}" type="pres">
      <dgm:prSet presAssocID="{FC666091-FC53-814E-969E-B5A8B6C0BB35}" presName="parentLeftMargin" presStyleLbl="node1" presStyleIdx="1" presStyleCnt="4"/>
      <dgm:spPr/>
      <dgm:t>
        <a:bodyPr/>
        <a:lstStyle/>
        <a:p>
          <a:endParaRPr lang="zh-CN" altLang="en-US"/>
        </a:p>
      </dgm:t>
    </dgm:pt>
    <dgm:pt modelId="{40AF11BE-69AD-E54F-BD28-B51D1D4C2798}" type="pres">
      <dgm:prSet presAssocID="{FC666091-FC53-814E-969E-B5A8B6C0BB35}" presName="parentText" presStyleLbl="node1" presStyleIdx="2" presStyleCnt="4">
        <dgm:presLayoutVars>
          <dgm:chMax val="0"/>
          <dgm:bulletEnabled val="1"/>
        </dgm:presLayoutVars>
      </dgm:prSet>
      <dgm:spPr/>
      <dgm:t>
        <a:bodyPr/>
        <a:lstStyle/>
        <a:p>
          <a:endParaRPr lang="zh-CN" altLang="en-US"/>
        </a:p>
      </dgm:t>
    </dgm:pt>
    <dgm:pt modelId="{62394108-3D04-5441-9F8E-060AE1CCE8BA}" type="pres">
      <dgm:prSet presAssocID="{FC666091-FC53-814E-969E-B5A8B6C0BB35}" presName="negativeSpace" presStyleCnt="0"/>
      <dgm:spPr/>
    </dgm:pt>
    <dgm:pt modelId="{86315B40-1926-1240-9742-E9D1F1F88FCF}" type="pres">
      <dgm:prSet presAssocID="{FC666091-FC53-814E-969E-B5A8B6C0BB35}" presName="childText" presStyleLbl="conFgAcc1" presStyleIdx="2" presStyleCnt="4">
        <dgm:presLayoutVars>
          <dgm:bulletEnabled val="1"/>
        </dgm:presLayoutVars>
      </dgm:prSet>
      <dgm:spPr/>
      <dgm:t>
        <a:bodyPr/>
        <a:lstStyle/>
        <a:p>
          <a:endParaRPr lang="zh-CN" altLang="en-US"/>
        </a:p>
      </dgm:t>
    </dgm:pt>
    <dgm:pt modelId="{024571F0-94F7-0942-878F-9775CAA38D32}" type="pres">
      <dgm:prSet presAssocID="{29F654C5-F958-674D-9345-0DC924653200}" presName="spaceBetweenRectangles" presStyleCnt="0"/>
      <dgm:spPr/>
    </dgm:pt>
    <dgm:pt modelId="{7BD0D3C8-D930-468F-8138-B29F2D19440B}" type="pres">
      <dgm:prSet presAssocID="{804F2E66-DDD5-48F2-AAAA-BE74DF170AC8}" presName="parentLin" presStyleCnt="0"/>
      <dgm:spPr/>
    </dgm:pt>
    <dgm:pt modelId="{14C9B20E-A784-4798-8F78-50ED1B8339D7}" type="pres">
      <dgm:prSet presAssocID="{804F2E66-DDD5-48F2-AAAA-BE74DF170AC8}" presName="parentLeftMargin" presStyleLbl="node1" presStyleIdx="2" presStyleCnt="4"/>
      <dgm:spPr/>
      <dgm:t>
        <a:bodyPr/>
        <a:lstStyle/>
        <a:p>
          <a:endParaRPr lang="zh-CN" altLang="en-US"/>
        </a:p>
      </dgm:t>
    </dgm:pt>
    <dgm:pt modelId="{00663727-A489-4AFA-A8A4-ED8D67DCDED5}" type="pres">
      <dgm:prSet presAssocID="{804F2E66-DDD5-48F2-AAAA-BE74DF170AC8}" presName="parentText" presStyleLbl="node1" presStyleIdx="3" presStyleCnt="4">
        <dgm:presLayoutVars>
          <dgm:chMax val="0"/>
          <dgm:bulletEnabled val="1"/>
        </dgm:presLayoutVars>
      </dgm:prSet>
      <dgm:spPr/>
      <dgm:t>
        <a:bodyPr/>
        <a:lstStyle/>
        <a:p>
          <a:endParaRPr lang="zh-CN" altLang="en-US"/>
        </a:p>
      </dgm:t>
    </dgm:pt>
    <dgm:pt modelId="{90037436-515B-4B58-9897-64B61C4F715D}" type="pres">
      <dgm:prSet presAssocID="{804F2E66-DDD5-48F2-AAAA-BE74DF170AC8}" presName="negativeSpace" presStyleCnt="0"/>
      <dgm:spPr/>
    </dgm:pt>
    <dgm:pt modelId="{658BDAED-E904-4BD4-BA47-0DF48BA4287C}" type="pres">
      <dgm:prSet presAssocID="{804F2E66-DDD5-48F2-AAAA-BE74DF170AC8}" presName="childText" presStyleLbl="conFgAcc1" presStyleIdx="3" presStyleCnt="4">
        <dgm:presLayoutVars>
          <dgm:bulletEnabled val="1"/>
        </dgm:presLayoutVars>
      </dgm:prSet>
      <dgm:spPr/>
      <dgm:t>
        <a:bodyPr/>
        <a:lstStyle/>
        <a:p>
          <a:endParaRPr lang="zh-CN" altLang="en-US"/>
        </a:p>
      </dgm:t>
    </dgm:pt>
  </dgm:ptLst>
  <dgm:cxnLst>
    <dgm:cxn modelId="{9F8F06F5-C7EA-4E1D-B761-3930CA385660}" srcId="{AE1B087A-CD85-47E9-8BF8-B9261B276D28}" destId="{D0CB95E9-C3C0-4299-989F-C8FFDA9DFBD2}" srcOrd="0" destOrd="0" parTransId="{BBB5D3DF-A17F-4464-BD69-E7A12FBD9DE5}" sibTransId="{33109EC9-5D59-4B89-8EF4-563D15841119}"/>
    <dgm:cxn modelId="{3FB148B0-3F52-449E-BB99-DAE1396884AF}" type="presOf" srcId="{DE0B0346-001C-4A90-993A-00099B83ED5A}" destId="{658BDAED-E904-4BD4-BA47-0DF48BA4287C}" srcOrd="0" destOrd="0" presId="urn:microsoft.com/office/officeart/2005/8/layout/list1"/>
    <dgm:cxn modelId="{393FF449-C64C-F145-B738-1FA1187A77B9}" srcId="{804F2E66-DDD5-48F2-AAAA-BE74DF170AC8}" destId="{C3E34CCA-AD2B-2944-B1D2-B01AAFA126D1}" srcOrd="3" destOrd="0" parTransId="{5E9C05F1-462E-504D-907D-E3F431E461D6}" sibTransId="{8E2E8BFE-574E-8446-B707-902E36C02806}"/>
    <dgm:cxn modelId="{E0337DE5-1C89-4BA4-BBA8-A92C0CAE7F3D}" type="presOf" srcId="{AE1B087A-CD85-47E9-8BF8-B9261B276D28}" destId="{9906CEE3-6115-41F8-809F-B59EA49F9031}" srcOrd="1" destOrd="0" presId="urn:microsoft.com/office/officeart/2005/8/layout/list1"/>
    <dgm:cxn modelId="{79B2E6AE-BFFD-F842-9E9B-BDB7F90D7B34}" srcId="{FC666091-FC53-814E-969E-B5A8B6C0BB35}" destId="{F9FC4E00-B7C8-954B-8BB8-84B504861B5B}" srcOrd="2" destOrd="0" parTransId="{FADF9EB2-E3B5-B743-BD52-2F5AC8AB0957}" sibTransId="{5AFFA977-1E5C-9043-B21D-94E8CE382AE1}"/>
    <dgm:cxn modelId="{1C0B326A-710D-4C92-97C6-73667DF71EFB}" type="presOf" srcId="{3F0CD86E-43B6-4EF8-8A11-EEEF55B29505}" destId="{EDBEEE96-2E2B-4C72-BB5B-A56DCAFD00AF}" srcOrd="0" destOrd="0" presId="urn:microsoft.com/office/officeart/2005/8/layout/list1"/>
    <dgm:cxn modelId="{28FED8D1-1856-46B4-98DE-069E91EDE901}" srcId="{804F2E66-DDD5-48F2-AAAA-BE74DF170AC8}" destId="{DE0B0346-001C-4A90-993A-00099B83ED5A}" srcOrd="0" destOrd="0" parTransId="{F1094E3B-7DCE-4999-ADD2-4BD43755E1D1}" sibTransId="{E08AA6AC-2B9D-441E-B70F-E8E684F734DA}"/>
    <dgm:cxn modelId="{184EAA17-2A58-4EEE-82E0-438A4934FAB9}" type="presOf" srcId="{DD8BA5E0-94BD-1C4C-B7D1-0F12A073E88D}" destId="{658BDAED-E904-4BD4-BA47-0DF48BA4287C}" srcOrd="0" destOrd="1" presId="urn:microsoft.com/office/officeart/2005/8/layout/list1"/>
    <dgm:cxn modelId="{59B0DBF4-0EAA-D249-BF26-5A1B006E74BF}" srcId="{804F2E66-DDD5-48F2-AAAA-BE74DF170AC8}" destId="{D06A4269-F6FF-954A-95FA-C66C7AC932ED}" srcOrd="2" destOrd="0" parTransId="{33FDC02C-071E-5240-83F1-05BDC2528D28}" sibTransId="{50325B56-FF65-934C-8F21-1BE9F3346F7A}"/>
    <dgm:cxn modelId="{78A2A9D6-EB8A-48BB-B56F-33D95348D098}" type="presOf" srcId="{32302497-F9C4-B049-9D77-03905D5ECB4A}" destId="{86315B40-1926-1240-9742-E9D1F1F88FCF}" srcOrd="0" destOrd="1" presId="urn:microsoft.com/office/officeart/2005/8/layout/list1"/>
    <dgm:cxn modelId="{8B8A0C74-6EB2-4BCE-A97E-C1E201407901}" type="presOf" srcId="{F9FC4E00-B7C8-954B-8BB8-84B504861B5B}" destId="{86315B40-1926-1240-9742-E9D1F1F88FCF}" srcOrd="0" destOrd="2" presId="urn:microsoft.com/office/officeart/2005/8/layout/list1"/>
    <dgm:cxn modelId="{EB5DE8CC-E402-4095-949C-81C10FC3B54F}" srcId="{07323D48-5495-4DEA-93FE-0DD825E06BDA}" destId="{1EC39A7D-C24D-4416-A71E-FA100F5CA017}" srcOrd="1" destOrd="0" parTransId="{02ADEDC8-778F-4AFB-93B0-947C34C19557}" sibTransId="{07A4AC6E-55F1-43AB-B068-3B8F0877E8B7}"/>
    <dgm:cxn modelId="{C241BC9C-2ECE-4225-9B2E-179B959E7F88}" type="presOf" srcId="{FC666091-FC53-814E-969E-B5A8B6C0BB35}" destId="{0E6D4673-7073-2C46-9AB0-6CEEA97812A2}" srcOrd="0" destOrd="0" presId="urn:microsoft.com/office/officeart/2005/8/layout/list1"/>
    <dgm:cxn modelId="{C4D74C92-544E-4DCA-9751-EB87F1C309ED}" srcId="{3F0CD86E-43B6-4EF8-8A11-EEEF55B29505}" destId="{804F2E66-DDD5-48F2-AAAA-BE74DF170AC8}" srcOrd="3" destOrd="0" parTransId="{9221554A-DE74-4B33-9373-17F97BEAC872}" sibTransId="{14C02C77-BFD4-4B31-9022-E057A1E97308}"/>
    <dgm:cxn modelId="{A3552BB5-EEAB-4F40-9C0D-AF96AAE59CD4}" type="presOf" srcId="{804F2E66-DDD5-48F2-AAAA-BE74DF170AC8}" destId="{14C9B20E-A784-4798-8F78-50ED1B8339D7}" srcOrd="0" destOrd="0" presId="urn:microsoft.com/office/officeart/2005/8/layout/list1"/>
    <dgm:cxn modelId="{F97E403F-20A6-45C2-95F6-3642FC4306DC}" srcId="{07323D48-5495-4DEA-93FE-0DD825E06BDA}" destId="{64142FAC-F95D-444E-BE3B-7A01520DA6FD}" srcOrd="0" destOrd="0" parTransId="{FF257CB3-186B-4AC8-AE23-D6897EDB2F2E}" sibTransId="{92955386-70D6-4192-A653-919FE1B4D170}"/>
    <dgm:cxn modelId="{EF78CA7F-FA2F-4C68-9E5A-6AB671257330}" type="presOf" srcId="{D06A4269-F6FF-954A-95FA-C66C7AC932ED}" destId="{658BDAED-E904-4BD4-BA47-0DF48BA4287C}" srcOrd="0" destOrd="2" presId="urn:microsoft.com/office/officeart/2005/8/layout/list1"/>
    <dgm:cxn modelId="{F97028DA-FC6B-C441-A034-E1B5565FA9FA}" srcId="{3F0CD86E-43B6-4EF8-8A11-EEEF55B29505}" destId="{FC666091-FC53-814E-969E-B5A8B6C0BB35}" srcOrd="2" destOrd="0" parTransId="{A957B46D-C356-C44C-8E5E-4294247EC3BB}" sibTransId="{29F654C5-F958-674D-9345-0DC924653200}"/>
    <dgm:cxn modelId="{4C96C8D0-9BE5-5241-AAE6-96587BC35437}" srcId="{FC666091-FC53-814E-969E-B5A8B6C0BB35}" destId="{16EC5841-50A6-2D44-B573-21A8FB992FC0}" srcOrd="0" destOrd="0" parTransId="{4C8B517F-21D1-EE49-BFBB-15C3A7F82049}" sibTransId="{BE4F1306-3D2D-8249-A421-E39D1BFAFFA2}"/>
    <dgm:cxn modelId="{C8F6EB1B-A404-40C9-A259-31FDFB8141A8}" type="presOf" srcId="{64142FAC-F95D-444E-BE3B-7A01520DA6FD}" destId="{61DBEA89-2159-4AD0-A35E-D170ED8EC59A}" srcOrd="0" destOrd="0" presId="urn:microsoft.com/office/officeart/2005/8/layout/list1"/>
    <dgm:cxn modelId="{5922421B-4C43-4694-92CE-F2D3E33FB798}" type="presOf" srcId="{AE1B087A-CD85-47E9-8BF8-B9261B276D28}" destId="{EDDE8120-3174-4B67-A003-29D24E3CACE1}" srcOrd="0" destOrd="0" presId="urn:microsoft.com/office/officeart/2005/8/layout/list1"/>
    <dgm:cxn modelId="{F55B8D52-0065-4B2E-8B6B-50504EDEB114}" type="presOf" srcId="{FC666091-FC53-814E-969E-B5A8B6C0BB35}" destId="{40AF11BE-69AD-E54F-BD28-B51D1D4C2798}" srcOrd="1" destOrd="0" presId="urn:microsoft.com/office/officeart/2005/8/layout/list1"/>
    <dgm:cxn modelId="{CC591D6F-5D88-432B-A1EF-754AB0E158DA}" type="presOf" srcId="{07323D48-5495-4DEA-93FE-0DD825E06BDA}" destId="{EF789F81-5090-442B-AF93-CC71F9ADBDAF}" srcOrd="1" destOrd="0" presId="urn:microsoft.com/office/officeart/2005/8/layout/list1"/>
    <dgm:cxn modelId="{6A543C4C-CD18-4F73-A0C4-6113AB64EBCF}" srcId="{3F0CD86E-43B6-4EF8-8A11-EEEF55B29505}" destId="{AE1B087A-CD85-47E9-8BF8-B9261B276D28}" srcOrd="1" destOrd="0" parTransId="{4EE0BB7F-A1F1-4B6C-B5B7-F1A12252E54D}" sibTransId="{D5CD0D15-BCEC-41C2-B4BB-7D2ED7BB7FAC}"/>
    <dgm:cxn modelId="{7BF8BDDF-EFCF-4FB7-B50E-06E086C78228}" type="presOf" srcId="{07323D48-5495-4DEA-93FE-0DD825E06BDA}" destId="{7F85141C-90EB-414D-A2B9-AC2FE21AFD60}" srcOrd="0" destOrd="0" presId="urn:microsoft.com/office/officeart/2005/8/layout/list1"/>
    <dgm:cxn modelId="{DF15D40A-B608-8D47-B51B-1AF4B749D2F6}" srcId="{804F2E66-DDD5-48F2-AAAA-BE74DF170AC8}" destId="{DD8BA5E0-94BD-1C4C-B7D1-0F12A073E88D}" srcOrd="1" destOrd="0" parTransId="{20350E53-F6FF-BA4E-A53C-8C3562E6C396}" sibTransId="{10EFFDF3-DA13-A349-872B-0F2FF89D6FB6}"/>
    <dgm:cxn modelId="{B49E23C1-1DD6-C747-8730-72C5148DBE92}" srcId="{FC666091-FC53-814E-969E-B5A8B6C0BB35}" destId="{32302497-F9C4-B049-9D77-03905D5ECB4A}" srcOrd="1" destOrd="0" parTransId="{6D76C763-2E5F-474F-91C5-FCE451A8D413}" sibTransId="{AE3F6873-02BD-184C-A97D-B7566F423E6D}"/>
    <dgm:cxn modelId="{A5307D0B-B1D2-4F4A-A807-6DE91D1C1A4C}" type="presOf" srcId="{1EC39A7D-C24D-4416-A71E-FA100F5CA017}" destId="{61DBEA89-2159-4AD0-A35E-D170ED8EC59A}" srcOrd="0" destOrd="1" presId="urn:microsoft.com/office/officeart/2005/8/layout/list1"/>
    <dgm:cxn modelId="{7FDFC058-C21D-4451-9841-EEDAACD6D5AE}" type="presOf" srcId="{C3E34CCA-AD2B-2944-B1D2-B01AAFA126D1}" destId="{658BDAED-E904-4BD4-BA47-0DF48BA4287C}" srcOrd="0" destOrd="3" presId="urn:microsoft.com/office/officeart/2005/8/layout/list1"/>
    <dgm:cxn modelId="{D9FEB85B-6DBC-4623-9A1B-3CCF77B4FF51}" type="presOf" srcId="{16EC5841-50A6-2D44-B573-21A8FB992FC0}" destId="{86315B40-1926-1240-9742-E9D1F1F88FCF}" srcOrd="0" destOrd="0" presId="urn:microsoft.com/office/officeart/2005/8/layout/list1"/>
    <dgm:cxn modelId="{5C1AB7BC-A3C8-4730-9A9B-CCB7AD7C8DB3}" type="presOf" srcId="{804F2E66-DDD5-48F2-AAAA-BE74DF170AC8}" destId="{00663727-A489-4AFA-A8A4-ED8D67DCDED5}" srcOrd="1" destOrd="0" presId="urn:microsoft.com/office/officeart/2005/8/layout/list1"/>
    <dgm:cxn modelId="{2AC44B80-4555-4278-8A6E-6550C22822D2}" srcId="{3F0CD86E-43B6-4EF8-8A11-EEEF55B29505}" destId="{07323D48-5495-4DEA-93FE-0DD825E06BDA}" srcOrd="0" destOrd="0" parTransId="{80371894-755E-4855-B67D-89178E6F1FE9}" sibTransId="{6224AA5D-08AC-4B44-800F-0274C1EA44DB}"/>
    <dgm:cxn modelId="{EE390C38-6DC6-4530-A11C-F63A173015C4}" type="presOf" srcId="{D0CB95E9-C3C0-4299-989F-C8FFDA9DFBD2}" destId="{3B8190CA-EAFA-46CD-B367-481B0C775A1A}" srcOrd="0" destOrd="0" presId="urn:microsoft.com/office/officeart/2005/8/layout/list1"/>
    <dgm:cxn modelId="{9BC44851-CEBD-43C4-938B-EB9E4DAA3A9C}" type="presParOf" srcId="{EDBEEE96-2E2B-4C72-BB5B-A56DCAFD00AF}" destId="{607DAC56-0C21-4278-9F45-94D06AC3EA3C}" srcOrd="0" destOrd="0" presId="urn:microsoft.com/office/officeart/2005/8/layout/list1"/>
    <dgm:cxn modelId="{B4F93F1F-35E2-4699-9CB4-01629B4C1410}" type="presParOf" srcId="{607DAC56-0C21-4278-9F45-94D06AC3EA3C}" destId="{7F85141C-90EB-414D-A2B9-AC2FE21AFD60}" srcOrd="0" destOrd="0" presId="urn:microsoft.com/office/officeart/2005/8/layout/list1"/>
    <dgm:cxn modelId="{A416D40B-6748-473B-B98A-4581DEA1182A}" type="presParOf" srcId="{607DAC56-0C21-4278-9F45-94D06AC3EA3C}" destId="{EF789F81-5090-442B-AF93-CC71F9ADBDAF}" srcOrd="1" destOrd="0" presId="urn:microsoft.com/office/officeart/2005/8/layout/list1"/>
    <dgm:cxn modelId="{54B860A1-1EEF-4401-8B67-04687ED7DA0F}" type="presParOf" srcId="{EDBEEE96-2E2B-4C72-BB5B-A56DCAFD00AF}" destId="{63DCF544-C9BB-4521-A30F-0CBC96BFA090}" srcOrd="1" destOrd="0" presId="urn:microsoft.com/office/officeart/2005/8/layout/list1"/>
    <dgm:cxn modelId="{6A6866A6-98E4-4C53-9D15-28432762739F}" type="presParOf" srcId="{EDBEEE96-2E2B-4C72-BB5B-A56DCAFD00AF}" destId="{61DBEA89-2159-4AD0-A35E-D170ED8EC59A}" srcOrd="2" destOrd="0" presId="urn:microsoft.com/office/officeart/2005/8/layout/list1"/>
    <dgm:cxn modelId="{C05AEB64-64BB-40ED-8400-F4EB20320F9E}" type="presParOf" srcId="{EDBEEE96-2E2B-4C72-BB5B-A56DCAFD00AF}" destId="{CD035D70-6010-4707-A12A-BA8DAE6CD418}" srcOrd="3" destOrd="0" presId="urn:microsoft.com/office/officeart/2005/8/layout/list1"/>
    <dgm:cxn modelId="{CDE069FA-E74A-42F2-9628-2FC52C9DCB8E}" type="presParOf" srcId="{EDBEEE96-2E2B-4C72-BB5B-A56DCAFD00AF}" destId="{71A12BFB-BFB2-490C-8076-0D47C52A29A6}" srcOrd="4" destOrd="0" presId="urn:microsoft.com/office/officeart/2005/8/layout/list1"/>
    <dgm:cxn modelId="{7A5BE6B1-5DB9-49EC-8E7E-5EC21D511F30}" type="presParOf" srcId="{71A12BFB-BFB2-490C-8076-0D47C52A29A6}" destId="{EDDE8120-3174-4B67-A003-29D24E3CACE1}" srcOrd="0" destOrd="0" presId="urn:microsoft.com/office/officeart/2005/8/layout/list1"/>
    <dgm:cxn modelId="{A8EBAAA7-6824-4625-BDAE-1CCCCD22FD05}" type="presParOf" srcId="{71A12BFB-BFB2-490C-8076-0D47C52A29A6}" destId="{9906CEE3-6115-41F8-809F-B59EA49F9031}" srcOrd="1" destOrd="0" presId="urn:microsoft.com/office/officeart/2005/8/layout/list1"/>
    <dgm:cxn modelId="{C2477EDD-468B-44D9-BAEB-DF3FA1E34DC3}" type="presParOf" srcId="{EDBEEE96-2E2B-4C72-BB5B-A56DCAFD00AF}" destId="{A0E11524-3D2C-4A42-B17A-ED7C7B169967}" srcOrd="5" destOrd="0" presId="urn:microsoft.com/office/officeart/2005/8/layout/list1"/>
    <dgm:cxn modelId="{0AB93CB4-984B-40E1-8E86-100645EBD472}" type="presParOf" srcId="{EDBEEE96-2E2B-4C72-BB5B-A56DCAFD00AF}" destId="{3B8190CA-EAFA-46CD-B367-481B0C775A1A}" srcOrd="6" destOrd="0" presId="urn:microsoft.com/office/officeart/2005/8/layout/list1"/>
    <dgm:cxn modelId="{A6E04966-AA8E-4CC2-A0F2-52024E13189C}" type="presParOf" srcId="{EDBEEE96-2E2B-4C72-BB5B-A56DCAFD00AF}" destId="{846711CA-DDBD-4BA8-8097-BD31F7641741}" srcOrd="7" destOrd="0" presId="urn:microsoft.com/office/officeart/2005/8/layout/list1"/>
    <dgm:cxn modelId="{FCD1987D-47A5-446A-91A8-6327F3DAD080}" type="presParOf" srcId="{EDBEEE96-2E2B-4C72-BB5B-A56DCAFD00AF}" destId="{744D3CEC-8793-BD4B-91A5-BC2E9EE24CBD}" srcOrd="8" destOrd="0" presId="urn:microsoft.com/office/officeart/2005/8/layout/list1"/>
    <dgm:cxn modelId="{DF6DBA5B-0EF4-4DE0-A8DB-1E517A54953C}" type="presParOf" srcId="{744D3CEC-8793-BD4B-91A5-BC2E9EE24CBD}" destId="{0E6D4673-7073-2C46-9AB0-6CEEA97812A2}" srcOrd="0" destOrd="0" presId="urn:microsoft.com/office/officeart/2005/8/layout/list1"/>
    <dgm:cxn modelId="{0B1F2F84-2305-4FEC-9554-E69B37595E40}" type="presParOf" srcId="{744D3CEC-8793-BD4B-91A5-BC2E9EE24CBD}" destId="{40AF11BE-69AD-E54F-BD28-B51D1D4C2798}" srcOrd="1" destOrd="0" presId="urn:microsoft.com/office/officeart/2005/8/layout/list1"/>
    <dgm:cxn modelId="{98C542BE-56D7-42CB-B551-97249B66D321}" type="presParOf" srcId="{EDBEEE96-2E2B-4C72-BB5B-A56DCAFD00AF}" destId="{62394108-3D04-5441-9F8E-060AE1CCE8BA}" srcOrd="9" destOrd="0" presId="urn:microsoft.com/office/officeart/2005/8/layout/list1"/>
    <dgm:cxn modelId="{18576C3A-94B6-4037-9CC0-1BBE41AF2D4B}" type="presParOf" srcId="{EDBEEE96-2E2B-4C72-BB5B-A56DCAFD00AF}" destId="{86315B40-1926-1240-9742-E9D1F1F88FCF}" srcOrd="10" destOrd="0" presId="urn:microsoft.com/office/officeart/2005/8/layout/list1"/>
    <dgm:cxn modelId="{AC823F53-2BA5-4147-8268-DA8B2B3284D6}" type="presParOf" srcId="{EDBEEE96-2E2B-4C72-BB5B-A56DCAFD00AF}" destId="{024571F0-94F7-0942-878F-9775CAA38D32}" srcOrd="11" destOrd="0" presId="urn:microsoft.com/office/officeart/2005/8/layout/list1"/>
    <dgm:cxn modelId="{F4C3E00F-EE97-4C55-87C7-903C3A635BB4}" type="presParOf" srcId="{EDBEEE96-2E2B-4C72-BB5B-A56DCAFD00AF}" destId="{7BD0D3C8-D930-468F-8138-B29F2D19440B}" srcOrd="12" destOrd="0" presId="urn:microsoft.com/office/officeart/2005/8/layout/list1"/>
    <dgm:cxn modelId="{AB8D3CB2-B504-45BD-ABB1-84104F768EEF}" type="presParOf" srcId="{7BD0D3C8-D930-468F-8138-B29F2D19440B}" destId="{14C9B20E-A784-4798-8F78-50ED1B8339D7}" srcOrd="0" destOrd="0" presId="urn:microsoft.com/office/officeart/2005/8/layout/list1"/>
    <dgm:cxn modelId="{362B625B-0D0C-4ACF-BAD4-55B2A0112224}" type="presParOf" srcId="{7BD0D3C8-D930-468F-8138-B29F2D19440B}" destId="{00663727-A489-4AFA-A8A4-ED8D67DCDED5}" srcOrd="1" destOrd="0" presId="urn:microsoft.com/office/officeart/2005/8/layout/list1"/>
    <dgm:cxn modelId="{276234AA-11F0-4591-B566-0C81D23A8C4F}" type="presParOf" srcId="{EDBEEE96-2E2B-4C72-BB5B-A56DCAFD00AF}" destId="{90037436-515B-4B58-9897-64B61C4F715D}" srcOrd="13" destOrd="0" presId="urn:microsoft.com/office/officeart/2005/8/layout/list1"/>
    <dgm:cxn modelId="{583E73A4-EA62-4DF7-9FF8-71CBDD27042C}" type="presParOf" srcId="{EDBEEE96-2E2B-4C72-BB5B-A56DCAFD00AF}" destId="{658BDAED-E904-4BD4-BA47-0DF48BA4287C}" srcOrd="14"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DBEA89-2159-4AD0-A35E-D170ED8EC59A}">
      <dsp:nvSpPr>
        <dsp:cNvPr id="0" name=""/>
        <dsp:cNvSpPr/>
      </dsp:nvSpPr>
      <dsp:spPr>
        <a:xfrm>
          <a:off x="0" y="298789"/>
          <a:ext cx="3757631" cy="751275"/>
        </a:xfrm>
        <a:prstGeom prst="rect">
          <a:avLst/>
        </a:prstGeom>
        <a:solidFill>
          <a:sysClr val="window" lastClr="FFFFFF">
            <a:alpha val="90000"/>
            <a:hueOff val="0"/>
            <a:satOff val="0"/>
            <a:lumOff val="0"/>
            <a:alphaOff val="0"/>
          </a:sysClr>
        </a:solidFill>
        <a:ln w="12700" cap="flat" cmpd="sng" algn="ctr">
          <a:solidFill>
            <a:srgbClr val="ED7D31">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1634" tIns="187452" rIns="291634" bIns="78232" numCol="1" spcCol="1270" anchor="t" anchorCtr="0">
          <a:noAutofit/>
        </a:bodyPr>
        <a:lstStyle/>
        <a:p>
          <a:pPr marL="57150" lvl="1" indent="-57150" algn="l" defTabSz="488950">
            <a:lnSpc>
              <a:spcPct val="90000"/>
            </a:lnSpc>
            <a:spcBef>
              <a:spcPct val="0"/>
            </a:spcBef>
            <a:spcAft>
              <a:spcPct val="15000"/>
            </a:spcAft>
            <a:buChar char="••"/>
          </a:pPr>
          <a:r>
            <a:rPr lang="en-US" altLang="zh-CN" sz="1100" b="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HTTP</a:t>
          </a:r>
          <a:r>
            <a:rPr lang="zh-CN" altLang="en-US" sz="1100" b="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协议支持</a:t>
          </a:r>
          <a:endParaRPr lang="en-US" sz="1100" b="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a:p>
          <a:pPr marL="57150" lvl="1" indent="-57150" algn="l" defTabSz="488950">
            <a:lnSpc>
              <a:spcPct val="90000"/>
            </a:lnSpc>
            <a:spcBef>
              <a:spcPct val="0"/>
            </a:spcBef>
            <a:spcAft>
              <a:spcPct val="15000"/>
            </a:spcAft>
            <a:buChar char="••"/>
          </a:pPr>
          <a:r>
            <a:rPr lang="en-US" altLang="zh-CN" sz="1100" b="0" i="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TCP</a:t>
          </a:r>
          <a:r>
            <a:rPr lang="zh-CN" altLang="en-US" sz="1100" b="0" i="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协议支持</a:t>
          </a:r>
          <a:endParaRPr lang="en-US" sz="11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sp:txBody>
      <dsp:txXfrm>
        <a:off x="0" y="298789"/>
        <a:ext cx="3757631" cy="751275"/>
      </dsp:txXfrm>
    </dsp:sp>
    <dsp:sp modelId="{EF789F81-5090-442B-AF93-CC71F9ADBDAF}">
      <dsp:nvSpPr>
        <dsp:cNvPr id="0" name=""/>
        <dsp:cNvSpPr/>
      </dsp:nvSpPr>
      <dsp:spPr>
        <a:xfrm>
          <a:off x="187881" y="165949"/>
          <a:ext cx="2630341" cy="265680"/>
        </a:xfrm>
        <a:prstGeom prst="roundRect">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421" tIns="0" rIns="99421" bIns="0" numCol="1" spcCol="1270" anchor="ctr" anchorCtr="0">
          <a:noAutofit/>
        </a:bodyPr>
        <a:lstStyle/>
        <a:p>
          <a:pPr lvl="0" algn="l" defTabSz="711200">
            <a:lnSpc>
              <a:spcPct val="90000"/>
            </a:lnSpc>
            <a:spcBef>
              <a:spcPct val="0"/>
            </a:spcBef>
            <a:spcAft>
              <a:spcPct val="35000"/>
            </a:spcAft>
          </a:pPr>
          <a:r>
            <a:rPr lang="zh-CN" altLang="en-US" sz="1600" b="1" kern="1200" dirty="0">
              <a:solidFill>
                <a:sysClr val="window" lastClr="FFFFFF"/>
              </a:solidFill>
              <a:latin typeface="微软雅黑" panose="020B0503020204020204" pitchFamily="34" charset="-122"/>
              <a:ea typeface="微软雅黑" panose="020B0503020204020204" pitchFamily="34" charset="-122"/>
              <a:cs typeface="+mn-cs"/>
            </a:rPr>
            <a:t>接入协议处理</a:t>
          </a:r>
          <a:endParaRPr lang="en-US" sz="1600" b="1" kern="1200" dirty="0">
            <a:solidFill>
              <a:sysClr val="window" lastClr="FFFFFF"/>
            </a:solidFill>
            <a:latin typeface="微软雅黑" panose="020B0503020204020204" pitchFamily="34" charset="-122"/>
            <a:ea typeface="微软雅黑" panose="020B0503020204020204" pitchFamily="34" charset="-122"/>
            <a:cs typeface="+mn-cs"/>
          </a:endParaRPr>
        </a:p>
      </dsp:txBody>
      <dsp:txXfrm>
        <a:off x="200850" y="178918"/>
        <a:ext cx="2604403" cy="239742"/>
      </dsp:txXfrm>
    </dsp:sp>
    <dsp:sp modelId="{3B8190CA-EAFA-46CD-B367-481B0C775A1A}">
      <dsp:nvSpPr>
        <dsp:cNvPr id="0" name=""/>
        <dsp:cNvSpPr/>
      </dsp:nvSpPr>
      <dsp:spPr>
        <a:xfrm>
          <a:off x="0" y="1231505"/>
          <a:ext cx="3757631" cy="439425"/>
        </a:xfrm>
        <a:prstGeom prst="rect">
          <a:avLst/>
        </a:prstGeom>
        <a:solidFill>
          <a:sysClr val="window" lastClr="FFFFFF">
            <a:alpha val="90000"/>
            <a:hueOff val="0"/>
            <a:satOff val="0"/>
            <a:lumOff val="0"/>
            <a:alphaOff val="0"/>
          </a:sysClr>
        </a:solidFill>
        <a:ln w="12700" cap="flat" cmpd="sng" algn="ctr">
          <a:solidFill>
            <a:srgbClr val="A5A5A5">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1634" tIns="187452" rIns="291634" bIns="64008" numCol="1" spcCol="1270" anchor="t" anchorCtr="0">
          <a:noAutofit/>
        </a:bodyPr>
        <a:lstStyle/>
        <a:p>
          <a:pPr marL="57150" lvl="1" indent="-57150" algn="l" defTabSz="400050">
            <a:lnSpc>
              <a:spcPct val="90000"/>
            </a:lnSpc>
            <a:spcBef>
              <a:spcPct val="0"/>
            </a:spcBef>
            <a:spcAft>
              <a:spcPct val="15000"/>
            </a:spcAft>
            <a:buChar char="••"/>
          </a:pPr>
          <a:r>
            <a:rPr lang="zh-CN" altLang="en-US" sz="900" b="0" i="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支持多种外部业务报文，并转换成内部微服务协议。</a:t>
          </a:r>
          <a:endParaRPr 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sp:txBody>
      <dsp:txXfrm>
        <a:off x="0" y="1231505"/>
        <a:ext cx="3757631" cy="439425"/>
      </dsp:txXfrm>
    </dsp:sp>
    <dsp:sp modelId="{9906CEE3-6115-41F8-809F-B59EA49F9031}">
      <dsp:nvSpPr>
        <dsp:cNvPr id="0" name=""/>
        <dsp:cNvSpPr/>
      </dsp:nvSpPr>
      <dsp:spPr>
        <a:xfrm>
          <a:off x="187881" y="1098665"/>
          <a:ext cx="2630341" cy="265680"/>
        </a:xfrm>
        <a:prstGeom prst="roundRect">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421" tIns="0" rIns="99421" bIns="0" numCol="1" spcCol="1270" anchor="ctr" anchorCtr="0">
          <a:noAutofit/>
        </a:bodyPr>
        <a:lstStyle/>
        <a:p>
          <a:pPr lvl="0" algn="l" defTabSz="711200">
            <a:lnSpc>
              <a:spcPct val="90000"/>
            </a:lnSpc>
            <a:spcBef>
              <a:spcPct val="0"/>
            </a:spcBef>
            <a:spcAft>
              <a:spcPct val="35000"/>
            </a:spcAft>
          </a:pPr>
          <a:r>
            <a:rPr lang="zh-CN" altLang="en-US" sz="1600" b="1" kern="1200" dirty="0">
              <a:solidFill>
                <a:sysClr val="window" lastClr="FFFFFF"/>
              </a:solidFill>
              <a:latin typeface="微软雅黑" panose="020B0503020204020204" pitchFamily="34" charset="-122"/>
              <a:ea typeface="微软雅黑" panose="020B0503020204020204" pitchFamily="34" charset="-122"/>
              <a:cs typeface="+mn-cs"/>
            </a:rPr>
            <a:t>报文协议转换</a:t>
          </a:r>
          <a:endParaRPr lang="en-US" sz="1600" b="1" kern="1200" dirty="0">
            <a:solidFill>
              <a:sysClr val="window" lastClr="FFFFFF"/>
            </a:solidFill>
            <a:latin typeface="微软雅黑" panose="020B0503020204020204" pitchFamily="34" charset="-122"/>
            <a:ea typeface="微软雅黑" panose="020B0503020204020204" pitchFamily="34" charset="-122"/>
            <a:cs typeface="+mn-cs"/>
          </a:endParaRPr>
        </a:p>
      </dsp:txBody>
      <dsp:txXfrm>
        <a:off x="200850" y="1111634"/>
        <a:ext cx="2604403" cy="239742"/>
      </dsp:txXfrm>
    </dsp:sp>
    <dsp:sp modelId="{86315B40-1926-1240-9742-E9D1F1F88FCF}">
      <dsp:nvSpPr>
        <dsp:cNvPr id="0" name=""/>
        <dsp:cNvSpPr/>
      </dsp:nvSpPr>
      <dsp:spPr>
        <a:xfrm>
          <a:off x="0" y="1852370"/>
          <a:ext cx="3757631" cy="850500"/>
        </a:xfrm>
        <a:prstGeom prst="rect">
          <a:avLst/>
        </a:prstGeom>
        <a:solidFill>
          <a:sysClr val="window" lastClr="FFFFFF">
            <a:alpha val="90000"/>
            <a:hueOff val="0"/>
            <a:satOff val="0"/>
            <a:lumOff val="0"/>
            <a:alphaOff val="0"/>
          </a:sysClr>
        </a:solidFill>
        <a:ln w="12700" cap="flat" cmpd="sng" algn="ctr">
          <a:solidFill>
            <a:srgbClr val="FFC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1634" tIns="187452" rIns="291634" bIns="64008" numCol="1" spcCol="1270" anchor="t" anchorCtr="0">
          <a:noAutofit/>
        </a:bodyPr>
        <a:lstStyle/>
        <a:p>
          <a:pPr marL="57150" lvl="1" indent="-57150" algn="l" defTabSz="400050">
            <a:lnSpc>
              <a:spcPct val="90000"/>
            </a:lnSpc>
            <a:spcBef>
              <a:spcPct val="0"/>
            </a:spcBef>
            <a:spcAft>
              <a:spcPct val="15000"/>
            </a:spcAft>
            <a:buChar char="••"/>
          </a:pPr>
          <a:r>
            <a:rPr lang="zh-CN" alt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签名验签</a:t>
          </a:r>
          <a:r>
            <a:rPr lang="en-US" altLang="zh-CN"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a:t>
          </a:r>
          <a:r>
            <a:rPr lang="zh-CN" alt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证书验证</a:t>
          </a:r>
        </a:p>
        <a:p>
          <a:pPr marL="57150" lvl="1" indent="-57150" algn="l" defTabSz="400050">
            <a:lnSpc>
              <a:spcPct val="90000"/>
            </a:lnSpc>
            <a:spcBef>
              <a:spcPct val="0"/>
            </a:spcBef>
            <a:spcAft>
              <a:spcPct val="15000"/>
            </a:spcAft>
            <a:buChar char="••"/>
          </a:pPr>
          <a:r>
            <a:rPr lang="zh-CN" alt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身份鉴权</a:t>
          </a:r>
        </a:p>
        <a:p>
          <a:pPr marL="57150" lvl="1" indent="-57150" algn="l" defTabSz="400050">
            <a:lnSpc>
              <a:spcPct val="90000"/>
            </a:lnSpc>
            <a:spcBef>
              <a:spcPct val="0"/>
            </a:spcBef>
            <a:spcAft>
              <a:spcPct val="15000"/>
            </a:spcAft>
            <a:buChar char="••"/>
          </a:pPr>
          <a:r>
            <a:rPr lang="zh-CN" alt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根据身份进行权限控制</a:t>
          </a:r>
        </a:p>
      </dsp:txBody>
      <dsp:txXfrm>
        <a:off x="0" y="1852370"/>
        <a:ext cx="3757631" cy="850500"/>
      </dsp:txXfrm>
    </dsp:sp>
    <dsp:sp modelId="{40AF11BE-69AD-E54F-BD28-B51D1D4C2798}">
      <dsp:nvSpPr>
        <dsp:cNvPr id="0" name=""/>
        <dsp:cNvSpPr/>
      </dsp:nvSpPr>
      <dsp:spPr>
        <a:xfrm>
          <a:off x="187881" y="1719530"/>
          <a:ext cx="2630341" cy="265680"/>
        </a:xfrm>
        <a:prstGeom prst="roundRect">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421" tIns="0" rIns="99421" bIns="0" numCol="1" spcCol="1270" anchor="ctr" anchorCtr="0">
          <a:noAutofit/>
        </a:bodyPr>
        <a:lstStyle/>
        <a:p>
          <a:pPr lvl="0" algn="l" defTabSz="711200">
            <a:lnSpc>
              <a:spcPct val="90000"/>
            </a:lnSpc>
            <a:spcBef>
              <a:spcPct val="0"/>
            </a:spcBef>
            <a:spcAft>
              <a:spcPct val="35000"/>
            </a:spcAft>
          </a:pPr>
          <a:r>
            <a:rPr lang="zh-CN" altLang="en-US" sz="1600" b="1" kern="1200" dirty="0">
              <a:solidFill>
                <a:sysClr val="window" lastClr="FFFFFF"/>
              </a:solidFill>
              <a:latin typeface="微软雅黑" panose="020B0503020204020204" pitchFamily="34" charset="-122"/>
              <a:ea typeface="微软雅黑" panose="020B0503020204020204" pitchFamily="34" charset="-122"/>
              <a:cs typeface="+mn-cs"/>
            </a:rPr>
            <a:t>身份权限</a:t>
          </a:r>
        </a:p>
      </dsp:txBody>
      <dsp:txXfrm>
        <a:off x="200850" y="1732499"/>
        <a:ext cx="2604403" cy="239742"/>
      </dsp:txXfrm>
    </dsp:sp>
    <dsp:sp modelId="{658BDAED-E904-4BD4-BA47-0DF48BA4287C}">
      <dsp:nvSpPr>
        <dsp:cNvPr id="0" name=""/>
        <dsp:cNvSpPr/>
      </dsp:nvSpPr>
      <dsp:spPr>
        <a:xfrm>
          <a:off x="0" y="2884310"/>
          <a:ext cx="3757631" cy="1247400"/>
        </a:xfrm>
        <a:prstGeom prst="rect">
          <a:avLst/>
        </a:prstGeom>
        <a:solidFill>
          <a:sysClr val="window" lastClr="FFFFFF">
            <a:alpha val="90000"/>
            <a:hueOff val="0"/>
            <a:satOff val="0"/>
            <a:lumOff val="0"/>
            <a:alphaOff val="0"/>
          </a:sysClr>
        </a:solidFill>
        <a:ln w="12700" cap="flat" cmpd="sng" algn="ctr">
          <a:solidFill>
            <a:srgbClr val="4472C4">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91634" tIns="187452" rIns="291634" bIns="64008" numCol="1" spcCol="1270" anchor="t" anchorCtr="0">
          <a:noAutofit/>
        </a:bodyPr>
        <a:lstStyle/>
        <a:p>
          <a:pPr marL="57150" lvl="1" indent="-57150" algn="l" defTabSz="400050">
            <a:lnSpc>
              <a:spcPct val="90000"/>
            </a:lnSpc>
            <a:spcBef>
              <a:spcPct val="0"/>
            </a:spcBef>
            <a:spcAft>
              <a:spcPct val="15000"/>
            </a:spcAft>
            <a:buChar char="••"/>
          </a:pPr>
          <a:r>
            <a:rPr lang="zh-CN" altLang="en-US" sz="900" b="0" i="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负载，</a:t>
          </a:r>
          <a:r>
            <a:rPr lang="en-US" altLang="zh-CN" sz="900" b="0" i="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API </a:t>
          </a:r>
          <a:r>
            <a:rPr lang="zh-CN" altLang="en-US" sz="900" b="0" i="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网关知道所有服务实例的地址，可以根据不同服务采取不同的负载均衡策略。</a:t>
          </a:r>
          <a:endParaRPr 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a:p>
          <a:pPr marL="57150" lvl="1" indent="-57150" algn="l" defTabSz="400050">
            <a:lnSpc>
              <a:spcPct val="90000"/>
            </a:lnSpc>
            <a:spcBef>
              <a:spcPct val="0"/>
            </a:spcBef>
            <a:spcAft>
              <a:spcPct val="15000"/>
            </a:spcAft>
            <a:buChar char="••"/>
          </a:pPr>
          <a:r>
            <a:rPr lang="zh-CN" alt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流控，流量统计、调用频次控制、访问控制。</a:t>
          </a:r>
          <a:endParaRPr 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a:p>
          <a:pPr marL="57150" lvl="1" indent="-57150" algn="l" defTabSz="400050">
            <a:lnSpc>
              <a:spcPct val="90000"/>
            </a:lnSpc>
            <a:spcBef>
              <a:spcPct val="0"/>
            </a:spcBef>
            <a:spcAft>
              <a:spcPct val="15000"/>
            </a:spcAft>
            <a:buChar char="••"/>
          </a:pPr>
          <a:r>
            <a:rPr lang="zh-CN" alt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熔断，超过服务最大能力，快速失败，保护后台服务器。</a:t>
          </a:r>
          <a:endParaRPr 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a:p>
          <a:pPr marL="57150" lvl="1" indent="-57150" algn="l" defTabSz="400050">
            <a:lnSpc>
              <a:spcPct val="90000"/>
            </a:lnSpc>
            <a:spcBef>
              <a:spcPct val="0"/>
            </a:spcBef>
            <a:spcAft>
              <a:spcPct val="15000"/>
            </a:spcAft>
            <a:buChar char="••"/>
          </a:pPr>
          <a:r>
            <a:rPr lang="zh-CN" alt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rPr>
            <a:t>灰度发布，根据灰度标签，自动调用。</a:t>
          </a:r>
          <a:endParaRPr lang="en-US" sz="900" kern="1200" dirty="0">
            <a:solidFill>
              <a:sysClr val="windowText" lastClr="000000">
                <a:hueOff val="0"/>
                <a:satOff val="0"/>
                <a:lumOff val="0"/>
                <a:alphaOff val="0"/>
              </a:sysClr>
            </a:solidFill>
            <a:latin typeface="微软雅黑" panose="020B0503020204020204" pitchFamily="34" charset="-122"/>
            <a:ea typeface="微软雅黑" panose="020B0503020204020204" pitchFamily="34" charset="-122"/>
            <a:cs typeface="+mn-cs"/>
          </a:endParaRPr>
        </a:p>
      </dsp:txBody>
      <dsp:txXfrm>
        <a:off x="0" y="2884310"/>
        <a:ext cx="3757631" cy="1247400"/>
      </dsp:txXfrm>
    </dsp:sp>
    <dsp:sp modelId="{00663727-A489-4AFA-A8A4-ED8D67DCDED5}">
      <dsp:nvSpPr>
        <dsp:cNvPr id="0" name=""/>
        <dsp:cNvSpPr/>
      </dsp:nvSpPr>
      <dsp:spPr>
        <a:xfrm>
          <a:off x="187881" y="2751470"/>
          <a:ext cx="2630341" cy="265680"/>
        </a:xfrm>
        <a:prstGeom prst="round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421" tIns="0" rIns="99421" bIns="0" numCol="1" spcCol="1270" anchor="ctr" anchorCtr="0">
          <a:noAutofit/>
        </a:bodyPr>
        <a:lstStyle/>
        <a:p>
          <a:pPr lvl="0" algn="l" defTabSz="711200">
            <a:lnSpc>
              <a:spcPct val="90000"/>
            </a:lnSpc>
            <a:spcBef>
              <a:spcPct val="0"/>
            </a:spcBef>
            <a:spcAft>
              <a:spcPct val="35000"/>
            </a:spcAft>
          </a:pPr>
          <a:r>
            <a:rPr lang="zh-CN" altLang="en-US" sz="1600" b="1" kern="1200" dirty="0">
              <a:solidFill>
                <a:sysClr val="window" lastClr="FFFFFF"/>
              </a:solidFill>
              <a:latin typeface="微软雅黑" panose="020B0503020204020204" pitchFamily="34" charset="-122"/>
              <a:ea typeface="微软雅黑" panose="020B0503020204020204" pitchFamily="34" charset="-122"/>
              <a:cs typeface="+mn-cs"/>
            </a:rPr>
            <a:t>流量管控</a:t>
          </a:r>
          <a:endParaRPr lang="en-US" sz="1600" b="1" kern="1200" dirty="0">
            <a:solidFill>
              <a:sysClr val="window" lastClr="FFFFFF"/>
            </a:solidFill>
            <a:latin typeface="微软雅黑" panose="020B0503020204020204" pitchFamily="34" charset="-122"/>
            <a:ea typeface="微软雅黑" panose="020B0503020204020204" pitchFamily="34" charset="-122"/>
            <a:cs typeface="+mn-cs"/>
          </a:endParaRPr>
        </a:p>
      </dsp:txBody>
      <dsp:txXfrm>
        <a:off x="200850" y="2764439"/>
        <a:ext cx="2604403" cy="23974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2" y="0"/>
            <a:ext cx="2945659" cy="498056"/>
          </a:xfrm>
          <a:prstGeom prst="rect">
            <a:avLst/>
          </a:prstGeom>
        </p:spPr>
        <p:txBody>
          <a:bodyPr vert="horz" lIns="91395" tIns="45696" rIns="91395" bIns="45696" rtlCol="0"/>
          <a:lstStyle>
            <a:lvl1pPr algn="l">
              <a:defRPr sz="1200"/>
            </a:lvl1pPr>
          </a:lstStyle>
          <a:p>
            <a:endParaRPr lang="zh-CN" altLang="en-US"/>
          </a:p>
        </p:txBody>
      </p:sp>
      <p:sp>
        <p:nvSpPr>
          <p:cNvPr id="3" name="日期占位符 2"/>
          <p:cNvSpPr>
            <a:spLocks noGrp="1"/>
          </p:cNvSpPr>
          <p:nvPr>
            <p:ph type="dt" idx="1"/>
          </p:nvPr>
        </p:nvSpPr>
        <p:spPr>
          <a:xfrm>
            <a:off x="3850445" y="0"/>
            <a:ext cx="2945659" cy="498056"/>
          </a:xfrm>
          <a:prstGeom prst="rect">
            <a:avLst/>
          </a:prstGeom>
        </p:spPr>
        <p:txBody>
          <a:bodyPr vert="horz" lIns="91395" tIns="45696" rIns="91395" bIns="45696" rtlCol="0"/>
          <a:lstStyle>
            <a:lvl1pPr algn="r">
              <a:defRPr sz="1200"/>
            </a:lvl1pPr>
          </a:lstStyle>
          <a:p>
            <a:fld id="{BB3585C9-A796-437F-9C9B-3EEE560ADA48}" type="datetimeFigureOut">
              <a:rPr lang="zh-CN" altLang="en-US" smtClean="0"/>
              <a:pPr/>
              <a:t>2021/2/5</a:t>
            </a:fld>
            <a:endParaRPr lang="zh-CN" altLang="en-US"/>
          </a:p>
        </p:txBody>
      </p:sp>
      <p:sp>
        <p:nvSpPr>
          <p:cNvPr id="4" name="幻灯片图像占位符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395" tIns="45696" rIns="91395" bIns="45696" rtlCol="0" anchor="ctr"/>
          <a:lstStyle/>
          <a:p>
            <a:endParaRPr lang="zh-CN" altLang="en-US"/>
          </a:p>
        </p:txBody>
      </p:sp>
      <p:sp>
        <p:nvSpPr>
          <p:cNvPr id="5" name="备注占位符 4"/>
          <p:cNvSpPr>
            <a:spLocks noGrp="1"/>
          </p:cNvSpPr>
          <p:nvPr>
            <p:ph type="body" sz="quarter" idx="3"/>
          </p:nvPr>
        </p:nvSpPr>
        <p:spPr>
          <a:xfrm>
            <a:off x="679768" y="4777194"/>
            <a:ext cx="5438140" cy="3908614"/>
          </a:xfrm>
          <a:prstGeom prst="rect">
            <a:avLst/>
          </a:prstGeom>
        </p:spPr>
        <p:txBody>
          <a:bodyPr vert="horz" lIns="91395" tIns="45696" rIns="91395" bIns="45696"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2" y="9428584"/>
            <a:ext cx="2945659" cy="498055"/>
          </a:xfrm>
          <a:prstGeom prst="rect">
            <a:avLst/>
          </a:prstGeom>
        </p:spPr>
        <p:txBody>
          <a:bodyPr vert="horz" lIns="91395" tIns="45696" rIns="91395" bIns="45696"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5" y="9428584"/>
            <a:ext cx="2945659" cy="498055"/>
          </a:xfrm>
          <a:prstGeom prst="rect">
            <a:avLst/>
          </a:prstGeom>
        </p:spPr>
        <p:txBody>
          <a:bodyPr vert="horz" lIns="91395" tIns="45696" rIns="91395" bIns="45696" rtlCol="0" anchor="b"/>
          <a:lstStyle>
            <a:lvl1pPr algn="r">
              <a:defRPr sz="1200"/>
            </a:lvl1pPr>
          </a:lstStyle>
          <a:p>
            <a:fld id="{FADA6759-CACA-43EB-9A91-AC2DBAEB10D7}" type="slidenum">
              <a:rPr lang="zh-CN" altLang="en-US" smtClean="0"/>
              <a:pPr/>
              <a:t>‹#›</a:t>
            </a:fld>
            <a:endParaRPr lang="zh-CN" altLang="en-US"/>
          </a:p>
        </p:txBody>
      </p:sp>
    </p:spTree>
    <p:extLst>
      <p:ext uri="{BB962C8B-B14F-4D97-AF65-F5344CB8AC3E}">
        <p14:creationId xmlns:p14="http://schemas.microsoft.com/office/powerpoint/2010/main" val="2381733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2846325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11</a:t>
            </a:fld>
            <a:endParaRPr lang="zh-CN" altLang="en-US"/>
          </a:p>
        </p:txBody>
      </p:sp>
    </p:spTree>
    <p:extLst>
      <p:ext uri="{BB962C8B-B14F-4D97-AF65-F5344CB8AC3E}">
        <p14:creationId xmlns:p14="http://schemas.microsoft.com/office/powerpoint/2010/main" val="1159722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000" dirty="0"/>
          </a:p>
        </p:txBody>
      </p:sp>
      <p:sp>
        <p:nvSpPr>
          <p:cNvPr id="4" name="灯片编号占位符 3"/>
          <p:cNvSpPr>
            <a:spLocks noGrp="1"/>
          </p:cNvSpPr>
          <p:nvPr>
            <p:ph type="sldNum" sz="quarter" idx="10"/>
          </p:nvPr>
        </p:nvSpPr>
        <p:spPr/>
        <p:txBody>
          <a:bodyPr/>
          <a:lstStyle/>
          <a:p>
            <a:fld id="{FADA6759-CACA-43EB-9A91-AC2DBAEB10D7}" type="slidenum">
              <a:rPr lang="zh-CN" altLang="en-US" smtClean="0"/>
              <a:t>15</a:t>
            </a:fld>
            <a:endParaRPr lang="zh-CN" altLang="en-US"/>
          </a:p>
        </p:txBody>
      </p:sp>
    </p:spTree>
    <p:extLst>
      <p:ext uri="{BB962C8B-B14F-4D97-AF65-F5344CB8AC3E}">
        <p14:creationId xmlns:p14="http://schemas.microsoft.com/office/powerpoint/2010/main" val="3542160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16</a:t>
            </a:fld>
            <a:endParaRPr lang="zh-CN" altLang="en-US"/>
          </a:p>
        </p:txBody>
      </p:sp>
    </p:spTree>
    <p:extLst>
      <p:ext uri="{BB962C8B-B14F-4D97-AF65-F5344CB8AC3E}">
        <p14:creationId xmlns:p14="http://schemas.microsoft.com/office/powerpoint/2010/main" val="28464660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17</a:t>
            </a:fld>
            <a:endParaRPr lang="zh-CN" altLang="en-US"/>
          </a:p>
        </p:txBody>
      </p:sp>
    </p:spTree>
    <p:extLst>
      <p:ext uri="{BB962C8B-B14F-4D97-AF65-F5344CB8AC3E}">
        <p14:creationId xmlns:p14="http://schemas.microsoft.com/office/powerpoint/2010/main" val="21263441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18</a:t>
            </a:fld>
            <a:endParaRPr lang="zh-CN" altLang="en-US"/>
          </a:p>
        </p:txBody>
      </p:sp>
    </p:spTree>
    <p:extLst>
      <p:ext uri="{BB962C8B-B14F-4D97-AF65-F5344CB8AC3E}">
        <p14:creationId xmlns:p14="http://schemas.microsoft.com/office/powerpoint/2010/main" val="31609107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21</a:t>
            </a:fld>
            <a:endParaRPr lang="zh-CN" altLang="en-US"/>
          </a:p>
        </p:txBody>
      </p:sp>
    </p:spTree>
    <p:extLst>
      <p:ext uri="{BB962C8B-B14F-4D97-AF65-F5344CB8AC3E}">
        <p14:creationId xmlns:p14="http://schemas.microsoft.com/office/powerpoint/2010/main" val="752633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22</a:t>
            </a:fld>
            <a:endParaRPr lang="zh-CN" altLang="en-US"/>
          </a:p>
        </p:txBody>
      </p:sp>
    </p:spTree>
    <p:extLst>
      <p:ext uri="{BB962C8B-B14F-4D97-AF65-F5344CB8AC3E}">
        <p14:creationId xmlns:p14="http://schemas.microsoft.com/office/powerpoint/2010/main" val="27966229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000" dirty="0"/>
          </a:p>
        </p:txBody>
      </p:sp>
      <p:sp>
        <p:nvSpPr>
          <p:cNvPr id="4" name="灯片编号占位符 3"/>
          <p:cNvSpPr>
            <a:spLocks noGrp="1"/>
          </p:cNvSpPr>
          <p:nvPr>
            <p:ph type="sldNum" sz="quarter" idx="10"/>
          </p:nvPr>
        </p:nvSpPr>
        <p:spPr/>
        <p:txBody>
          <a:bodyPr/>
          <a:lstStyle/>
          <a:p>
            <a:fld id="{FADA6759-CACA-43EB-9A91-AC2DBAEB10D7}" type="slidenum">
              <a:rPr lang="zh-CN" altLang="en-US" smtClean="0"/>
              <a:t>23</a:t>
            </a:fld>
            <a:endParaRPr lang="zh-CN" altLang="en-US"/>
          </a:p>
        </p:txBody>
      </p:sp>
    </p:spTree>
    <p:extLst>
      <p:ext uri="{BB962C8B-B14F-4D97-AF65-F5344CB8AC3E}">
        <p14:creationId xmlns:p14="http://schemas.microsoft.com/office/powerpoint/2010/main" val="35347378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24</a:t>
            </a:fld>
            <a:endParaRPr lang="zh-CN" altLang="en-US"/>
          </a:p>
        </p:txBody>
      </p:sp>
    </p:spTree>
    <p:extLst>
      <p:ext uri="{BB962C8B-B14F-4D97-AF65-F5344CB8AC3E}">
        <p14:creationId xmlns:p14="http://schemas.microsoft.com/office/powerpoint/2010/main" val="6145025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26</a:t>
            </a:fld>
            <a:endParaRPr lang="zh-CN" altLang="en-US"/>
          </a:p>
        </p:txBody>
      </p:sp>
    </p:spTree>
    <p:extLst>
      <p:ext uri="{BB962C8B-B14F-4D97-AF65-F5344CB8AC3E}">
        <p14:creationId xmlns:p14="http://schemas.microsoft.com/office/powerpoint/2010/main" val="1795712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000" dirty="0"/>
          </a:p>
        </p:txBody>
      </p:sp>
      <p:sp>
        <p:nvSpPr>
          <p:cNvPr id="4" name="灯片编号占位符 3"/>
          <p:cNvSpPr>
            <a:spLocks noGrp="1"/>
          </p:cNvSpPr>
          <p:nvPr>
            <p:ph type="sldNum" sz="quarter" idx="10"/>
          </p:nvPr>
        </p:nvSpPr>
        <p:spPr/>
        <p:txBody>
          <a:bodyPr/>
          <a:lstStyle/>
          <a:p>
            <a:fld id="{FADA6759-CACA-43EB-9A91-AC2DBAEB10D7}" type="slidenum">
              <a:rPr lang="zh-CN" altLang="en-US" smtClean="0"/>
              <a:t>2</a:t>
            </a:fld>
            <a:endParaRPr lang="zh-CN" altLang="en-US"/>
          </a:p>
        </p:txBody>
      </p:sp>
    </p:spTree>
    <p:extLst>
      <p:ext uri="{BB962C8B-B14F-4D97-AF65-F5344CB8AC3E}">
        <p14:creationId xmlns:p14="http://schemas.microsoft.com/office/powerpoint/2010/main" val="1624454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3</a:t>
            </a:fld>
            <a:endParaRPr lang="zh-CN" altLang="en-US"/>
          </a:p>
        </p:txBody>
      </p:sp>
    </p:spTree>
    <p:extLst>
      <p:ext uri="{BB962C8B-B14F-4D97-AF65-F5344CB8AC3E}">
        <p14:creationId xmlns:p14="http://schemas.microsoft.com/office/powerpoint/2010/main" val="28036415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4</a:t>
            </a:fld>
            <a:endParaRPr lang="zh-CN" altLang="en-US"/>
          </a:p>
        </p:txBody>
      </p:sp>
    </p:spTree>
    <p:extLst>
      <p:ext uri="{BB962C8B-B14F-4D97-AF65-F5344CB8AC3E}">
        <p14:creationId xmlns:p14="http://schemas.microsoft.com/office/powerpoint/2010/main" val="33087160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5</a:t>
            </a:fld>
            <a:endParaRPr lang="zh-CN" altLang="en-US"/>
          </a:p>
        </p:txBody>
      </p:sp>
    </p:spTree>
    <p:extLst>
      <p:ext uri="{BB962C8B-B14F-4D97-AF65-F5344CB8AC3E}">
        <p14:creationId xmlns:p14="http://schemas.microsoft.com/office/powerpoint/2010/main" val="2851141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6</a:t>
            </a:fld>
            <a:endParaRPr lang="zh-CN" altLang="en-US"/>
          </a:p>
        </p:txBody>
      </p:sp>
    </p:spTree>
    <p:extLst>
      <p:ext uri="{BB962C8B-B14F-4D97-AF65-F5344CB8AC3E}">
        <p14:creationId xmlns:p14="http://schemas.microsoft.com/office/powerpoint/2010/main" val="1816039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7</a:t>
            </a:fld>
            <a:endParaRPr lang="zh-CN" altLang="en-US"/>
          </a:p>
        </p:txBody>
      </p:sp>
    </p:spTree>
    <p:extLst>
      <p:ext uri="{BB962C8B-B14F-4D97-AF65-F5344CB8AC3E}">
        <p14:creationId xmlns:p14="http://schemas.microsoft.com/office/powerpoint/2010/main" val="19128152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ADA6759-CACA-43EB-9A91-AC2DBAEB10D7}" type="slidenum">
              <a:rPr lang="zh-CN" altLang="en-US" smtClean="0"/>
              <a:pPr/>
              <a:t>8</a:t>
            </a:fld>
            <a:endParaRPr lang="zh-CN" altLang="en-US"/>
          </a:p>
        </p:txBody>
      </p:sp>
    </p:spTree>
    <p:extLst>
      <p:ext uri="{BB962C8B-B14F-4D97-AF65-F5344CB8AC3E}">
        <p14:creationId xmlns:p14="http://schemas.microsoft.com/office/powerpoint/2010/main" val="25946269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000" dirty="0"/>
          </a:p>
        </p:txBody>
      </p:sp>
      <p:sp>
        <p:nvSpPr>
          <p:cNvPr id="4" name="灯片编号占位符 3"/>
          <p:cNvSpPr>
            <a:spLocks noGrp="1"/>
          </p:cNvSpPr>
          <p:nvPr>
            <p:ph type="sldNum" sz="quarter" idx="10"/>
          </p:nvPr>
        </p:nvSpPr>
        <p:spPr/>
        <p:txBody>
          <a:bodyPr/>
          <a:lstStyle/>
          <a:p>
            <a:fld id="{FADA6759-CACA-43EB-9A91-AC2DBAEB10D7}" type="slidenum">
              <a:rPr lang="zh-CN" altLang="en-US" smtClean="0"/>
              <a:t>10</a:t>
            </a:fld>
            <a:endParaRPr lang="zh-CN" altLang="en-US"/>
          </a:p>
        </p:txBody>
      </p:sp>
    </p:spTree>
    <p:extLst>
      <p:ext uri="{BB962C8B-B14F-4D97-AF65-F5344CB8AC3E}">
        <p14:creationId xmlns:p14="http://schemas.microsoft.com/office/powerpoint/2010/main" val="35580750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descr="ppt模板-01.jpg"/>
          <p:cNvPicPr>
            <a:picLocks noChangeAspect="1"/>
          </p:cNvPicPr>
          <p:nvPr userDrawn="1"/>
        </p:nvPicPr>
        <p:blipFill>
          <a:blip r:embed="rId2" cstate="print"/>
          <a:stretch>
            <a:fillRect/>
          </a:stretch>
        </p:blipFill>
        <p:spPr>
          <a:xfrm>
            <a:off x="873776" y="0"/>
            <a:ext cx="8400933" cy="57150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5" name="TextBox 7"/>
          <p:cNvSpPr txBox="1"/>
          <p:nvPr userDrawn="1"/>
        </p:nvSpPr>
        <p:spPr>
          <a:xfrm>
            <a:off x="9720516" y="5506988"/>
            <a:ext cx="439484" cy="246221"/>
          </a:xfrm>
          <a:prstGeom prst="rect">
            <a:avLst/>
          </a:prstGeom>
          <a:noFill/>
        </p:spPr>
        <p:txBody>
          <a:bodyPr wrap="square" rtlCol="0">
            <a:spAutoFit/>
          </a:bodyPr>
          <a:lstStyle/>
          <a:p>
            <a:pPr algn="r" eaLnBrk="1" fontAlgn="auto" hangingPunct="1">
              <a:spcBef>
                <a:spcPts val="0"/>
              </a:spcBef>
              <a:spcAft>
                <a:spcPts val="0"/>
              </a:spcAft>
              <a:defRPr/>
            </a:pPr>
            <a:fld id="{24173ED6-4A69-4FA8-8A09-51FC87ACF5D8}" type="slidenum">
              <a:rPr lang="zh-CN" altLang="en-US" sz="1000" b="1" smtClean="0">
                <a:solidFill>
                  <a:srgbClr val="9BBB59"/>
                </a:solidFill>
                <a:latin typeface="微软雅黑" pitchFamily="34" charset="-122"/>
                <a:ea typeface="微软雅黑" pitchFamily="34" charset="-122"/>
              </a:rPr>
              <a:pPr algn="r" eaLnBrk="1" fontAlgn="auto" hangingPunct="1">
                <a:spcBef>
                  <a:spcPts val="0"/>
                </a:spcBef>
                <a:spcAft>
                  <a:spcPts val="0"/>
                </a:spcAft>
                <a:defRPr/>
              </a:pPr>
              <a:t>‹#›</a:t>
            </a:fld>
            <a:endParaRPr lang="zh-CN" altLang="en-US" sz="1000" b="1" dirty="0">
              <a:solidFill>
                <a:srgbClr val="9BBB59"/>
              </a:solidFill>
              <a:latin typeface="微软雅黑" pitchFamily="34" charset="-122"/>
              <a:ea typeface="微软雅黑" pitchFamily="34" charset="-122"/>
            </a:endParaRPr>
          </a:p>
        </p:txBody>
      </p:sp>
      <p:pic>
        <p:nvPicPr>
          <p:cNvPr id="6" name="图片 5" descr="ppt模板-02.jpg"/>
          <p:cNvPicPr>
            <a:picLocks noChangeAspect="1"/>
          </p:cNvPicPr>
          <p:nvPr userDrawn="1"/>
        </p:nvPicPr>
        <p:blipFill rotWithShape="1">
          <a:blip r:embed="rId2" cstate="print"/>
          <a:srcRect l="1" t="571" r="1" b="90654"/>
          <a:stretch/>
        </p:blipFill>
        <p:spPr>
          <a:xfrm>
            <a:off x="0" y="2847"/>
            <a:ext cx="10160000" cy="67612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6" name="TextBox 7"/>
          <p:cNvSpPr txBox="1"/>
          <p:nvPr userDrawn="1"/>
        </p:nvSpPr>
        <p:spPr>
          <a:xfrm>
            <a:off x="9720516" y="5506988"/>
            <a:ext cx="439484" cy="246221"/>
          </a:xfrm>
          <a:prstGeom prst="rect">
            <a:avLst/>
          </a:prstGeom>
          <a:noFill/>
        </p:spPr>
        <p:txBody>
          <a:bodyPr wrap="square" rtlCol="0">
            <a:spAutoFit/>
          </a:bodyPr>
          <a:lstStyle/>
          <a:p>
            <a:pPr algn="r" eaLnBrk="1" fontAlgn="auto" hangingPunct="1">
              <a:spcBef>
                <a:spcPts val="0"/>
              </a:spcBef>
              <a:spcAft>
                <a:spcPts val="0"/>
              </a:spcAft>
              <a:defRPr/>
            </a:pPr>
            <a:fld id="{24173ED6-4A69-4FA8-8A09-51FC87ACF5D8}" type="slidenum">
              <a:rPr lang="zh-CN" altLang="en-US" sz="1000" b="1" smtClean="0">
                <a:solidFill>
                  <a:srgbClr val="9BBB59"/>
                </a:solidFill>
                <a:latin typeface="微软雅黑" pitchFamily="34" charset="-122"/>
                <a:ea typeface="微软雅黑" pitchFamily="34" charset="-122"/>
              </a:rPr>
              <a:pPr algn="r" eaLnBrk="1" fontAlgn="auto" hangingPunct="1">
                <a:spcBef>
                  <a:spcPts val="0"/>
                </a:spcBef>
                <a:spcAft>
                  <a:spcPts val="0"/>
                </a:spcAft>
                <a:defRPr/>
              </a:pPr>
              <a:t>‹#›</a:t>
            </a:fld>
            <a:endParaRPr lang="zh-CN" altLang="en-US" sz="1000" b="1" dirty="0">
              <a:solidFill>
                <a:srgbClr val="9BBB59"/>
              </a:solidFill>
              <a:latin typeface="微软雅黑" pitchFamily="34" charset="-122"/>
              <a:ea typeface="微软雅黑" pitchFamily="34" charset="-122"/>
            </a:endParaRPr>
          </a:p>
        </p:txBody>
      </p:sp>
      <p:pic>
        <p:nvPicPr>
          <p:cNvPr id="8" name="图片 7" descr="ppt模板-02.jpg"/>
          <p:cNvPicPr>
            <a:picLocks noChangeAspect="1"/>
          </p:cNvPicPr>
          <p:nvPr userDrawn="1"/>
        </p:nvPicPr>
        <p:blipFill rotWithShape="1">
          <a:blip r:embed="rId2" cstate="print"/>
          <a:srcRect l="1" t="571" r="1" b="90654"/>
          <a:stretch/>
        </p:blipFill>
        <p:spPr>
          <a:xfrm>
            <a:off x="0" y="2847"/>
            <a:ext cx="10160000" cy="676125"/>
          </a:xfrm>
          <a:prstGeom prst="rect">
            <a:avLst/>
          </a:prstGeom>
        </p:spPr>
      </p:pic>
    </p:spTree>
    <p:extLst>
      <p:ext uri="{BB962C8B-B14F-4D97-AF65-F5344CB8AC3E}">
        <p14:creationId xmlns:p14="http://schemas.microsoft.com/office/powerpoint/2010/main" val="3740773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94" r:id="rId3"/>
  </p:sldLayoutIdLst>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3.jp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8.png"/><Relationship Id="rId7" Type="http://schemas.openxmlformats.org/officeDocument/2006/relationships/diagramColors" Target="../diagrams/colors1.xm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19560" y="1273324"/>
            <a:ext cx="7920880" cy="825419"/>
          </a:xfrm>
          <a:prstGeom prst="rect">
            <a:avLst/>
          </a:prstGeom>
          <a:noFill/>
        </p:spPr>
        <p:txBody>
          <a:bodyPr wrap="square" rtlCol="0">
            <a:spAutoFit/>
          </a:bodyPr>
          <a:lstStyle/>
          <a:p>
            <a:pPr algn="ctr" fontAlgn="auto">
              <a:lnSpc>
                <a:spcPct val="150000"/>
              </a:lnSpc>
              <a:spcBef>
                <a:spcPts val="0"/>
              </a:spcBef>
              <a:spcAft>
                <a:spcPts val="0"/>
              </a:spcAft>
              <a:buClrTx/>
              <a:buFontTx/>
              <a:buNone/>
            </a:pPr>
            <a:r>
              <a:rPr lang="zh-CN" altLang="en-US" sz="3600" b="1" dirty="0">
                <a:solidFill>
                  <a:srgbClr val="0070C0"/>
                </a:solidFill>
                <a:latin typeface="微软雅黑" panose="020B0503020204020204" pitchFamily="34" charset="-122"/>
                <a:ea typeface="微软雅黑" panose="020B0503020204020204" pitchFamily="34" charset="-122"/>
              </a:rPr>
              <a:t>玲珑框架技术分享</a:t>
            </a:r>
          </a:p>
        </p:txBody>
      </p:sp>
      <p:sp>
        <p:nvSpPr>
          <p:cNvPr id="5" name="TextBox 4"/>
          <p:cNvSpPr txBox="1"/>
          <p:nvPr/>
        </p:nvSpPr>
        <p:spPr>
          <a:xfrm>
            <a:off x="2999768" y="2569468"/>
            <a:ext cx="4160462" cy="1289905"/>
          </a:xfrm>
          <a:prstGeom prst="rect">
            <a:avLst/>
          </a:prstGeom>
          <a:noFill/>
        </p:spPr>
        <p:txBody>
          <a:bodyPr wrap="square" rtlCol="0">
            <a:spAutoFit/>
          </a:bodyPr>
          <a:lstStyle/>
          <a:p>
            <a:pPr algn="ctr" fontAlgn="auto">
              <a:lnSpc>
                <a:spcPct val="150000"/>
              </a:lnSpc>
              <a:spcBef>
                <a:spcPts val="0"/>
              </a:spcBef>
              <a:spcAft>
                <a:spcPts val="0"/>
              </a:spcAft>
              <a:buClrTx/>
              <a:buFontTx/>
              <a:buNone/>
            </a:pPr>
            <a:r>
              <a:rPr lang="zh-CN" altLang="en-US" b="1" dirty="0">
                <a:solidFill>
                  <a:srgbClr val="0070C0"/>
                </a:solidFill>
                <a:latin typeface="微软雅黑" panose="020B0503020204020204" pitchFamily="34" charset="-122"/>
                <a:ea typeface="微软雅黑" panose="020B0503020204020204" pitchFamily="34" charset="-122"/>
              </a:rPr>
              <a:t>信息技术部</a:t>
            </a:r>
            <a:r>
              <a:rPr lang="en-US" altLang="zh-CN" b="1" dirty="0">
                <a:solidFill>
                  <a:srgbClr val="0070C0"/>
                </a:solidFill>
                <a:latin typeface="微软雅黑" panose="020B0503020204020204" pitchFamily="34" charset="-122"/>
                <a:ea typeface="微软雅黑" panose="020B0503020204020204" pitchFamily="34" charset="-122"/>
              </a:rPr>
              <a:t>.</a:t>
            </a:r>
            <a:r>
              <a:rPr lang="zh-CN" altLang="en-US" b="1" dirty="0">
                <a:solidFill>
                  <a:srgbClr val="0070C0"/>
                </a:solidFill>
                <a:latin typeface="微软雅黑" panose="020B0503020204020204" pitchFamily="34" charset="-122"/>
                <a:ea typeface="微软雅黑" panose="020B0503020204020204" pitchFamily="34" charset="-122"/>
              </a:rPr>
              <a:t>产品研发中心</a:t>
            </a:r>
            <a:endParaRPr lang="en-US" altLang="zh-CN" b="1" dirty="0">
              <a:solidFill>
                <a:srgbClr val="0070C0"/>
              </a:solidFill>
              <a:latin typeface="微软雅黑" panose="020B0503020204020204" pitchFamily="34" charset="-122"/>
              <a:ea typeface="微软雅黑" panose="020B0503020204020204" pitchFamily="34" charset="-122"/>
            </a:endParaRPr>
          </a:p>
          <a:p>
            <a:pPr algn="ctr" fontAlgn="auto">
              <a:lnSpc>
                <a:spcPct val="150000"/>
              </a:lnSpc>
              <a:spcBef>
                <a:spcPts val="0"/>
              </a:spcBef>
              <a:spcAft>
                <a:spcPts val="0"/>
              </a:spcAft>
              <a:buClrTx/>
              <a:buFontTx/>
              <a:buNone/>
            </a:pPr>
            <a:r>
              <a:rPr lang="en-US" altLang="zh-CN" b="1" dirty="0">
                <a:solidFill>
                  <a:srgbClr val="0070C0"/>
                </a:solidFill>
                <a:latin typeface="微软雅黑" panose="020B0503020204020204" pitchFamily="34" charset="-122"/>
                <a:ea typeface="微软雅黑" panose="020B0503020204020204" pitchFamily="34" charset="-122"/>
              </a:rPr>
              <a:t>2020</a:t>
            </a:r>
            <a:r>
              <a:rPr lang="zh-CN" altLang="en-US" b="1" dirty="0">
                <a:solidFill>
                  <a:srgbClr val="0070C0"/>
                </a:solidFill>
                <a:latin typeface="微软雅黑" panose="020B0503020204020204" pitchFamily="34" charset="-122"/>
                <a:ea typeface="微软雅黑" panose="020B0503020204020204" pitchFamily="34" charset="-122"/>
              </a:rPr>
              <a:t>年</a:t>
            </a:r>
            <a:r>
              <a:rPr lang="en-US" altLang="zh-CN" b="1" dirty="0">
                <a:solidFill>
                  <a:srgbClr val="0070C0"/>
                </a:solidFill>
                <a:latin typeface="微软雅黑" panose="020B0503020204020204" pitchFamily="34" charset="-122"/>
                <a:ea typeface="微软雅黑" panose="020B0503020204020204" pitchFamily="34" charset="-122"/>
              </a:rPr>
              <a:t>9</a:t>
            </a:r>
            <a:r>
              <a:rPr lang="zh-CN" altLang="en-US" b="1" dirty="0">
                <a:solidFill>
                  <a:srgbClr val="0070C0"/>
                </a:solidFill>
                <a:latin typeface="微软雅黑" panose="020B0503020204020204" pitchFamily="34" charset="-122"/>
                <a:ea typeface="微软雅黑" panose="020B0503020204020204" pitchFamily="34" charset="-122"/>
              </a:rPr>
              <a:t>月</a:t>
            </a:r>
            <a:endParaRPr lang="en-US" altLang="zh-CN" b="1" dirty="0">
              <a:solidFill>
                <a:srgbClr val="0070C0"/>
              </a:solidFill>
              <a:latin typeface="微软雅黑" panose="020B0503020204020204" pitchFamily="34" charset="-122"/>
              <a:ea typeface="微软雅黑" panose="020B0503020204020204" pitchFamily="34" charset="-122"/>
            </a:endParaRPr>
          </a:p>
          <a:p>
            <a:pPr algn="ctr" fontAlgn="auto">
              <a:lnSpc>
                <a:spcPct val="150000"/>
              </a:lnSpc>
              <a:spcBef>
                <a:spcPts val="0"/>
              </a:spcBef>
              <a:spcAft>
                <a:spcPts val="0"/>
              </a:spcAft>
              <a:buClrTx/>
              <a:buFontTx/>
              <a:buNone/>
            </a:pPr>
            <a:r>
              <a:rPr lang="zh-CN" altLang="en-US" b="1" dirty="0">
                <a:solidFill>
                  <a:srgbClr val="0070C0"/>
                </a:solidFill>
                <a:latin typeface="微软雅黑" panose="020B0503020204020204" pitchFamily="34" charset="-122"/>
                <a:ea typeface="微软雅黑" panose="020B0503020204020204" pitchFamily="34" charset="-122"/>
              </a:rPr>
              <a:t>庄双林</a:t>
            </a:r>
          </a:p>
        </p:txBody>
      </p:sp>
      <p:pic>
        <p:nvPicPr>
          <p:cNvPr id="2" name="图片 1">
            <a:extLst>
              <a:ext uri="{FF2B5EF4-FFF2-40B4-BE49-F238E27FC236}">
                <a16:creationId xmlns:a16="http://schemas.microsoft.com/office/drawing/2014/main" id="{65E2DAE9-4686-474C-8B7A-253861221EF7}"/>
              </a:ext>
            </a:extLst>
          </p:cNvPr>
          <p:cNvPicPr>
            <a:picLocks noChangeAspect="1"/>
          </p:cNvPicPr>
          <p:nvPr/>
        </p:nvPicPr>
        <p:blipFill>
          <a:blip r:embed="rId3"/>
          <a:stretch>
            <a:fillRect/>
          </a:stretch>
        </p:blipFill>
        <p:spPr>
          <a:xfrm>
            <a:off x="4397374" y="3859373"/>
            <a:ext cx="1365250" cy="1365250"/>
          </a:xfrm>
          <a:prstGeom prst="rect">
            <a:avLst/>
          </a:prstGeom>
        </p:spPr>
      </p:pic>
    </p:spTree>
    <p:extLst>
      <p:ext uri="{BB962C8B-B14F-4D97-AF65-F5344CB8AC3E}">
        <p14:creationId xmlns:p14="http://schemas.microsoft.com/office/powerpoint/2010/main" val="3516934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1"/>
          <p:cNvSpPr>
            <a:spLocks noGrp="1"/>
          </p:cNvSpPr>
          <p:nvPr>
            <p:ph type="title" idx="4294967295"/>
          </p:nvPr>
        </p:nvSpPr>
        <p:spPr>
          <a:xfrm>
            <a:off x="39440" y="121196"/>
            <a:ext cx="8881180" cy="411427"/>
          </a:xfrm>
          <a:prstGeom prst="rect">
            <a:avLst/>
          </a:prstGeom>
        </p:spPr>
        <p:txBody>
          <a:bodyPr anchor="ctr" anchorCtr="0"/>
          <a:lstStyle/>
          <a:p>
            <a:pPr algn="l" eaLnBrk="1" fontAlgn="base" hangingPunct="1">
              <a:spcAft>
                <a:spcPct val="0"/>
              </a:spcAft>
              <a:buClr>
                <a:schemeClr val="hlink"/>
              </a:buClr>
            </a:pPr>
            <a:r>
              <a:rPr lang="zh-CN" altLang="en-US" sz="2400" b="1" dirty="0">
                <a:solidFill>
                  <a:schemeClr val="bg1"/>
                </a:solidFill>
                <a:latin typeface="微软雅黑" panose="020B0503020204020204" pitchFamily="34" charset="-122"/>
                <a:ea typeface="微软雅黑" panose="020B0503020204020204" pitchFamily="34" charset="-122"/>
                <a:cs typeface="+mn-cs"/>
              </a:rPr>
              <a:t>目 录</a:t>
            </a:r>
          </a:p>
        </p:txBody>
      </p:sp>
      <p:sp>
        <p:nvSpPr>
          <p:cNvPr id="5" name="Text Box 9"/>
          <p:cNvSpPr txBox="1">
            <a:spLocks noChangeArrowheads="1"/>
          </p:cNvSpPr>
          <p:nvPr/>
        </p:nvSpPr>
        <p:spPr bwMode="auto">
          <a:xfrm>
            <a:off x="2413472" y="1489349"/>
            <a:ext cx="627062" cy="623340"/>
          </a:xfrm>
          <a:prstGeom prst="rect">
            <a:avLst/>
          </a:prstGeom>
          <a:solidFill>
            <a:srgbClr val="DDDDDD"/>
          </a:solidFill>
          <a:ln w="9525">
            <a:noFill/>
            <a:miter lim="800000"/>
          </a:ln>
        </p:spPr>
        <p:txBody>
          <a:bodyPr lIns="182880" anchor="ctr"/>
          <a:lstStyle/>
          <a:p>
            <a:pPr eaLnBrk="0" hangingPunct="0">
              <a:spcBef>
                <a:spcPct val="50000"/>
              </a:spcBef>
            </a:pPr>
            <a:r>
              <a:rPr lang="zh-CN" altLang="en-US" sz="2400" dirty="0">
                <a:latin typeface="微软雅黑" panose="020B0503020204020204" pitchFamily="34" charset="-122"/>
                <a:ea typeface="微软雅黑" panose="020B0503020204020204" pitchFamily="34" charset="-122"/>
              </a:rPr>
              <a:t>一</a:t>
            </a:r>
            <a:endParaRPr lang="en-US" altLang="zh-CN" sz="2400" dirty="0">
              <a:latin typeface="微软雅黑" panose="020B0503020204020204" pitchFamily="34" charset="-122"/>
              <a:ea typeface="微软雅黑" panose="020B0503020204020204" pitchFamily="34" charset="-122"/>
            </a:endParaRPr>
          </a:p>
        </p:txBody>
      </p:sp>
      <p:sp>
        <p:nvSpPr>
          <p:cNvPr id="6" name="Text Box 10"/>
          <p:cNvSpPr txBox="1">
            <a:spLocks noChangeArrowheads="1"/>
          </p:cNvSpPr>
          <p:nvPr/>
        </p:nvSpPr>
        <p:spPr bwMode="auto">
          <a:xfrm>
            <a:off x="3135784" y="1489348"/>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框架概述</a:t>
            </a:r>
          </a:p>
        </p:txBody>
      </p:sp>
      <p:sp>
        <p:nvSpPr>
          <p:cNvPr id="9" name="Text Box 3">
            <a:extLst>
              <a:ext uri="{FF2B5EF4-FFF2-40B4-BE49-F238E27FC236}">
                <a16:creationId xmlns:a16="http://schemas.microsoft.com/office/drawing/2014/main" id="{DE9A9F9A-D9B9-4135-B85E-CC961BD5CCA3}"/>
              </a:ext>
            </a:extLst>
          </p:cNvPr>
          <p:cNvSpPr txBox="1">
            <a:spLocks noChangeArrowheads="1"/>
          </p:cNvSpPr>
          <p:nvPr/>
        </p:nvSpPr>
        <p:spPr bwMode="auto">
          <a:xfrm>
            <a:off x="2407496" y="2323204"/>
            <a:ext cx="625475" cy="623340"/>
          </a:xfrm>
          <a:prstGeom prst="rect">
            <a:avLst/>
          </a:prstGeom>
          <a:solidFill>
            <a:srgbClr val="366AB4"/>
          </a:solidFill>
          <a:ln>
            <a:noFill/>
          </a:ln>
          <a:effectLst/>
        </p:spPr>
        <p:txBody>
          <a:bodyPr anchor="ctr"/>
          <a:lstStyle/>
          <a:p>
            <a:pPr algn="ctr" eaLnBrk="0" fontAlgn="auto" hangingPunct="0">
              <a:spcBef>
                <a:spcPct val="50000"/>
              </a:spcBef>
              <a:spcAft>
                <a:spcPts val="0"/>
              </a:spcAft>
              <a:defRPr/>
            </a:pPr>
            <a:r>
              <a:rPr lang="zh-CN" altLang="en-US" sz="2400" kern="0" dirty="0">
                <a:solidFill>
                  <a:schemeClr val="bg1"/>
                </a:solidFill>
                <a:latin typeface="微软雅黑" panose="020B0503020204020204" pitchFamily="34" charset="-122"/>
                <a:ea typeface="微软雅黑" panose="020B0503020204020204" pitchFamily="34" charset="-122"/>
              </a:rPr>
              <a:t>二</a:t>
            </a:r>
            <a:endParaRPr lang="en-US" altLang="zh-CN" sz="2400" kern="0" dirty="0">
              <a:solidFill>
                <a:schemeClr val="bg1"/>
              </a:solidFill>
              <a:latin typeface="微软雅黑" panose="020B0503020204020204" pitchFamily="34" charset="-122"/>
              <a:ea typeface="微软雅黑" panose="020B0503020204020204" pitchFamily="34" charset="-122"/>
            </a:endParaRPr>
          </a:p>
        </p:txBody>
      </p:sp>
      <p:sp>
        <p:nvSpPr>
          <p:cNvPr id="10" name="Text Box 4">
            <a:extLst>
              <a:ext uri="{FF2B5EF4-FFF2-40B4-BE49-F238E27FC236}">
                <a16:creationId xmlns:a16="http://schemas.microsoft.com/office/drawing/2014/main" id="{CC771D8E-DBAC-445E-804E-69DA495D5422}"/>
              </a:ext>
            </a:extLst>
          </p:cNvPr>
          <p:cNvSpPr txBox="1">
            <a:spLocks noChangeArrowheads="1"/>
          </p:cNvSpPr>
          <p:nvPr/>
        </p:nvSpPr>
        <p:spPr bwMode="auto">
          <a:xfrm>
            <a:off x="3129808" y="2323203"/>
            <a:ext cx="4908550" cy="628327"/>
          </a:xfrm>
          <a:prstGeom prst="rect">
            <a:avLst/>
          </a:prstGeom>
          <a:solidFill>
            <a:srgbClr val="366AB4"/>
          </a:solidFill>
          <a:ln>
            <a:noFill/>
          </a:ln>
          <a:effectLst/>
        </p:spPr>
        <p:txBody>
          <a:bodyPr lIns="182880" anchor="ctr"/>
          <a:lstStyle/>
          <a:p>
            <a:pPr eaLnBrk="0" fontAlgn="auto" hangingPunct="0">
              <a:spcBef>
                <a:spcPct val="50000"/>
              </a:spcBef>
              <a:spcAft>
                <a:spcPts val="0"/>
              </a:spcAft>
              <a:defRPr/>
            </a:pPr>
            <a:r>
              <a:rPr lang="zh-CN" altLang="en-US" sz="2400" kern="0" dirty="0">
                <a:solidFill>
                  <a:schemeClr val="bg1"/>
                </a:solidFill>
                <a:latin typeface="微软雅黑" panose="020B0503020204020204" pitchFamily="34" charset="-122"/>
                <a:ea typeface="微软雅黑" panose="020B0503020204020204" pitchFamily="34" charset="-122"/>
              </a:rPr>
              <a:t>基础框架</a:t>
            </a:r>
          </a:p>
        </p:txBody>
      </p:sp>
      <p:sp>
        <p:nvSpPr>
          <p:cNvPr id="11" name="Text Box 3">
            <a:extLst>
              <a:ext uri="{FF2B5EF4-FFF2-40B4-BE49-F238E27FC236}">
                <a16:creationId xmlns:a16="http://schemas.microsoft.com/office/drawing/2014/main" id="{DE9A9F9A-D9B9-4135-B85E-CC961BD5CCA3}"/>
              </a:ext>
            </a:extLst>
          </p:cNvPr>
          <p:cNvSpPr txBox="1">
            <a:spLocks noChangeArrowheads="1"/>
          </p:cNvSpPr>
          <p:nvPr/>
        </p:nvSpPr>
        <p:spPr bwMode="auto">
          <a:xfrm>
            <a:off x="2407496" y="3157058"/>
            <a:ext cx="625475" cy="623340"/>
          </a:xfrm>
          <a:prstGeom prst="rect">
            <a:avLst/>
          </a:prstGeom>
          <a:solidFill>
            <a:srgbClr val="DDDDDD"/>
          </a:solidFill>
          <a:ln>
            <a:noFill/>
          </a:ln>
          <a:effectLst/>
        </p:spPr>
        <p:txBody>
          <a:bodyPr anchor="ctr"/>
          <a:lstStyle/>
          <a:p>
            <a:pPr algn="ct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三</a:t>
            </a:r>
            <a:endParaRPr lang="en-US" altLang="zh-CN" sz="2400" kern="0" dirty="0">
              <a:latin typeface="微软雅黑" panose="020B0503020204020204" pitchFamily="34" charset="-122"/>
              <a:ea typeface="微软雅黑" panose="020B0503020204020204" pitchFamily="34" charset="-122"/>
            </a:endParaRPr>
          </a:p>
        </p:txBody>
      </p:sp>
      <p:sp>
        <p:nvSpPr>
          <p:cNvPr id="12" name="Text Box 4">
            <a:extLst>
              <a:ext uri="{FF2B5EF4-FFF2-40B4-BE49-F238E27FC236}">
                <a16:creationId xmlns:a16="http://schemas.microsoft.com/office/drawing/2014/main" id="{CC771D8E-DBAC-445E-804E-69DA495D5422}"/>
              </a:ext>
            </a:extLst>
          </p:cNvPr>
          <p:cNvSpPr txBox="1">
            <a:spLocks noChangeArrowheads="1"/>
          </p:cNvSpPr>
          <p:nvPr/>
        </p:nvSpPr>
        <p:spPr bwMode="auto">
          <a:xfrm>
            <a:off x="3129808" y="3157057"/>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en-US" altLang="zh-CN" sz="2400" kern="0" dirty="0">
                <a:latin typeface="微软雅黑" panose="020B0503020204020204" pitchFamily="34" charset="-122"/>
                <a:ea typeface="微软雅黑" panose="020B0503020204020204" pitchFamily="34" charset="-122"/>
              </a:rPr>
              <a:t>API</a:t>
            </a:r>
            <a:r>
              <a:rPr lang="zh-CN" altLang="en-US" sz="2400" kern="0" dirty="0">
                <a:latin typeface="微软雅黑" panose="020B0503020204020204" pitchFamily="34" charset="-122"/>
                <a:ea typeface="微软雅黑" panose="020B0503020204020204" pitchFamily="34" charset="-122"/>
              </a:rPr>
              <a:t>网关框架</a:t>
            </a:r>
          </a:p>
        </p:txBody>
      </p:sp>
      <p:sp>
        <p:nvSpPr>
          <p:cNvPr id="17" name="Text Box 3">
            <a:extLst>
              <a:ext uri="{FF2B5EF4-FFF2-40B4-BE49-F238E27FC236}">
                <a16:creationId xmlns:a16="http://schemas.microsoft.com/office/drawing/2014/main" id="{69594D95-48FA-674F-BB6E-AA17CA0ADCD3}"/>
              </a:ext>
            </a:extLst>
          </p:cNvPr>
          <p:cNvSpPr txBox="1">
            <a:spLocks noChangeArrowheads="1"/>
          </p:cNvSpPr>
          <p:nvPr/>
        </p:nvSpPr>
        <p:spPr bwMode="auto">
          <a:xfrm>
            <a:off x="2404544" y="3990912"/>
            <a:ext cx="625475" cy="623340"/>
          </a:xfrm>
          <a:prstGeom prst="rect">
            <a:avLst/>
          </a:prstGeom>
          <a:solidFill>
            <a:srgbClr val="DDDDDD"/>
          </a:solidFill>
          <a:ln>
            <a:noFill/>
          </a:ln>
          <a:effectLst/>
        </p:spPr>
        <p:txBody>
          <a:bodyPr anchor="ctr"/>
          <a:lstStyle/>
          <a:p>
            <a:pPr algn="ct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四</a:t>
            </a:r>
            <a:endParaRPr lang="en-US" altLang="zh-CN" sz="2400" kern="0" dirty="0">
              <a:latin typeface="微软雅黑" panose="020B0503020204020204" pitchFamily="34" charset="-122"/>
              <a:ea typeface="微软雅黑" panose="020B0503020204020204" pitchFamily="34" charset="-122"/>
            </a:endParaRPr>
          </a:p>
        </p:txBody>
      </p:sp>
      <p:sp>
        <p:nvSpPr>
          <p:cNvPr id="18" name="Text Box 4">
            <a:extLst>
              <a:ext uri="{FF2B5EF4-FFF2-40B4-BE49-F238E27FC236}">
                <a16:creationId xmlns:a16="http://schemas.microsoft.com/office/drawing/2014/main" id="{9BC82A0D-2DC2-F64A-A725-D2019EAE2D55}"/>
              </a:ext>
            </a:extLst>
          </p:cNvPr>
          <p:cNvSpPr txBox="1">
            <a:spLocks noChangeArrowheads="1"/>
          </p:cNvSpPr>
          <p:nvPr/>
        </p:nvSpPr>
        <p:spPr bwMode="auto">
          <a:xfrm>
            <a:off x="3126856" y="3990911"/>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en-US" altLang="zh-CN" sz="2400" kern="0" dirty="0">
                <a:latin typeface="微软雅黑" panose="020B0503020204020204" pitchFamily="34" charset="-122"/>
                <a:ea typeface="微软雅黑" panose="020B0503020204020204" pitchFamily="34" charset="-122"/>
              </a:rPr>
              <a:t>SPI</a:t>
            </a:r>
            <a:r>
              <a:rPr lang="zh-CN" altLang="en-US" sz="2400" kern="0" dirty="0">
                <a:latin typeface="微软雅黑" panose="020B0503020204020204" pitchFamily="34" charset="-122"/>
                <a:ea typeface="微软雅黑" panose="020B0503020204020204" pitchFamily="34" charset="-122"/>
              </a:rPr>
              <a:t>网关框架</a:t>
            </a:r>
          </a:p>
        </p:txBody>
      </p:sp>
    </p:spTree>
    <p:extLst>
      <p:ext uri="{BB962C8B-B14F-4D97-AF65-F5344CB8AC3E}">
        <p14:creationId xmlns:p14="http://schemas.microsoft.com/office/powerpoint/2010/main" val="2737470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基础框架</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功能架构</a:t>
            </a:r>
          </a:p>
        </p:txBody>
      </p:sp>
      <p:pic>
        <p:nvPicPr>
          <p:cNvPr id="20" name="图片 19">
            <a:extLst>
              <a:ext uri="{FF2B5EF4-FFF2-40B4-BE49-F238E27FC236}">
                <a16:creationId xmlns:a16="http://schemas.microsoft.com/office/drawing/2014/main" id="{AA014BE0-237D-F94B-97AB-53511C7BD1CF}"/>
              </a:ext>
            </a:extLst>
          </p:cNvPr>
          <p:cNvPicPr>
            <a:picLocks noChangeAspect="1"/>
          </p:cNvPicPr>
          <p:nvPr/>
        </p:nvPicPr>
        <p:blipFill>
          <a:blip r:embed="rId3"/>
          <a:stretch>
            <a:fillRect/>
          </a:stretch>
        </p:blipFill>
        <p:spPr>
          <a:xfrm>
            <a:off x="7293502" y="3614304"/>
            <a:ext cx="2413000" cy="317500"/>
          </a:xfrm>
          <a:prstGeom prst="rect">
            <a:avLst/>
          </a:prstGeom>
        </p:spPr>
      </p:pic>
      <p:grpSp>
        <p:nvGrpSpPr>
          <p:cNvPr id="21" name="组合 20">
            <a:extLst>
              <a:ext uri="{FF2B5EF4-FFF2-40B4-BE49-F238E27FC236}">
                <a16:creationId xmlns:a16="http://schemas.microsoft.com/office/drawing/2014/main" id="{A2F493C1-BEA6-F941-B293-1C0244904360}"/>
              </a:ext>
            </a:extLst>
          </p:cNvPr>
          <p:cNvGrpSpPr/>
          <p:nvPr/>
        </p:nvGrpSpPr>
        <p:grpSpPr>
          <a:xfrm>
            <a:off x="730041" y="3826865"/>
            <a:ext cx="765789" cy="746132"/>
            <a:chOff x="8761883" y="2061853"/>
            <a:chExt cx="834492" cy="834492"/>
          </a:xfrm>
        </p:grpSpPr>
        <p:grpSp>
          <p:nvGrpSpPr>
            <p:cNvPr id="22" name="组合 21">
              <a:extLst>
                <a:ext uri="{FF2B5EF4-FFF2-40B4-BE49-F238E27FC236}">
                  <a16:creationId xmlns:a16="http://schemas.microsoft.com/office/drawing/2014/main" id="{2C605A14-EA7C-DB46-9931-968B9D6744C1}"/>
                </a:ext>
              </a:extLst>
            </p:cNvPr>
            <p:cNvGrpSpPr/>
            <p:nvPr/>
          </p:nvGrpSpPr>
          <p:grpSpPr>
            <a:xfrm>
              <a:off x="8761883" y="2061853"/>
              <a:ext cx="834492" cy="834492"/>
              <a:chOff x="1705099" y="2564904"/>
              <a:chExt cx="1800200" cy="1800200"/>
            </a:xfrm>
          </p:grpSpPr>
          <p:sp>
            <p:nvSpPr>
              <p:cNvPr id="54" name="椭圆 53">
                <a:extLst>
                  <a:ext uri="{FF2B5EF4-FFF2-40B4-BE49-F238E27FC236}">
                    <a16:creationId xmlns:a16="http://schemas.microsoft.com/office/drawing/2014/main" id="{B71AD809-8330-2C49-B014-AFC0E94BF614}"/>
                  </a:ext>
                </a:extLst>
              </p:cNvPr>
              <p:cNvSpPr/>
              <p:nvPr/>
            </p:nvSpPr>
            <p:spPr>
              <a:xfrm>
                <a:off x="1705099" y="2564904"/>
                <a:ext cx="1800200" cy="1800200"/>
              </a:xfrm>
              <a:prstGeom prst="ellipse">
                <a:avLst/>
              </a:prstGeom>
              <a:solidFill>
                <a:srgbClr val="405F8F"/>
              </a:solidFill>
              <a:ln>
                <a:noFill/>
              </a:ln>
              <a:effectLst>
                <a:outerShdw blurRad="4445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5" name="椭圆 54">
                <a:extLst>
                  <a:ext uri="{FF2B5EF4-FFF2-40B4-BE49-F238E27FC236}">
                    <a16:creationId xmlns:a16="http://schemas.microsoft.com/office/drawing/2014/main" id="{01F996BA-A561-B245-A2AF-76A15B1DB267}"/>
                  </a:ext>
                </a:extLst>
              </p:cNvPr>
              <p:cNvSpPr/>
              <p:nvPr/>
            </p:nvSpPr>
            <p:spPr>
              <a:xfrm>
                <a:off x="1853307" y="2713112"/>
                <a:ext cx="1503784" cy="1503784"/>
              </a:xfrm>
              <a:prstGeom prst="ellipse">
                <a:avLst/>
              </a:prstGeom>
              <a:blipFill>
                <a:blip r:embed="rId4"/>
                <a:stretch>
                  <a:fillRect/>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nvGrpSpPr>
            <p:cNvPr id="23" name="组合 22">
              <a:extLst>
                <a:ext uri="{FF2B5EF4-FFF2-40B4-BE49-F238E27FC236}">
                  <a16:creationId xmlns:a16="http://schemas.microsoft.com/office/drawing/2014/main" id="{6CB50807-0BFA-AE40-A1F1-D6A40CD9AC2A}"/>
                </a:ext>
              </a:extLst>
            </p:cNvPr>
            <p:cNvGrpSpPr/>
            <p:nvPr/>
          </p:nvGrpSpPr>
          <p:grpSpPr>
            <a:xfrm>
              <a:off x="8969180" y="2282033"/>
              <a:ext cx="419897" cy="435380"/>
              <a:chOff x="3602038" y="841375"/>
              <a:chExt cx="4994275" cy="5178426"/>
            </a:xfrm>
            <a:solidFill>
              <a:srgbClr val="0070C0"/>
            </a:solidFill>
          </p:grpSpPr>
          <p:sp>
            <p:nvSpPr>
              <p:cNvPr id="26" name="Freeform 51">
                <a:extLst>
                  <a:ext uri="{FF2B5EF4-FFF2-40B4-BE49-F238E27FC236}">
                    <a16:creationId xmlns:a16="http://schemas.microsoft.com/office/drawing/2014/main" id="{962551FE-6351-594A-A2B8-F11893348478}"/>
                  </a:ext>
                </a:extLst>
              </p:cNvPr>
              <p:cNvSpPr/>
              <p:nvPr/>
            </p:nvSpPr>
            <p:spPr bwMode="auto">
              <a:xfrm>
                <a:off x="8078788" y="5426075"/>
                <a:ext cx="517525" cy="587375"/>
              </a:xfrm>
              <a:custGeom>
                <a:avLst/>
                <a:gdLst>
                  <a:gd name="T0" fmla="*/ 138 w 138"/>
                  <a:gd name="T1" fmla="*/ 63 h 156"/>
                  <a:gd name="T2" fmla="*/ 138 w 138"/>
                  <a:gd name="T3" fmla="*/ 156 h 156"/>
                  <a:gd name="T4" fmla="*/ 10 w 138"/>
                  <a:gd name="T5" fmla="*/ 156 h 156"/>
                  <a:gd name="T6" fmla="*/ 25 w 138"/>
                  <a:gd name="T7" fmla="*/ 133 h 156"/>
                  <a:gd name="T8" fmla="*/ 0 w 138"/>
                  <a:gd name="T9" fmla="*/ 42 h 156"/>
                  <a:gd name="T10" fmla="*/ 60 w 138"/>
                  <a:gd name="T11" fmla="*/ 0 h 156"/>
                  <a:gd name="T12" fmla="*/ 138 w 138"/>
                  <a:gd name="T13" fmla="*/ 63 h 156"/>
                </a:gdLst>
                <a:ahLst/>
                <a:cxnLst>
                  <a:cxn ang="0">
                    <a:pos x="T0" y="T1"/>
                  </a:cxn>
                  <a:cxn ang="0">
                    <a:pos x="T2" y="T3"/>
                  </a:cxn>
                  <a:cxn ang="0">
                    <a:pos x="T4" y="T5"/>
                  </a:cxn>
                  <a:cxn ang="0">
                    <a:pos x="T6" y="T7"/>
                  </a:cxn>
                  <a:cxn ang="0">
                    <a:pos x="T8" y="T9"/>
                  </a:cxn>
                  <a:cxn ang="0">
                    <a:pos x="T10" y="T11"/>
                  </a:cxn>
                  <a:cxn ang="0">
                    <a:pos x="T12" y="T13"/>
                  </a:cxn>
                </a:cxnLst>
                <a:rect l="0" t="0" r="r" b="b"/>
                <a:pathLst>
                  <a:path w="138" h="156">
                    <a:moveTo>
                      <a:pt x="138" y="63"/>
                    </a:moveTo>
                    <a:cubicBezTo>
                      <a:pt x="138" y="126"/>
                      <a:pt x="138" y="156"/>
                      <a:pt x="138" y="156"/>
                    </a:cubicBezTo>
                    <a:cubicBezTo>
                      <a:pt x="10" y="156"/>
                      <a:pt x="10" y="156"/>
                      <a:pt x="10" y="156"/>
                    </a:cubicBezTo>
                    <a:cubicBezTo>
                      <a:pt x="25" y="133"/>
                      <a:pt x="25" y="133"/>
                      <a:pt x="25" y="133"/>
                    </a:cubicBezTo>
                    <a:cubicBezTo>
                      <a:pt x="0" y="42"/>
                      <a:pt x="0" y="42"/>
                      <a:pt x="0" y="42"/>
                    </a:cubicBezTo>
                    <a:cubicBezTo>
                      <a:pt x="27" y="40"/>
                      <a:pt x="49" y="23"/>
                      <a:pt x="60" y="0"/>
                    </a:cubicBezTo>
                    <a:cubicBezTo>
                      <a:pt x="98" y="11"/>
                      <a:pt x="138" y="29"/>
                      <a:pt x="138" y="63"/>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27" name="Freeform 52">
                <a:extLst>
                  <a:ext uri="{FF2B5EF4-FFF2-40B4-BE49-F238E27FC236}">
                    <a16:creationId xmlns:a16="http://schemas.microsoft.com/office/drawing/2014/main" id="{F033140C-70C3-B84C-8EB7-D0685641A6D6}"/>
                  </a:ext>
                </a:extLst>
              </p:cNvPr>
              <p:cNvSpPr/>
              <p:nvPr/>
            </p:nvSpPr>
            <p:spPr bwMode="auto">
              <a:xfrm>
                <a:off x="3892551" y="3751263"/>
                <a:ext cx="4486275" cy="1055688"/>
              </a:xfrm>
              <a:custGeom>
                <a:avLst/>
                <a:gdLst>
                  <a:gd name="T0" fmla="*/ 2826 w 2826"/>
                  <a:gd name="T1" fmla="*/ 516 h 665"/>
                  <a:gd name="T2" fmla="*/ 2826 w 2826"/>
                  <a:gd name="T3" fmla="*/ 665 h 665"/>
                  <a:gd name="T4" fmla="*/ 2748 w 2826"/>
                  <a:gd name="T5" fmla="*/ 665 h 665"/>
                  <a:gd name="T6" fmla="*/ 2748 w 2826"/>
                  <a:gd name="T7" fmla="*/ 568 h 665"/>
                  <a:gd name="T8" fmla="*/ 1524 w 2826"/>
                  <a:gd name="T9" fmla="*/ 78 h 665"/>
                  <a:gd name="T10" fmla="*/ 1451 w 2826"/>
                  <a:gd name="T11" fmla="*/ 78 h 665"/>
                  <a:gd name="T12" fmla="*/ 1451 w 2826"/>
                  <a:gd name="T13" fmla="*/ 665 h 665"/>
                  <a:gd name="T14" fmla="*/ 1373 w 2826"/>
                  <a:gd name="T15" fmla="*/ 665 h 665"/>
                  <a:gd name="T16" fmla="*/ 1373 w 2826"/>
                  <a:gd name="T17" fmla="*/ 78 h 665"/>
                  <a:gd name="T18" fmla="*/ 1302 w 2826"/>
                  <a:gd name="T19" fmla="*/ 78 h 665"/>
                  <a:gd name="T20" fmla="*/ 78 w 2826"/>
                  <a:gd name="T21" fmla="*/ 568 h 665"/>
                  <a:gd name="T22" fmla="*/ 78 w 2826"/>
                  <a:gd name="T23" fmla="*/ 665 h 665"/>
                  <a:gd name="T24" fmla="*/ 0 w 2826"/>
                  <a:gd name="T25" fmla="*/ 665 h 665"/>
                  <a:gd name="T26" fmla="*/ 0 w 2826"/>
                  <a:gd name="T27" fmla="*/ 516 h 665"/>
                  <a:gd name="T28" fmla="*/ 1287 w 2826"/>
                  <a:gd name="T29" fmla="*/ 0 h 665"/>
                  <a:gd name="T30" fmla="*/ 1538 w 2826"/>
                  <a:gd name="T31" fmla="*/ 0 h 665"/>
                  <a:gd name="T32" fmla="*/ 2826 w 2826"/>
                  <a:gd name="T33" fmla="*/ 516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26" h="665">
                    <a:moveTo>
                      <a:pt x="2826" y="516"/>
                    </a:moveTo>
                    <a:lnTo>
                      <a:pt x="2826" y="665"/>
                    </a:lnTo>
                    <a:lnTo>
                      <a:pt x="2748" y="665"/>
                    </a:lnTo>
                    <a:lnTo>
                      <a:pt x="2748" y="568"/>
                    </a:lnTo>
                    <a:lnTo>
                      <a:pt x="1524" y="78"/>
                    </a:lnTo>
                    <a:lnTo>
                      <a:pt x="1451" y="78"/>
                    </a:lnTo>
                    <a:lnTo>
                      <a:pt x="1451" y="665"/>
                    </a:lnTo>
                    <a:lnTo>
                      <a:pt x="1373" y="665"/>
                    </a:lnTo>
                    <a:lnTo>
                      <a:pt x="1373" y="78"/>
                    </a:lnTo>
                    <a:lnTo>
                      <a:pt x="1302" y="78"/>
                    </a:lnTo>
                    <a:lnTo>
                      <a:pt x="78" y="568"/>
                    </a:lnTo>
                    <a:lnTo>
                      <a:pt x="78" y="665"/>
                    </a:lnTo>
                    <a:lnTo>
                      <a:pt x="0" y="665"/>
                    </a:lnTo>
                    <a:lnTo>
                      <a:pt x="0" y="516"/>
                    </a:lnTo>
                    <a:lnTo>
                      <a:pt x="1287" y="0"/>
                    </a:lnTo>
                    <a:lnTo>
                      <a:pt x="1538" y="0"/>
                    </a:lnTo>
                    <a:lnTo>
                      <a:pt x="2826" y="516"/>
                    </a:ln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28" name="Freeform 53">
                <a:extLst>
                  <a:ext uri="{FF2B5EF4-FFF2-40B4-BE49-F238E27FC236}">
                    <a16:creationId xmlns:a16="http://schemas.microsoft.com/office/drawing/2014/main" id="{D9C14745-608A-2144-8E61-8708DD75FE3F}"/>
                  </a:ext>
                </a:extLst>
              </p:cNvPr>
              <p:cNvSpPr>
                <a:spLocks noEditPoints="1"/>
              </p:cNvSpPr>
              <p:nvPr/>
            </p:nvSpPr>
            <p:spPr bwMode="auto">
              <a:xfrm>
                <a:off x="7751763" y="4862513"/>
                <a:ext cx="600075" cy="601663"/>
              </a:xfrm>
              <a:custGeom>
                <a:avLst/>
                <a:gdLst>
                  <a:gd name="T0" fmla="*/ 131 w 160"/>
                  <a:gd name="T1" fmla="*/ 63 h 160"/>
                  <a:gd name="T2" fmla="*/ 95 w 160"/>
                  <a:gd name="T3" fmla="*/ 135 h 160"/>
                  <a:gd name="T4" fmla="*/ 146 w 160"/>
                  <a:gd name="T5" fmla="*/ 77 h 160"/>
                  <a:gd name="T6" fmla="*/ 125 w 160"/>
                  <a:gd name="T7" fmla="*/ 32 h 160"/>
                  <a:gd name="T8" fmla="*/ 125 w 160"/>
                  <a:gd name="T9" fmla="*/ 32 h 160"/>
                  <a:gd name="T10" fmla="*/ 125 w 160"/>
                  <a:gd name="T11" fmla="*/ 32 h 160"/>
                  <a:gd name="T12" fmla="*/ 131 w 160"/>
                  <a:gd name="T13" fmla="*/ 63 h 160"/>
                  <a:gd name="T14" fmla="*/ 80 w 160"/>
                  <a:gd name="T15" fmla="*/ 0 h 160"/>
                  <a:gd name="T16" fmla="*/ 160 w 160"/>
                  <a:gd name="T17" fmla="*/ 80 h 160"/>
                  <a:gd name="T18" fmla="*/ 80 w 160"/>
                  <a:gd name="T19" fmla="*/ 160 h 160"/>
                  <a:gd name="T20" fmla="*/ 0 w 160"/>
                  <a:gd name="T21" fmla="*/ 80 h 160"/>
                  <a:gd name="T22" fmla="*/ 80 w 160"/>
                  <a:gd name="T2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160">
                    <a:moveTo>
                      <a:pt x="131" y="63"/>
                    </a:moveTo>
                    <a:cubicBezTo>
                      <a:pt x="131" y="92"/>
                      <a:pt x="117" y="118"/>
                      <a:pt x="95" y="135"/>
                    </a:cubicBezTo>
                    <a:cubicBezTo>
                      <a:pt x="124" y="131"/>
                      <a:pt x="146" y="107"/>
                      <a:pt x="146" y="77"/>
                    </a:cubicBezTo>
                    <a:cubicBezTo>
                      <a:pt x="146" y="59"/>
                      <a:pt x="138" y="43"/>
                      <a:pt x="125" y="32"/>
                    </a:cubicBezTo>
                    <a:cubicBezTo>
                      <a:pt x="125" y="32"/>
                      <a:pt x="125" y="32"/>
                      <a:pt x="125" y="32"/>
                    </a:cubicBezTo>
                    <a:cubicBezTo>
                      <a:pt x="125" y="32"/>
                      <a:pt x="125" y="32"/>
                      <a:pt x="125" y="32"/>
                    </a:cubicBezTo>
                    <a:cubicBezTo>
                      <a:pt x="129" y="42"/>
                      <a:pt x="131" y="52"/>
                      <a:pt x="131" y="63"/>
                    </a:cubicBezTo>
                    <a:close/>
                    <a:moveTo>
                      <a:pt x="80" y="0"/>
                    </a:moveTo>
                    <a:cubicBezTo>
                      <a:pt x="124" y="0"/>
                      <a:pt x="160" y="36"/>
                      <a:pt x="160" y="80"/>
                    </a:cubicBezTo>
                    <a:cubicBezTo>
                      <a:pt x="160" y="124"/>
                      <a:pt x="124" y="160"/>
                      <a:pt x="80" y="160"/>
                    </a:cubicBezTo>
                    <a:cubicBezTo>
                      <a:pt x="36" y="160"/>
                      <a:pt x="0" y="124"/>
                      <a:pt x="0" y="80"/>
                    </a:cubicBezTo>
                    <a:cubicBezTo>
                      <a:pt x="0" y="36"/>
                      <a:pt x="36" y="0"/>
                      <a:pt x="80" y="0"/>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3" name="Freeform 54">
                <a:extLst>
                  <a:ext uri="{FF2B5EF4-FFF2-40B4-BE49-F238E27FC236}">
                    <a16:creationId xmlns:a16="http://schemas.microsoft.com/office/drawing/2014/main" id="{2F733961-D368-DD4A-B4A6-5CFA3B38790B}"/>
                  </a:ext>
                </a:extLst>
              </p:cNvPr>
              <p:cNvSpPr/>
              <p:nvPr/>
            </p:nvSpPr>
            <p:spPr bwMode="auto">
              <a:xfrm>
                <a:off x="8221663" y="498316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4" name="Freeform 55">
                <a:extLst>
                  <a:ext uri="{FF2B5EF4-FFF2-40B4-BE49-F238E27FC236}">
                    <a16:creationId xmlns:a16="http://schemas.microsoft.com/office/drawing/2014/main" id="{E2EF4FDA-DC57-F147-9E86-9E67D813BB9F}"/>
                  </a:ext>
                </a:extLst>
              </p:cNvPr>
              <p:cNvSpPr/>
              <p:nvPr/>
            </p:nvSpPr>
            <p:spPr bwMode="auto">
              <a:xfrm>
                <a:off x="7521576" y="5426075"/>
                <a:ext cx="519113" cy="587375"/>
              </a:xfrm>
              <a:custGeom>
                <a:avLst/>
                <a:gdLst>
                  <a:gd name="T0" fmla="*/ 138 w 138"/>
                  <a:gd name="T1" fmla="*/ 42 h 156"/>
                  <a:gd name="T2" fmla="*/ 112 w 138"/>
                  <a:gd name="T3" fmla="*/ 133 h 156"/>
                  <a:gd name="T4" fmla="*/ 128 w 138"/>
                  <a:gd name="T5" fmla="*/ 156 h 156"/>
                  <a:gd name="T6" fmla="*/ 0 w 138"/>
                  <a:gd name="T7" fmla="*/ 156 h 156"/>
                  <a:gd name="T8" fmla="*/ 0 w 138"/>
                  <a:gd name="T9" fmla="*/ 63 h 156"/>
                  <a:gd name="T10" fmla="*/ 77 w 138"/>
                  <a:gd name="T11" fmla="*/ 0 h 156"/>
                  <a:gd name="T12" fmla="*/ 138 w 138"/>
                  <a:gd name="T13" fmla="*/ 42 h 156"/>
                </a:gdLst>
                <a:ahLst/>
                <a:cxnLst>
                  <a:cxn ang="0">
                    <a:pos x="T0" y="T1"/>
                  </a:cxn>
                  <a:cxn ang="0">
                    <a:pos x="T2" y="T3"/>
                  </a:cxn>
                  <a:cxn ang="0">
                    <a:pos x="T4" y="T5"/>
                  </a:cxn>
                  <a:cxn ang="0">
                    <a:pos x="T6" y="T7"/>
                  </a:cxn>
                  <a:cxn ang="0">
                    <a:pos x="T8" y="T9"/>
                  </a:cxn>
                  <a:cxn ang="0">
                    <a:pos x="T10" y="T11"/>
                  </a:cxn>
                  <a:cxn ang="0">
                    <a:pos x="T12" y="T13"/>
                  </a:cxn>
                </a:cxnLst>
                <a:rect l="0" t="0" r="r" b="b"/>
                <a:pathLst>
                  <a:path w="138" h="156">
                    <a:moveTo>
                      <a:pt x="138" y="42"/>
                    </a:moveTo>
                    <a:cubicBezTo>
                      <a:pt x="112" y="133"/>
                      <a:pt x="112" y="133"/>
                      <a:pt x="112" y="133"/>
                    </a:cubicBezTo>
                    <a:cubicBezTo>
                      <a:pt x="128" y="156"/>
                      <a:pt x="128" y="156"/>
                      <a:pt x="128" y="156"/>
                    </a:cubicBezTo>
                    <a:cubicBezTo>
                      <a:pt x="0" y="156"/>
                      <a:pt x="0" y="156"/>
                      <a:pt x="0" y="156"/>
                    </a:cubicBezTo>
                    <a:cubicBezTo>
                      <a:pt x="0" y="156"/>
                      <a:pt x="0" y="126"/>
                      <a:pt x="0" y="63"/>
                    </a:cubicBezTo>
                    <a:cubicBezTo>
                      <a:pt x="0" y="29"/>
                      <a:pt x="40" y="11"/>
                      <a:pt x="77" y="0"/>
                    </a:cubicBezTo>
                    <a:cubicBezTo>
                      <a:pt x="88" y="23"/>
                      <a:pt x="111" y="40"/>
                      <a:pt x="138" y="42"/>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5" name="Freeform 56">
                <a:extLst>
                  <a:ext uri="{FF2B5EF4-FFF2-40B4-BE49-F238E27FC236}">
                    <a16:creationId xmlns:a16="http://schemas.microsoft.com/office/drawing/2014/main" id="{4EA1ADA8-EC23-FF45-BD8E-DBB3201949A5}"/>
                  </a:ext>
                </a:extLst>
              </p:cNvPr>
              <p:cNvSpPr/>
              <p:nvPr/>
            </p:nvSpPr>
            <p:spPr bwMode="auto">
              <a:xfrm>
                <a:off x="6199188" y="2232025"/>
                <a:ext cx="1270000" cy="1431925"/>
              </a:xfrm>
              <a:custGeom>
                <a:avLst/>
                <a:gdLst>
                  <a:gd name="T0" fmla="*/ 61 w 338"/>
                  <a:gd name="T1" fmla="*/ 324 h 381"/>
                  <a:gd name="T2" fmla="*/ 0 w 338"/>
                  <a:gd name="T3" fmla="*/ 101 h 381"/>
                  <a:gd name="T4" fmla="*/ 147 w 338"/>
                  <a:gd name="T5" fmla="*/ 0 h 381"/>
                  <a:gd name="T6" fmla="*/ 338 w 338"/>
                  <a:gd name="T7" fmla="*/ 153 h 381"/>
                  <a:gd name="T8" fmla="*/ 338 w 338"/>
                  <a:gd name="T9" fmla="*/ 381 h 381"/>
                  <a:gd name="T10" fmla="*/ 24 w 338"/>
                  <a:gd name="T11" fmla="*/ 381 h 381"/>
                  <a:gd name="T12" fmla="*/ 61 w 338"/>
                  <a:gd name="T13" fmla="*/ 324 h 381"/>
                </a:gdLst>
                <a:ahLst/>
                <a:cxnLst>
                  <a:cxn ang="0">
                    <a:pos x="T0" y="T1"/>
                  </a:cxn>
                  <a:cxn ang="0">
                    <a:pos x="T2" y="T3"/>
                  </a:cxn>
                  <a:cxn ang="0">
                    <a:pos x="T4" y="T5"/>
                  </a:cxn>
                  <a:cxn ang="0">
                    <a:pos x="T6" y="T7"/>
                  </a:cxn>
                  <a:cxn ang="0">
                    <a:pos x="T8" y="T9"/>
                  </a:cxn>
                  <a:cxn ang="0">
                    <a:pos x="T10" y="T11"/>
                  </a:cxn>
                  <a:cxn ang="0">
                    <a:pos x="T12" y="T13"/>
                  </a:cxn>
                </a:cxnLst>
                <a:rect l="0" t="0" r="r" b="b"/>
                <a:pathLst>
                  <a:path w="338" h="381">
                    <a:moveTo>
                      <a:pt x="61" y="324"/>
                    </a:moveTo>
                    <a:cubicBezTo>
                      <a:pt x="0" y="101"/>
                      <a:pt x="0" y="101"/>
                      <a:pt x="0" y="101"/>
                    </a:cubicBezTo>
                    <a:cubicBezTo>
                      <a:pt x="65" y="96"/>
                      <a:pt x="120" y="56"/>
                      <a:pt x="147" y="0"/>
                    </a:cubicBezTo>
                    <a:cubicBezTo>
                      <a:pt x="240" y="25"/>
                      <a:pt x="338" y="71"/>
                      <a:pt x="338" y="153"/>
                    </a:cubicBezTo>
                    <a:cubicBezTo>
                      <a:pt x="338" y="307"/>
                      <a:pt x="338" y="381"/>
                      <a:pt x="338" y="381"/>
                    </a:cubicBezTo>
                    <a:cubicBezTo>
                      <a:pt x="24" y="381"/>
                      <a:pt x="24" y="381"/>
                      <a:pt x="24" y="381"/>
                    </a:cubicBezTo>
                    <a:lnTo>
                      <a:pt x="61" y="324"/>
                    </a:ln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6" name="Freeform 57">
                <a:extLst>
                  <a:ext uri="{FF2B5EF4-FFF2-40B4-BE49-F238E27FC236}">
                    <a16:creationId xmlns:a16="http://schemas.microsoft.com/office/drawing/2014/main" id="{EE37163A-C944-094D-8768-8772F6FB8988}"/>
                  </a:ext>
                </a:extLst>
              </p:cNvPr>
              <p:cNvSpPr/>
              <p:nvPr/>
            </p:nvSpPr>
            <p:spPr bwMode="auto">
              <a:xfrm>
                <a:off x="6154738" y="5426075"/>
                <a:ext cx="517525" cy="582613"/>
              </a:xfrm>
              <a:custGeom>
                <a:avLst/>
                <a:gdLst>
                  <a:gd name="T0" fmla="*/ 138 w 138"/>
                  <a:gd name="T1" fmla="*/ 62 h 155"/>
                  <a:gd name="T2" fmla="*/ 138 w 138"/>
                  <a:gd name="T3" fmla="*/ 155 h 155"/>
                  <a:gd name="T4" fmla="*/ 10 w 138"/>
                  <a:gd name="T5" fmla="*/ 155 h 155"/>
                  <a:gd name="T6" fmla="*/ 25 w 138"/>
                  <a:gd name="T7" fmla="*/ 132 h 155"/>
                  <a:gd name="T8" fmla="*/ 0 w 138"/>
                  <a:gd name="T9" fmla="*/ 41 h 155"/>
                  <a:gd name="T10" fmla="*/ 60 w 138"/>
                  <a:gd name="T11" fmla="*/ 0 h 155"/>
                  <a:gd name="T12" fmla="*/ 138 w 138"/>
                  <a:gd name="T13" fmla="*/ 62 h 155"/>
                </a:gdLst>
                <a:ahLst/>
                <a:cxnLst>
                  <a:cxn ang="0">
                    <a:pos x="T0" y="T1"/>
                  </a:cxn>
                  <a:cxn ang="0">
                    <a:pos x="T2" y="T3"/>
                  </a:cxn>
                  <a:cxn ang="0">
                    <a:pos x="T4" y="T5"/>
                  </a:cxn>
                  <a:cxn ang="0">
                    <a:pos x="T6" y="T7"/>
                  </a:cxn>
                  <a:cxn ang="0">
                    <a:pos x="T8" y="T9"/>
                  </a:cxn>
                  <a:cxn ang="0">
                    <a:pos x="T10" y="T11"/>
                  </a:cxn>
                  <a:cxn ang="0">
                    <a:pos x="T12" y="T13"/>
                  </a:cxn>
                </a:cxnLst>
                <a:rect l="0" t="0" r="r" b="b"/>
                <a:pathLst>
                  <a:path w="138" h="155">
                    <a:moveTo>
                      <a:pt x="138" y="62"/>
                    </a:moveTo>
                    <a:cubicBezTo>
                      <a:pt x="138" y="125"/>
                      <a:pt x="138" y="155"/>
                      <a:pt x="138" y="155"/>
                    </a:cubicBezTo>
                    <a:cubicBezTo>
                      <a:pt x="10" y="155"/>
                      <a:pt x="10" y="155"/>
                      <a:pt x="10" y="155"/>
                    </a:cubicBezTo>
                    <a:cubicBezTo>
                      <a:pt x="25" y="132"/>
                      <a:pt x="25" y="132"/>
                      <a:pt x="25" y="132"/>
                    </a:cubicBezTo>
                    <a:cubicBezTo>
                      <a:pt x="0" y="41"/>
                      <a:pt x="0" y="41"/>
                      <a:pt x="0" y="41"/>
                    </a:cubicBezTo>
                    <a:cubicBezTo>
                      <a:pt x="26" y="39"/>
                      <a:pt x="49" y="23"/>
                      <a:pt x="60" y="0"/>
                    </a:cubicBezTo>
                    <a:cubicBezTo>
                      <a:pt x="98" y="10"/>
                      <a:pt x="138" y="29"/>
                      <a:pt x="138" y="62"/>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7" name="Freeform 58">
                <a:extLst>
                  <a:ext uri="{FF2B5EF4-FFF2-40B4-BE49-F238E27FC236}">
                    <a16:creationId xmlns:a16="http://schemas.microsoft.com/office/drawing/2014/main" id="{51880346-FFCC-8740-8BAC-F1616E19DB08}"/>
                  </a:ext>
                </a:extLst>
              </p:cNvPr>
              <p:cNvSpPr>
                <a:spLocks noEditPoints="1"/>
              </p:cNvSpPr>
              <p:nvPr/>
            </p:nvSpPr>
            <p:spPr bwMode="auto">
              <a:xfrm>
                <a:off x="5395913" y="841375"/>
                <a:ext cx="1479550" cy="1481138"/>
              </a:xfrm>
              <a:custGeom>
                <a:avLst/>
                <a:gdLst>
                  <a:gd name="T0" fmla="*/ 197 w 394"/>
                  <a:gd name="T1" fmla="*/ 0 h 394"/>
                  <a:gd name="T2" fmla="*/ 394 w 394"/>
                  <a:gd name="T3" fmla="*/ 197 h 394"/>
                  <a:gd name="T4" fmla="*/ 197 w 394"/>
                  <a:gd name="T5" fmla="*/ 394 h 394"/>
                  <a:gd name="T6" fmla="*/ 0 w 394"/>
                  <a:gd name="T7" fmla="*/ 197 h 394"/>
                  <a:gd name="T8" fmla="*/ 197 w 394"/>
                  <a:gd name="T9" fmla="*/ 0 h 394"/>
                  <a:gd name="T10" fmla="*/ 359 w 394"/>
                  <a:gd name="T11" fmla="*/ 190 h 394"/>
                  <a:gd name="T12" fmla="*/ 307 w 394"/>
                  <a:gd name="T13" fmla="*/ 79 h 394"/>
                  <a:gd name="T14" fmla="*/ 321 w 394"/>
                  <a:gd name="T15" fmla="*/ 157 h 394"/>
                  <a:gd name="T16" fmla="*/ 235 w 394"/>
                  <a:gd name="T17" fmla="*/ 331 h 394"/>
                  <a:gd name="T18" fmla="*/ 359 w 394"/>
                  <a:gd name="T19" fmla="*/ 19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4" h="394">
                    <a:moveTo>
                      <a:pt x="197" y="0"/>
                    </a:moveTo>
                    <a:cubicBezTo>
                      <a:pt x="306" y="0"/>
                      <a:pt x="394" y="88"/>
                      <a:pt x="394" y="197"/>
                    </a:cubicBezTo>
                    <a:cubicBezTo>
                      <a:pt x="394" y="306"/>
                      <a:pt x="306" y="394"/>
                      <a:pt x="197" y="394"/>
                    </a:cubicBezTo>
                    <a:cubicBezTo>
                      <a:pt x="88" y="394"/>
                      <a:pt x="0" y="306"/>
                      <a:pt x="0" y="197"/>
                    </a:cubicBezTo>
                    <a:cubicBezTo>
                      <a:pt x="0" y="88"/>
                      <a:pt x="88" y="0"/>
                      <a:pt x="197" y="0"/>
                    </a:cubicBezTo>
                    <a:close/>
                    <a:moveTo>
                      <a:pt x="359" y="190"/>
                    </a:moveTo>
                    <a:cubicBezTo>
                      <a:pt x="359" y="145"/>
                      <a:pt x="339" y="105"/>
                      <a:pt x="307" y="79"/>
                    </a:cubicBezTo>
                    <a:cubicBezTo>
                      <a:pt x="316" y="103"/>
                      <a:pt x="321" y="130"/>
                      <a:pt x="321" y="157"/>
                    </a:cubicBezTo>
                    <a:cubicBezTo>
                      <a:pt x="321" y="228"/>
                      <a:pt x="287" y="291"/>
                      <a:pt x="235" y="331"/>
                    </a:cubicBezTo>
                    <a:cubicBezTo>
                      <a:pt x="305" y="322"/>
                      <a:pt x="359" y="262"/>
                      <a:pt x="359" y="190"/>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8" name="Freeform 59">
                <a:extLst>
                  <a:ext uri="{FF2B5EF4-FFF2-40B4-BE49-F238E27FC236}">
                    <a16:creationId xmlns:a16="http://schemas.microsoft.com/office/drawing/2014/main" id="{24B4A92C-A7B3-B84B-8D22-DF4CDE290BC2}"/>
                  </a:ext>
                </a:extLst>
              </p:cNvPr>
              <p:cNvSpPr/>
              <p:nvPr/>
            </p:nvSpPr>
            <p:spPr bwMode="auto">
              <a:xfrm>
                <a:off x="5594351" y="5426075"/>
                <a:ext cx="522288" cy="582613"/>
              </a:xfrm>
              <a:custGeom>
                <a:avLst/>
                <a:gdLst>
                  <a:gd name="T0" fmla="*/ 139 w 139"/>
                  <a:gd name="T1" fmla="*/ 41 h 155"/>
                  <a:gd name="T2" fmla="*/ 113 w 139"/>
                  <a:gd name="T3" fmla="*/ 132 h 155"/>
                  <a:gd name="T4" fmla="*/ 129 w 139"/>
                  <a:gd name="T5" fmla="*/ 155 h 155"/>
                  <a:gd name="T6" fmla="*/ 0 w 139"/>
                  <a:gd name="T7" fmla="*/ 155 h 155"/>
                  <a:gd name="T8" fmla="*/ 0 w 139"/>
                  <a:gd name="T9" fmla="*/ 62 h 155"/>
                  <a:gd name="T10" fmla="*/ 78 w 139"/>
                  <a:gd name="T11" fmla="*/ 0 h 155"/>
                  <a:gd name="T12" fmla="*/ 139 w 139"/>
                  <a:gd name="T13" fmla="*/ 41 h 155"/>
                </a:gdLst>
                <a:ahLst/>
                <a:cxnLst>
                  <a:cxn ang="0">
                    <a:pos x="T0" y="T1"/>
                  </a:cxn>
                  <a:cxn ang="0">
                    <a:pos x="T2" y="T3"/>
                  </a:cxn>
                  <a:cxn ang="0">
                    <a:pos x="T4" y="T5"/>
                  </a:cxn>
                  <a:cxn ang="0">
                    <a:pos x="T6" y="T7"/>
                  </a:cxn>
                  <a:cxn ang="0">
                    <a:pos x="T8" y="T9"/>
                  </a:cxn>
                  <a:cxn ang="0">
                    <a:pos x="T10" y="T11"/>
                  </a:cxn>
                  <a:cxn ang="0">
                    <a:pos x="T12" y="T13"/>
                  </a:cxn>
                </a:cxnLst>
                <a:rect l="0" t="0" r="r" b="b"/>
                <a:pathLst>
                  <a:path w="139" h="155">
                    <a:moveTo>
                      <a:pt x="139" y="41"/>
                    </a:moveTo>
                    <a:cubicBezTo>
                      <a:pt x="113" y="132"/>
                      <a:pt x="113" y="132"/>
                      <a:pt x="113" y="132"/>
                    </a:cubicBezTo>
                    <a:cubicBezTo>
                      <a:pt x="129" y="155"/>
                      <a:pt x="129" y="155"/>
                      <a:pt x="129" y="155"/>
                    </a:cubicBezTo>
                    <a:cubicBezTo>
                      <a:pt x="0" y="155"/>
                      <a:pt x="0" y="155"/>
                      <a:pt x="0" y="155"/>
                    </a:cubicBezTo>
                    <a:cubicBezTo>
                      <a:pt x="0" y="155"/>
                      <a:pt x="0" y="125"/>
                      <a:pt x="0" y="62"/>
                    </a:cubicBezTo>
                    <a:cubicBezTo>
                      <a:pt x="0" y="29"/>
                      <a:pt x="41" y="10"/>
                      <a:pt x="78" y="0"/>
                    </a:cubicBezTo>
                    <a:cubicBezTo>
                      <a:pt x="89" y="23"/>
                      <a:pt x="112" y="39"/>
                      <a:pt x="139" y="41"/>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9" name="Freeform 60">
                <a:extLst>
                  <a:ext uri="{FF2B5EF4-FFF2-40B4-BE49-F238E27FC236}">
                    <a16:creationId xmlns:a16="http://schemas.microsoft.com/office/drawing/2014/main" id="{F3ABF700-70C8-4446-9088-B5DEDF71C7DA}"/>
                  </a:ext>
                </a:extLst>
              </p:cNvPr>
              <p:cNvSpPr>
                <a:spLocks noEditPoints="1"/>
              </p:cNvSpPr>
              <p:nvPr/>
            </p:nvSpPr>
            <p:spPr bwMode="auto">
              <a:xfrm>
                <a:off x="5827713" y="4859338"/>
                <a:ext cx="601663" cy="601663"/>
              </a:xfrm>
              <a:custGeom>
                <a:avLst/>
                <a:gdLst>
                  <a:gd name="T0" fmla="*/ 95 w 160"/>
                  <a:gd name="T1" fmla="*/ 135 h 160"/>
                  <a:gd name="T2" fmla="*/ 146 w 160"/>
                  <a:gd name="T3" fmla="*/ 77 h 160"/>
                  <a:gd name="T4" fmla="*/ 125 w 160"/>
                  <a:gd name="T5" fmla="*/ 32 h 160"/>
                  <a:gd name="T6" fmla="*/ 130 w 160"/>
                  <a:gd name="T7" fmla="*/ 64 h 160"/>
                  <a:gd name="T8" fmla="*/ 95 w 160"/>
                  <a:gd name="T9" fmla="*/ 135 h 160"/>
                  <a:gd name="T10" fmla="*/ 160 w 160"/>
                  <a:gd name="T11" fmla="*/ 80 h 160"/>
                  <a:gd name="T12" fmla="*/ 80 w 160"/>
                  <a:gd name="T13" fmla="*/ 160 h 160"/>
                  <a:gd name="T14" fmla="*/ 0 w 160"/>
                  <a:gd name="T15" fmla="*/ 80 h 160"/>
                  <a:gd name="T16" fmla="*/ 80 w 160"/>
                  <a:gd name="T17" fmla="*/ 0 h 160"/>
                  <a:gd name="T18" fmla="*/ 160 w 160"/>
                  <a:gd name="T19"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0" h="160">
                    <a:moveTo>
                      <a:pt x="95" y="135"/>
                    </a:moveTo>
                    <a:cubicBezTo>
                      <a:pt x="124" y="131"/>
                      <a:pt x="146" y="107"/>
                      <a:pt x="146" y="77"/>
                    </a:cubicBezTo>
                    <a:cubicBezTo>
                      <a:pt x="146" y="59"/>
                      <a:pt x="138" y="43"/>
                      <a:pt x="125" y="32"/>
                    </a:cubicBezTo>
                    <a:cubicBezTo>
                      <a:pt x="128" y="42"/>
                      <a:pt x="130" y="53"/>
                      <a:pt x="130" y="64"/>
                    </a:cubicBezTo>
                    <a:cubicBezTo>
                      <a:pt x="130" y="93"/>
                      <a:pt x="117" y="119"/>
                      <a:pt x="95" y="135"/>
                    </a:cubicBezTo>
                    <a:close/>
                    <a:moveTo>
                      <a:pt x="160" y="80"/>
                    </a:moveTo>
                    <a:cubicBezTo>
                      <a:pt x="160" y="124"/>
                      <a:pt x="124" y="160"/>
                      <a:pt x="80" y="160"/>
                    </a:cubicBezTo>
                    <a:cubicBezTo>
                      <a:pt x="36" y="160"/>
                      <a:pt x="0" y="124"/>
                      <a:pt x="0" y="80"/>
                    </a:cubicBezTo>
                    <a:cubicBezTo>
                      <a:pt x="0" y="36"/>
                      <a:pt x="36" y="0"/>
                      <a:pt x="80" y="0"/>
                    </a:cubicBezTo>
                    <a:cubicBezTo>
                      <a:pt x="124" y="0"/>
                      <a:pt x="160" y="36"/>
                      <a:pt x="160" y="80"/>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0" name="Freeform 61">
                <a:extLst>
                  <a:ext uri="{FF2B5EF4-FFF2-40B4-BE49-F238E27FC236}">
                    <a16:creationId xmlns:a16="http://schemas.microsoft.com/office/drawing/2014/main" id="{336ECB10-924A-224E-B1B3-E4F9DA1EB266}"/>
                  </a:ext>
                </a:extLst>
              </p:cNvPr>
              <p:cNvSpPr/>
              <p:nvPr/>
            </p:nvSpPr>
            <p:spPr bwMode="auto">
              <a:xfrm>
                <a:off x="4830763" y="2232025"/>
                <a:ext cx="1274763" cy="1431925"/>
              </a:xfrm>
              <a:custGeom>
                <a:avLst/>
                <a:gdLst>
                  <a:gd name="T0" fmla="*/ 0 w 339"/>
                  <a:gd name="T1" fmla="*/ 381 h 381"/>
                  <a:gd name="T2" fmla="*/ 0 w 339"/>
                  <a:gd name="T3" fmla="*/ 153 h 381"/>
                  <a:gd name="T4" fmla="*/ 191 w 339"/>
                  <a:gd name="T5" fmla="*/ 0 h 381"/>
                  <a:gd name="T6" fmla="*/ 339 w 339"/>
                  <a:gd name="T7" fmla="*/ 101 h 381"/>
                  <a:gd name="T8" fmla="*/ 277 w 339"/>
                  <a:gd name="T9" fmla="*/ 324 h 381"/>
                  <a:gd name="T10" fmla="*/ 314 w 339"/>
                  <a:gd name="T11" fmla="*/ 381 h 381"/>
                  <a:gd name="T12" fmla="*/ 0 w 339"/>
                  <a:gd name="T13" fmla="*/ 381 h 381"/>
                </a:gdLst>
                <a:ahLst/>
                <a:cxnLst>
                  <a:cxn ang="0">
                    <a:pos x="T0" y="T1"/>
                  </a:cxn>
                  <a:cxn ang="0">
                    <a:pos x="T2" y="T3"/>
                  </a:cxn>
                  <a:cxn ang="0">
                    <a:pos x="T4" y="T5"/>
                  </a:cxn>
                  <a:cxn ang="0">
                    <a:pos x="T6" y="T7"/>
                  </a:cxn>
                  <a:cxn ang="0">
                    <a:pos x="T8" y="T9"/>
                  </a:cxn>
                  <a:cxn ang="0">
                    <a:pos x="T10" y="T11"/>
                  </a:cxn>
                  <a:cxn ang="0">
                    <a:pos x="T12" y="T13"/>
                  </a:cxn>
                </a:cxnLst>
                <a:rect l="0" t="0" r="r" b="b"/>
                <a:pathLst>
                  <a:path w="339" h="381">
                    <a:moveTo>
                      <a:pt x="0" y="381"/>
                    </a:moveTo>
                    <a:cubicBezTo>
                      <a:pt x="0" y="381"/>
                      <a:pt x="0" y="307"/>
                      <a:pt x="0" y="153"/>
                    </a:cubicBezTo>
                    <a:cubicBezTo>
                      <a:pt x="0" y="71"/>
                      <a:pt x="98" y="25"/>
                      <a:pt x="191" y="0"/>
                    </a:cubicBezTo>
                    <a:cubicBezTo>
                      <a:pt x="218" y="56"/>
                      <a:pt x="273" y="96"/>
                      <a:pt x="339" y="101"/>
                    </a:cubicBezTo>
                    <a:cubicBezTo>
                      <a:pt x="277" y="324"/>
                      <a:pt x="277" y="324"/>
                      <a:pt x="277" y="324"/>
                    </a:cubicBezTo>
                    <a:cubicBezTo>
                      <a:pt x="314" y="381"/>
                      <a:pt x="314" y="381"/>
                      <a:pt x="314" y="381"/>
                    </a:cubicBezTo>
                    <a:lnTo>
                      <a:pt x="0" y="381"/>
                    </a:ln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1" name="Freeform 62">
                <a:extLst>
                  <a:ext uri="{FF2B5EF4-FFF2-40B4-BE49-F238E27FC236}">
                    <a16:creationId xmlns:a16="http://schemas.microsoft.com/office/drawing/2014/main" id="{6D27DECD-9D36-DF45-ABCF-934E5F45E0A2}"/>
                  </a:ext>
                </a:extLst>
              </p:cNvPr>
              <p:cNvSpPr/>
              <p:nvPr/>
            </p:nvSpPr>
            <p:spPr bwMode="auto">
              <a:xfrm>
                <a:off x="4162426" y="5434013"/>
                <a:ext cx="519113" cy="585788"/>
              </a:xfrm>
              <a:custGeom>
                <a:avLst/>
                <a:gdLst>
                  <a:gd name="T0" fmla="*/ 138 w 138"/>
                  <a:gd name="T1" fmla="*/ 62 h 156"/>
                  <a:gd name="T2" fmla="*/ 138 w 138"/>
                  <a:gd name="T3" fmla="*/ 156 h 156"/>
                  <a:gd name="T4" fmla="*/ 10 w 138"/>
                  <a:gd name="T5" fmla="*/ 156 h 156"/>
                  <a:gd name="T6" fmla="*/ 25 w 138"/>
                  <a:gd name="T7" fmla="*/ 132 h 156"/>
                  <a:gd name="T8" fmla="*/ 0 w 138"/>
                  <a:gd name="T9" fmla="*/ 41 h 156"/>
                  <a:gd name="T10" fmla="*/ 60 w 138"/>
                  <a:gd name="T11" fmla="*/ 0 h 156"/>
                  <a:gd name="T12" fmla="*/ 138 w 138"/>
                  <a:gd name="T13" fmla="*/ 62 h 156"/>
                </a:gdLst>
                <a:ahLst/>
                <a:cxnLst>
                  <a:cxn ang="0">
                    <a:pos x="T0" y="T1"/>
                  </a:cxn>
                  <a:cxn ang="0">
                    <a:pos x="T2" y="T3"/>
                  </a:cxn>
                  <a:cxn ang="0">
                    <a:pos x="T4" y="T5"/>
                  </a:cxn>
                  <a:cxn ang="0">
                    <a:pos x="T6" y="T7"/>
                  </a:cxn>
                  <a:cxn ang="0">
                    <a:pos x="T8" y="T9"/>
                  </a:cxn>
                  <a:cxn ang="0">
                    <a:pos x="T10" y="T11"/>
                  </a:cxn>
                  <a:cxn ang="0">
                    <a:pos x="T12" y="T13"/>
                  </a:cxn>
                </a:cxnLst>
                <a:rect l="0" t="0" r="r" b="b"/>
                <a:pathLst>
                  <a:path w="138" h="156">
                    <a:moveTo>
                      <a:pt x="138" y="62"/>
                    </a:moveTo>
                    <a:cubicBezTo>
                      <a:pt x="138" y="125"/>
                      <a:pt x="138" y="156"/>
                      <a:pt x="138" y="156"/>
                    </a:cubicBezTo>
                    <a:cubicBezTo>
                      <a:pt x="10" y="156"/>
                      <a:pt x="10" y="156"/>
                      <a:pt x="10" y="156"/>
                    </a:cubicBezTo>
                    <a:cubicBezTo>
                      <a:pt x="25" y="132"/>
                      <a:pt x="25" y="132"/>
                      <a:pt x="25" y="132"/>
                    </a:cubicBezTo>
                    <a:cubicBezTo>
                      <a:pt x="0" y="41"/>
                      <a:pt x="0" y="41"/>
                      <a:pt x="0" y="41"/>
                    </a:cubicBezTo>
                    <a:cubicBezTo>
                      <a:pt x="26" y="39"/>
                      <a:pt x="49" y="23"/>
                      <a:pt x="60" y="0"/>
                    </a:cubicBezTo>
                    <a:cubicBezTo>
                      <a:pt x="98" y="10"/>
                      <a:pt x="138" y="29"/>
                      <a:pt x="138" y="62"/>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2" name="Freeform 63">
                <a:extLst>
                  <a:ext uri="{FF2B5EF4-FFF2-40B4-BE49-F238E27FC236}">
                    <a16:creationId xmlns:a16="http://schemas.microsoft.com/office/drawing/2014/main" id="{41C933CC-041A-F247-B61C-07888799F083}"/>
                  </a:ext>
                </a:extLst>
              </p:cNvPr>
              <p:cNvSpPr>
                <a:spLocks noEditPoints="1"/>
              </p:cNvSpPr>
              <p:nvPr/>
            </p:nvSpPr>
            <p:spPr bwMode="auto">
              <a:xfrm>
                <a:off x="3832226" y="4867275"/>
                <a:ext cx="604838" cy="604838"/>
              </a:xfrm>
              <a:custGeom>
                <a:avLst/>
                <a:gdLst>
                  <a:gd name="T0" fmla="*/ 147 w 161"/>
                  <a:gd name="T1" fmla="*/ 78 h 161"/>
                  <a:gd name="T2" fmla="*/ 126 w 161"/>
                  <a:gd name="T3" fmla="*/ 32 h 161"/>
                  <a:gd name="T4" fmla="*/ 131 w 161"/>
                  <a:gd name="T5" fmla="*/ 64 h 161"/>
                  <a:gd name="T6" fmla="*/ 96 w 161"/>
                  <a:gd name="T7" fmla="*/ 135 h 161"/>
                  <a:gd name="T8" fmla="*/ 147 w 161"/>
                  <a:gd name="T9" fmla="*/ 78 h 161"/>
                  <a:gd name="T10" fmla="*/ 81 w 161"/>
                  <a:gd name="T11" fmla="*/ 0 h 161"/>
                  <a:gd name="T12" fmla="*/ 161 w 161"/>
                  <a:gd name="T13" fmla="*/ 80 h 161"/>
                  <a:gd name="T14" fmla="*/ 81 w 161"/>
                  <a:gd name="T15" fmla="*/ 161 h 161"/>
                  <a:gd name="T16" fmla="*/ 0 w 161"/>
                  <a:gd name="T17" fmla="*/ 80 h 161"/>
                  <a:gd name="T18" fmla="*/ 81 w 161"/>
                  <a:gd name="T1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1" h="161">
                    <a:moveTo>
                      <a:pt x="147" y="78"/>
                    </a:moveTo>
                    <a:cubicBezTo>
                      <a:pt x="147" y="59"/>
                      <a:pt x="139" y="43"/>
                      <a:pt x="126" y="32"/>
                    </a:cubicBezTo>
                    <a:cubicBezTo>
                      <a:pt x="129" y="42"/>
                      <a:pt x="131" y="53"/>
                      <a:pt x="131" y="64"/>
                    </a:cubicBezTo>
                    <a:cubicBezTo>
                      <a:pt x="131" y="93"/>
                      <a:pt x="118" y="119"/>
                      <a:pt x="96" y="135"/>
                    </a:cubicBezTo>
                    <a:cubicBezTo>
                      <a:pt x="125" y="132"/>
                      <a:pt x="147" y="107"/>
                      <a:pt x="147" y="78"/>
                    </a:cubicBezTo>
                    <a:close/>
                    <a:moveTo>
                      <a:pt x="81" y="0"/>
                    </a:moveTo>
                    <a:cubicBezTo>
                      <a:pt x="125" y="0"/>
                      <a:pt x="161" y="36"/>
                      <a:pt x="161" y="80"/>
                    </a:cubicBezTo>
                    <a:cubicBezTo>
                      <a:pt x="161" y="125"/>
                      <a:pt x="125" y="161"/>
                      <a:pt x="81" y="161"/>
                    </a:cubicBezTo>
                    <a:cubicBezTo>
                      <a:pt x="36" y="161"/>
                      <a:pt x="0" y="125"/>
                      <a:pt x="0" y="80"/>
                    </a:cubicBezTo>
                    <a:cubicBezTo>
                      <a:pt x="0" y="36"/>
                      <a:pt x="36" y="0"/>
                      <a:pt x="81" y="0"/>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3" name="Freeform 64">
                <a:extLst>
                  <a:ext uri="{FF2B5EF4-FFF2-40B4-BE49-F238E27FC236}">
                    <a16:creationId xmlns:a16="http://schemas.microsoft.com/office/drawing/2014/main" id="{63E9247F-0A8A-FA46-8606-FDC903454B52}"/>
                  </a:ext>
                </a:extLst>
              </p:cNvPr>
              <p:cNvSpPr/>
              <p:nvPr/>
            </p:nvSpPr>
            <p:spPr bwMode="auto">
              <a:xfrm>
                <a:off x="3602038" y="5434013"/>
                <a:ext cx="519113" cy="585788"/>
              </a:xfrm>
              <a:custGeom>
                <a:avLst/>
                <a:gdLst>
                  <a:gd name="T0" fmla="*/ 138 w 138"/>
                  <a:gd name="T1" fmla="*/ 41 h 156"/>
                  <a:gd name="T2" fmla="*/ 113 w 138"/>
                  <a:gd name="T3" fmla="*/ 132 h 156"/>
                  <a:gd name="T4" fmla="*/ 128 w 138"/>
                  <a:gd name="T5" fmla="*/ 156 h 156"/>
                  <a:gd name="T6" fmla="*/ 0 w 138"/>
                  <a:gd name="T7" fmla="*/ 156 h 156"/>
                  <a:gd name="T8" fmla="*/ 0 w 138"/>
                  <a:gd name="T9" fmla="*/ 62 h 156"/>
                  <a:gd name="T10" fmla="*/ 78 w 138"/>
                  <a:gd name="T11" fmla="*/ 0 h 156"/>
                  <a:gd name="T12" fmla="*/ 138 w 138"/>
                  <a:gd name="T13" fmla="*/ 41 h 156"/>
                </a:gdLst>
                <a:ahLst/>
                <a:cxnLst>
                  <a:cxn ang="0">
                    <a:pos x="T0" y="T1"/>
                  </a:cxn>
                  <a:cxn ang="0">
                    <a:pos x="T2" y="T3"/>
                  </a:cxn>
                  <a:cxn ang="0">
                    <a:pos x="T4" y="T5"/>
                  </a:cxn>
                  <a:cxn ang="0">
                    <a:pos x="T6" y="T7"/>
                  </a:cxn>
                  <a:cxn ang="0">
                    <a:pos x="T8" y="T9"/>
                  </a:cxn>
                  <a:cxn ang="0">
                    <a:pos x="T10" y="T11"/>
                  </a:cxn>
                  <a:cxn ang="0">
                    <a:pos x="T12" y="T13"/>
                  </a:cxn>
                </a:cxnLst>
                <a:rect l="0" t="0" r="r" b="b"/>
                <a:pathLst>
                  <a:path w="138" h="156">
                    <a:moveTo>
                      <a:pt x="138" y="41"/>
                    </a:moveTo>
                    <a:cubicBezTo>
                      <a:pt x="113" y="132"/>
                      <a:pt x="113" y="132"/>
                      <a:pt x="113" y="132"/>
                    </a:cubicBezTo>
                    <a:cubicBezTo>
                      <a:pt x="128" y="156"/>
                      <a:pt x="128" y="156"/>
                      <a:pt x="128" y="156"/>
                    </a:cubicBezTo>
                    <a:cubicBezTo>
                      <a:pt x="0" y="156"/>
                      <a:pt x="0" y="156"/>
                      <a:pt x="0" y="156"/>
                    </a:cubicBezTo>
                    <a:cubicBezTo>
                      <a:pt x="0" y="156"/>
                      <a:pt x="0" y="125"/>
                      <a:pt x="0" y="62"/>
                    </a:cubicBezTo>
                    <a:cubicBezTo>
                      <a:pt x="0" y="29"/>
                      <a:pt x="40" y="10"/>
                      <a:pt x="78" y="0"/>
                    </a:cubicBezTo>
                    <a:cubicBezTo>
                      <a:pt x="89" y="23"/>
                      <a:pt x="112" y="39"/>
                      <a:pt x="138" y="41"/>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grpSp>
        <p:nvGrpSpPr>
          <p:cNvPr id="56" name="组合 55">
            <a:extLst>
              <a:ext uri="{FF2B5EF4-FFF2-40B4-BE49-F238E27FC236}">
                <a16:creationId xmlns:a16="http://schemas.microsoft.com/office/drawing/2014/main" id="{1E1958A1-8020-9C4D-9574-462E395EC7E9}"/>
              </a:ext>
            </a:extLst>
          </p:cNvPr>
          <p:cNvGrpSpPr/>
          <p:nvPr/>
        </p:nvGrpSpPr>
        <p:grpSpPr>
          <a:xfrm>
            <a:off x="730042" y="4697694"/>
            <a:ext cx="759794" cy="748763"/>
            <a:chOff x="8522033" y="3429000"/>
            <a:chExt cx="834492" cy="834492"/>
          </a:xfrm>
        </p:grpSpPr>
        <p:grpSp>
          <p:nvGrpSpPr>
            <p:cNvPr id="57" name="组合 56">
              <a:extLst>
                <a:ext uri="{FF2B5EF4-FFF2-40B4-BE49-F238E27FC236}">
                  <a16:creationId xmlns:a16="http://schemas.microsoft.com/office/drawing/2014/main" id="{6A792283-5CB5-8645-85E8-39A2CC78A126}"/>
                </a:ext>
              </a:extLst>
            </p:cNvPr>
            <p:cNvGrpSpPr/>
            <p:nvPr/>
          </p:nvGrpSpPr>
          <p:grpSpPr>
            <a:xfrm>
              <a:off x="8522033" y="3429000"/>
              <a:ext cx="834492" cy="834492"/>
              <a:chOff x="1705099" y="2564904"/>
              <a:chExt cx="1800200" cy="1800200"/>
            </a:xfrm>
          </p:grpSpPr>
          <p:sp>
            <p:nvSpPr>
              <p:cNvPr id="73" name="椭圆 72">
                <a:extLst>
                  <a:ext uri="{FF2B5EF4-FFF2-40B4-BE49-F238E27FC236}">
                    <a16:creationId xmlns:a16="http://schemas.microsoft.com/office/drawing/2014/main" id="{E6196BFE-CF95-4447-B956-437EDD8A19E4}"/>
                  </a:ext>
                </a:extLst>
              </p:cNvPr>
              <p:cNvSpPr/>
              <p:nvPr/>
            </p:nvSpPr>
            <p:spPr>
              <a:xfrm>
                <a:off x="1705099" y="2564904"/>
                <a:ext cx="1800200" cy="1800200"/>
              </a:xfrm>
              <a:prstGeom prst="ellipse">
                <a:avLst/>
              </a:prstGeom>
              <a:solidFill>
                <a:srgbClr val="405F8F"/>
              </a:solidFill>
              <a:ln>
                <a:noFill/>
              </a:ln>
              <a:effectLst>
                <a:outerShdw blurRad="4445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74" name="椭圆 73">
                <a:extLst>
                  <a:ext uri="{FF2B5EF4-FFF2-40B4-BE49-F238E27FC236}">
                    <a16:creationId xmlns:a16="http://schemas.microsoft.com/office/drawing/2014/main" id="{4E365528-DA2B-234D-820B-A158EF212839}"/>
                  </a:ext>
                </a:extLst>
              </p:cNvPr>
              <p:cNvSpPr/>
              <p:nvPr/>
            </p:nvSpPr>
            <p:spPr>
              <a:xfrm>
                <a:off x="1853307" y="2713112"/>
                <a:ext cx="1503784" cy="1503784"/>
              </a:xfrm>
              <a:prstGeom prst="ellipse">
                <a:avLst/>
              </a:prstGeom>
              <a:blipFill>
                <a:blip r:embed="rId4"/>
                <a:stretch>
                  <a:fillRect/>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nvGrpSpPr>
            <p:cNvPr id="58" name="组合 57">
              <a:extLst>
                <a:ext uri="{FF2B5EF4-FFF2-40B4-BE49-F238E27FC236}">
                  <a16:creationId xmlns:a16="http://schemas.microsoft.com/office/drawing/2014/main" id="{688038EF-D355-C24E-85F2-666139DA6749}"/>
                </a:ext>
              </a:extLst>
            </p:cNvPr>
            <p:cNvGrpSpPr/>
            <p:nvPr/>
          </p:nvGrpSpPr>
          <p:grpSpPr>
            <a:xfrm>
              <a:off x="8751897" y="3624839"/>
              <a:ext cx="444667" cy="442813"/>
              <a:chOff x="3632200" y="998538"/>
              <a:chExt cx="4949826" cy="4929188"/>
            </a:xfrm>
            <a:solidFill>
              <a:srgbClr val="0070C0"/>
            </a:solidFill>
          </p:grpSpPr>
          <p:sp>
            <p:nvSpPr>
              <p:cNvPr id="59" name="Rectangle 94">
                <a:extLst>
                  <a:ext uri="{FF2B5EF4-FFF2-40B4-BE49-F238E27FC236}">
                    <a16:creationId xmlns:a16="http://schemas.microsoft.com/office/drawing/2014/main" id="{033AA081-A2AE-904A-AAEB-0225F1445CFF}"/>
                  </a:ext>
                </a:extLst>
              </p:cNvPr>
              <p:cNvSpPr>
                <a:spLocks noChangeArrowheads="1"/>
              </p:cNvSpPr>
              <p:nvPr/>
            </p:nvSpPr>
            <p:spPr bwMode="auto">
              <a:xfrm>
                <a:off x="3632200" y="4795838"/>
                <a:ext cx="615950" cy="1000125"/>
              </a:xfrm>
              <a:prstGeom prst="rect">
                <a:avLst/>
              </a:prstGeom>
              <a:solidFill>
                <a:srgbClr val="405F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0" name="Freeform 95">
                <a:extLst>
                  <a:ext uri="{FF2B5EF4-FFF2-40B4-BE49-F238E27FC236}">
                    <a16:creationId xmlns:a16="http://schemas.microsoft.com/office/drawing/2014/main" id="{27D7911B-3510-134B-8044-5A951B12218A}"/>
                  </a:ext>
                </a:extLst>
              </p:cNvPr>
              <p:cNvSpPr>
                <a:spLocks noEditPoints="1"/>
              </p:cNvSpPr>
              <p:nvPr/>
            </p:nvSpPr>
            <p:spPr bwMode="auto">
              <a:xfrm>
                <a:off x="4451350" y="2814638"/>
                <a:ext cx="1409700" cy="1409700"/>
              </a:xfrm>
              <a:custGeom>
                <a:avLst/>
                <a:gdLst>
                  <a:gd name="T0" fmla="*/ 20 w 375"/>
                  <a:gd name="T1" fmla="*/ 187 h 375"/>
                  <a:gd name="T2" fmla="*/ 188 w 375"/>
                  <a:gd name="T3" fmla="*/ 20 h 375"/>
                  <a:gd name="T4" fmla="*/ 356 w 375"/>
                  <a:gd name="T5" fmla="*/ 187 h 375"/>
                  <a:gd name="T6" fmla="*/ 188 w 375"/>
                  <a:gd name="T7" fmla="*/ 355 h 375"/>
                  <a:gd name="T8" fmla="*/ 20 w 375"/>
                  <a:gd name="T9" fmla="*/ 187 h 375"/>
                  <a:gd name="T10" fmla="*/ 188 w 375"/>
                  <a:gd name="T11" fmla="*/ 0 h 375"/>
                  <a:gd name="T12" fmla="*/ 0 w 375"/>
                  <a:gd name="T13" fmla="*/ 187 h 375"/>
                  <a:gd name="T14" fmla="*/ 188 w 375"/>
                  <a:gd name="T15" fmla="*/ 375 h 375"/>
                  <a:gd name="T16" fmla="*/ 375 w 375"/>
                  <a:gd name="T17" fmla="*/ 187 h 375"/>
                  <a:gd name="T18" fmla="*/ 188 w 375"/>
                  <a:gd name="T19"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5" h="375">
                    <a:moveTo>
                      <a:pt x="20" y="187"/>
                    </a:moveTo>
                    <a:cubicBezTo>
                      <a:pt x="20" y="95"/>
                      <a:pt x="95" y="20"/>
                      <a:pt x="188" y="20"/>
                    </a:cubicBezTo>
                    <a:cubicBezTo>
                      <a:pt x="280" y="20"/>
                      <a:pt x="356" y="95"/>
                      <a:pt x="356" y="187"/>
                    </a:cubicBezTo>
                    <a:cubicBezTo>
                      <a:pt x="356" y="280"/>
                      <a:pt x="280" y="355"/>
                      <a:pt x="188" y="355"/>
                    </a:cubicBezTo>
                    <a:cubicBezTo>
                      <a:pt x="95" y="355"/>
                      <a:pt x="20" y="280"/>
                      <a:pt x="20" y="187"/>
                    </a:cubicBezTo>
                    <a:close/>
                    <a:moveTo>
                      <a:pt x="188" y="0"/>
                    </a:moveTo>
                    <a:cubicBezTo>
                      <a:pt x="84" y="0"/>
                      <a:pt x="0" y="84"/>
                      <a:pt x="0" y="187"/>
                    </a:cubicBezTo>
                    <a:cubicBezTo>
                      <a:pt x="0" y="291"/>
                      <a:pt x="84" y="375"/>
                      <a:pt x="188" y="375"/>
                    </a:cubicBezTo>
                    <a:cubicBezTo>
                      <a:pt x="291" y="375"/>
                      <a:pt x="375" y="291"/>
                      <a:pt x="375" y="187"/>
                    </a:cubicBezTo>
                    <a:cubicBezTo>
                      <a:pt x="375" y="84"/>
                      <a:pt x="291" y="0"/>
                      <a:pt x="188" y="0"/>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1" name="Freeform 96">
                <a:extLst>
                  <a:ext uri="{FF2B5EF4-FFF2-40B4-BE49-F238E27FC236}">
                    <a16:creationId xmlns:a16="http://schemas.microsoft.com/office/drawing/2014/main" id="{A2006F85-627F-7F42-938E-D4F0639AE8A1}"/>
                  </a:ext>
                </a:extLst>
              </p:cNvPr>
              <p:cNvSpPr/>
              <p:nvPr/>
            </p:nvSpPr>
            <p:spPr bwMode="auto">
              <a:xfrm>
                <a:off x="4737100" y="3438526"/>
                <a:ext cx="406400" cy="455613"/>
              </a:xfrm>
              <a:custGeom>
                <a:avLst/>
                <a:gdLst>
                  <a:gd name="T0" fmla="*/ 88 w 108"/>
                  <a:gd name="T1" fmla="*/ 103 h 121"/>
                  <a:gd name="T2" fmla="*/ 108 w 108"/>
                  <a:gd name="T3" fmla="*/ 32 h 121"/>
                  <a:gd name="T4" fmla="*/ 61 w 108"/>
                  <a:gd name="T5" fmla="*/ 0 h 121"/>
                  <a:gd name="T6" fmla="*/ 0 w 108"/>
                  <a:gd name="T7" fmla="*/ 48 h 121"/>
                  <a:gd name="T8" fmla="*/ 0 w 108"/>
                  <a:gd name="T9" fmla="*/ 121 h 121"/>
                  <a:gd name="T10" fmla="*/ 100 w 108"/>
                  <a:gd name="T11" fmla="*/ 121 h 121"/>
                  <a:gd name="T12" fmla="*/ 88 w 108"/>
                  <a:gd name="T13" fmla="*/ 103 h 121"/>
                </a:gdLst>
                <a:ahLst/>
                <a:cxnLst>
                  <a:cxn ang="0">
                    <a:pos x="T0" y="T1"/>
                  </a:cxn>
                  <a:cxn ang="0">
                    <a:pos x="T2" y="T3"/>
                  </a:cxn>
                  <a:cxn ang="0">
                    <a:pos x="T4" y="T5"/>
                  </a:cxn>
                  <a:cxn ang="0">
                    <a:pos x="T6" y="T7"/>
                  </a:cxn>
                  <a:cxn ang="0">
                    <a:pos x="T8" y="T9"/>
                  </a:cxn>
                  <a:cxn ang="0">
                    <a:pos x="T10" y="T11"/>
                  </a:cxn>
                  <a:cxn ang="0">
                    <a:pos x="T12" y="T13"/>
                  </a:cxn>
                </a:cxnLst>
                <a:rect l="0" t="0" r="r" b="b"/>
                <a:pathLst>
                  <a:path w="108" h="121">
                    <a:moveTo>
                      <a:pt x="88" y="103"/>
                    </a:moveTo>
                    <a:cubicBezTo>
                      <a:pt x="108" y="32"/>
                      <a:pt x="108" y="32"/>
                      <a:pt x="108" y="32"/>
                    </a:cubicBezTo>
                    <a:cubicBezTo>
                      <a:pt x="87" y="31"/>
                      <a:pt x="69" y="18"/>
                      <a:pt x="61" y="0"/>
                    </a:cubicBezTo>
                    <a:cubicBezTo>
                      <a:pt x="31" y="8"/>
                      <a:pt x="0" y="23"/>
                      <a:pt x="0" y="48"/>
                    </a:cubicBezTo>
                    <a:cubicBezTo>
                      <a:pt x="0" y="97"/>
                      <a:pt x="0" y="121"/>
                      <a:pt x="0" y="121"/>
                    </a:cubicBezTo>
                    <a:cubicBezTo>
                      <a:pt x="100" y="121"/>
                      <a:pt x="100" y="121"/>
                      <a:pt x="100" y="121"/>
                    </a:cubicBezTo>
                    <a:lnTo>
                      <a:pt x="88" y="103"/>
                    </a:ln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2" name="Freeform 97">
                <a:extLst>
                  <a:ext uri="{FF2B5EF4-FFF2-40B4-BE49-F238E27FC236}">
                    <a16:creationId xmlns:a16="http://schemas.microsoft.com/office/drawing/2014/main" id="{0285AF0B-40F4-CD4B-ACEC-407775B60C5A}"/>
                  </a:ext>
                </a:extLst>
              </p:cNvPr>
              <p:cNvSpPr/>
              <p:nvPr/>
            </p:nvSpPr>
            <p:spPr bwMode="auto">
              <a:xfrm>
                <a:off x="4335463" y="4067176"/>
                <a:ext cx="4246563" cy="1860550"/>
              </a:xfrm>
              <a:custGeom>
                <a:avLst/>
                <a:gdLst>
                  <a:gd name="T0" fmla="*/ 1102 w 1130"/>
                  <a:gd name="T1" fmla="*/ 108 h 495"/>
                  <a:gd name="T2" fmla="*/ 1120 w 1130"/>
                  <a:gd name="T3" fmla="*/ 34 h 495"/>
                  <a:gd name="T4" fmla="*/ 1042 w 1130"/>
                  <a:gd name="T5" fmla="*/ 36 h 495"/>
                  <a:gd name="T6" fmla="*/ 962 w 1130"/>
                  <a:gd name="T7" fmla="*/ 171 h 495"/>
                  <a:gd name="T8" fmla="*/ 775 w 1130"/>
                  <a:gd name="T9" fmla="*/ 275 h 495"/>
                  <a:gd name="T10" fmla="*/ 587 w 1130"/>
                  <a:gd name="T11" fmla="*/ 275 h 495"/>
                  <a:gd name="T12" fmla="*/ 479 w 1130"/>
                  <a:gd name="T13" fmla="*/ 223 h 495"/>
                  <a:gd name="T14" fmla="*/ 611 w 1130"/>
                  <a:gd name="T15" fmla="*/ 223 h 495"/>
                  <a:gd name="T16" fmla="*/ 715 w 1130"/>
                  <a:gd name="T17" fmla="*/ 152 h 495"/>
                  <a:gd name="T18" fmla="*/ 639 w 1130"/>
                  <a:gd name="T19" fmla="*/ 108 h 495"/>
                  <a:gd name="T20" fmla="*/ 575 w 1130"/>
                  <a:gd name="T21" fmla="*/ 108 h 495"/>
                  <a:gd name="T22" fmla="*/ 386 w 1130"/>
                  <a:gd name="T23" fmla="*/ 108 h 495"/>
                  <a:gd name="T24" fmla="*/ 310 w 1130"/>
                  <a:gd name="T25" fmla="*/ 128 h 495"/>
                  <a:gd name="T26" fmla="*/ 159 w 1130"/>
                  <a:gd name="T27" fmla="*/ 195 h 495"/>
                  <a:gd name="T28" fmla="*/ 53 w 1130"/>
                  <a:gd name="T29" fmla="*/ 215 h 495"/>
                  <a:gd name="T30" fmla="*/ 0 w 1130"/>
                  <a:gd name="T31" fmla="*/ 215 h 495"/>
                  <a:gd name="T32" fmla="*/ 0 w 1130"/>
                  <a:gd name="T33" fmla="*/ 435 h 495"/>
                  <a:gd name="T34" fmla="*/ 282 w 1130"/>
                  <a:gd name="T35" fmla="*/ 463 h 495"/>
                  <a:gd name="T36" fmla="*/ 641 w 1130"/>
                  <a:gd name="T37" fmla="*/ 463 h 495"/>
                  <a:gd name="T38" fmla="*/ 858 w 1130"/>
                  <a:gd name="T39" fmla="*/ 379 h 495"/>
                  <a:gd name="T40" fmla="*/ 1030 w 1130"/>
                  <a:gd name="T41" fmla="*/ 247 h 495"/>
                  <a:gd name="T42" fmla="*/ 1102 w 1130"/>
                  <a:gd name="T43" fmla="*/ 108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30" h="495">
                    <a:moveTo>
                      <a:pt x="1102" y="108"/>
                    </a:moveTo>
                    <a:cubicBezTo>
                      <a:pt x="1111" y="89"/>
                      <a:pt x="1130" y="54"/>
                      <a:pt x="1120" y="34"/>
                    </a:cubicBezTo>
                    <a:cubicBezTo>
                      <a:pt x="1105" y="0"/>
                      <a:pt x="1063" y="13"/>
                      <a:pt x="1042" y="36"/>
                    </a:cubicBezTo>
                    <a:cubicBezTo>
                      <a:pt x="962" y="171"/>
                      <a:pt x="962" y="171"/>
                      <a:pt x="962" y="171"/>
                    </a:cubicBezTo>
                    <a:cubicBezTo>
                      <a:pt x="775" y="275"/>
                      <a:pt x="775" y="275"/>
                      <a:pt x="775" y="275"/>
                    </a:cubicBezTo>
                    <a:cubicBezTo>
                      <a:pt x="775" y="275"/>
                      <a:pt x="667" y="275"/>
                      <a:pt x="587" y="275"/>
                    </a:cubicBezTo>
                    <a:cubicBezTo>
                      <a:pt x="507" y="275"/>
                      <a:pt x="479" y="223"/>
                      <a:pt x="479" y="223"/>
                    </a:cubicBezTo>
                    <a:cubicBezTo>
                      <a:pt x="479" y="223"/>
                      <a:pt x="531" y="223"/>
                      <a:pt x="611" y="223"/>
                    </a:cubicBezTo>
                    <a:cubicBezTo>
                      <a:pt x="691" y="223"/>
                      <a:pt x="715" y="207"/>
                      <a:pt x="715" y="152"/>
                    </a:cubicBezTo>
                    <a:cubicBezTo>
                      <a:pt x="715" y="96"/>
                      <a:pt x="639" y="108"/>
                      <a:pt x="639" y="108"/>
                    </a:cubicBezTo>
                    <a:cubicBezTo>
                      <a:pt x="575" y="108"/>
                      <a:pt x="575" y="108"/>
                      <a:pt x="575" y="108"/>
                    </a:cubicBezTo>
                    <a:cubicBezTo>
                      <a:pt x="575" y="108"/>
                      <a:pt x="435" y="108"/>
                      <a:pt x="386" y="108"/>
                    </a:cubicBezTo>
                    <a:cubicBezTo>
                      <a:pt x="338" y="108"/>
                      <a:pt x="310" y="128"/>
                      <a:pt x="310" y="128"/>
                    </a:cubicBezTo>
                    <a:cubicBezTo>
                      <a:pt x="159" y="195"/>
                      <a:pt x="159" y="195"/>
                      <a:pt x="159" y="195"/>
                    </a:cubicBezTo>
                    <a:cubicBezTo>
                      <a:pt x="159" y="195"/>
                      <a:pt x="107" y="215"/>
                      <a:pt x="53" y="215"/>
                    </a:cubicBezTo>
                    <a:cubicBezTo>
                      <a:pt x="0" y="215"/>
                      <a:pt x="0" y="215"/>
                      <a:pt x="0" y="215"/>
                    </a:cubicBezTo>
                    <a:cubicBezTo>
                      <a:pt x="0" y="435"/>
                      <a:pt x="0" y="435"/>
                      <a:pt x="0" y="435"/>
                    </a:cubicBezTo>
                    <a:cubicBezTo>
                      <a:pt x="0" y="435"/>
                      <a:pt x="213" y="443"/>
                      <a:pt x="282" y="463"/>
                    </a:cubicBezTo>
                    <a:cubicBezTo>
                      <a:pt x="282" y="463"/>
                      <a:pt x="448" y="495"/>
                      <a:pt x="641" y="463"/>
                    </a:cubicBezTo>
                    <a:cubicBezTo>
                      <a:pt x="707" y="452"/>
                      <a:pt x="858" y="379"/>
                      <a:pt x="858" y="379"/>
                    </a:cubicBezTo>
                    <a:cubicBezTo>
                      <a:pt x="1030" y="247"/>
                      <a:pt x="1030" y="247"/>
                      <a:pt x="1030" y="247"/>
                    </a:cubicBezTo>
                    <a:cubicBezTo>
                      <a:pt x="1030" y="247"/>
                      <a:pt x="1066" y="184"/>
                      <a:pt x="1102" y="108"/>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3" name="Freeform 98">
                <a:extLst>
                  <a:ext uri="{FF2B5EF4-FFF2-40B4-BE49-F238E27FC236}">
                    <a16:creationId xmlns:a16="http://schemas.microsoft.com/office/drawing/2014/main" id="{30CA60EE-4B43-BE4B-B1C1-70078D68F978}"/>
                  </a:ext>
                </a:extLst>
              </p:cNvPr>
              <p:cNvSpPr>
                <a:spLocks noEditPoints="1"/>
              </p:cNvSpPr>
              <p:nvPr/>
            </p:nvSpPr>
            <p:spPr bwMode="auto">
              <a:xfrm>
                <a:off x="4924425" y="2998788"/>
                <a:ext cx="469900" cy="469900"/>
              </a:xfrm>
              <a:custGeom>
                <a:avLst/>
                <a:gdLst>
                  <a:gd name="T0" fmla="*/ 24 w 125"/>
                  <a:gd name="T1" fmla="*/ 50 h 125"/>
                  <a:gd name="T2" fmla="*/ 51 w 125"/>
                  <a:gd name="T3" fmla="*/ 105 h 125"/>
                  <a:gd name="T4" fmla="*/ 12 w 125"/>
                  <a:gd name="T5" fmla="*/ 60 h 125"/>
                  <a:gd name="T6" fmla="*/ 28 w 125"/>
                  <a:gd name="T7" fmla="*/ 25 h 125"/>
                  <a:gd name="T8" fmla="*/ 24 w 125"/>
                  <a:gd name="T9" fmla="*/ 50 h 125"/>
                  <a:gd name="T10" fmla="*/ 125 w 125"/>
                  <a:gd name="T11" fmla="*/ 62 h 125"/>
                  <a:gd name="T12" fmla="*/ 63 w 125"/>
                  <a:gd name="T13" fmla="*/ 0 h 125"/>
                  <a:gd name="T14" fmla="*/ 0 w 125"/>
                  <a:gd name="T15" fmla="*/ 62 h 125"/>
                  <a:gd name="T16" fmla="*/ 63 w 125"/>
                  <a:gd name="T17" fmla="*/ 125 h 125"/>
                  <a:gd name="T18" fmla="*/ 125 w 125"/>
                  <a:gd name="T19"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24" y="50"/>
                    </a:moveTo>
                    <a:cubicBezTo>
                      <a:pt x="24" y="72"/>
                      <a:pt x="34" y="92"/>
                      <a:pt x="51" y="105"/>
                    </a:cubicBezTo>
                    <a:cubicBezTo>
                      <a:pt x="29" y="102"/>
                      <a:pt x="12" y="83"/>
                      <a:pt x="12" y="60"/>
                    </a:cubicBezTo>
                    <a:cubicBezTo>
                      <a:pt x="12" y="46"/>
                      <a:pt x="18" y="33"/>
                      <a:pt x="28" y="25"/>
                    </a:cubicBezTo>
                    <a:cubicBezTo>
                      <a:pt x="25" y="33"/>
                      <a:pt x="24" y="41"/>
                      <a:pt x="24" y="50"/>
                    </a:cubicBezTo>
                    <a:close/>
                    <a:moveTo>
                      <a:pt x="125" y="62"/>
                    </a:moveTo>
                    <a:cubicBezTo>
                      <a:pt x="125" y="28"/>
                      <a:pt x="97" y="0"/>
                      <a:pt x="63" y="0"/>
                    </a:cubicBezTo>
                    <a:cubicBezTo>
                      <a:pt x="28" y="0"/>
                      <a:pt x="0" y="28"/>
                      <a:pt x="0" y="62"/>
                    </a:cubicBezTo>
                    <a:cubicBezTo>
                      <a:pt x="0" y="97"/>
                      <a:pt x="28" y="125"/>
                      <a:pt x="63" y="125"/>
                    </a:cubicBezTo>
                    <a:cubicBezTo>
                      <a:pt x="97" y="125"/>
                      <a:pt x="125" y="97"/>
                      <a:pt x="125" y="62"/>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4" name="Freeform 99">
                <a:extLst>
                  <a:ext uri="{FF2B5EF4-FFF2-40B4-BE49-F238E27FC236}">
                    <a16:creationId xmlns:a16="http://schemas.microsoft.com/office/drawing/2014/main" id="{EBAE18A2-A17A-1C4F-8357-70418E0FEB5A}"/>
                  </a:ext>
                </a:extLst>
              </p:cNvPr>
              <p:cNvSpPr/>
              <p:nvPr/>
            </p:nvSpPr>
            <p:spPr bwMode="auto">
              <a:xfrm>
                <a:off x="5173663" y="3438526"/>
                <a:ext cx="401638" cy="455613"/>
              </a:xfrm>
              <a:custGeom>
                <a:avLst/>
                <a:gdLst>
                  <a:gd name="T0" fmla="*/ 46 w 107"/>
                  <a:gd name="T1" fmla="*/ 0 h 121"/>
                  <a:gd name="T2" fmla="*/ 0 w 107"/>
                  <a:gd name="T3" fmla="*/ 32 h 121"/>
                  <a:gd name="T4" fmla="*/ 19 w 107"/>
                  <a:gd name="T5" fmla="*/ 103 h 121"/>
                  <a:gd name="T6" fmla="*/ 7 w 107"/>
                  <a:gd name="T7" fmla="*/ 121 h 121"/>
                  <a:gd name="T8" fmla="*/ 107 w 107"/>
                  <a:gd name="T9" fmla="*/ 121 h 121"/>
                  <a:gd name="T10" fmla="*/ 107 w 107"/>
                  <a:gd name="T11" fmla="*/ 48 h 121"/>
                  <a:gd name="T12" fmla="*/ 46 w 107"/>
                  <a:gd name="T13" fmla="*/ 0 h 121"/>
                </a:gdLst>
                <a:ahLst/>
                <a:cxnLst>
                  <a:cxn ang="0">
                    <a:pos x="T0" y="T1"/>
                  </a:cxn>
                  <a:cxn ang="0">
                    <a:pos x="T2" y="T3"/>
                  </a:cxn>
                  <a:cxn ang="0">
                    <a:pos x="T4" y="T5"/>
                  </a:cxn>
                  <a:cxn ang="0">
                    <a:pos x="T6" y="T7"/>
                  </a:cxn>
                  <a:cxn ang="0">
                    <a:pos x="T8" y="T9"/>
                  </a:cxn>
                  <a:cxn ang="0">
                    <a:pos x="T10" y="T11"/>
                  </a:cxn>
                  <a:cxn ang="0">
                    <a:pos x="T12" y="T13"/>
                  </a:cxn>
                </a:cxnLst>
                <a:rect l="0" t="0" r="r" b="b"/>
                <a:pathLst>
                  <a:path w="107" h="121">
                    <a:moveTo>
                      <a:pt x="46" y="0"/>
                    </a:moveTo>
                    <a:cubicBezTo>
                      <a:pt x="38" y="18"/>
                      <a:pt x="20" y="31"/>
                      <a:pt x="0" y="32"/>
                    </a:cubicBezTo>
                    <a:cubicBezTo>
                      <a:pt x="19" y="103"/>
                      <a:pt x="19" y="103"/>
                      <a:pt x="19" y="103"/>
                    </a:cubicBezTo>
                    <a:cubicBezTo>
                      <a:pt x="7" y="121"/>
                      <a:pt x="7" y="121"/>
                      <a:pt x="7" y="121"/>
                    </a:cubicBezTo>
                    <a:cubicBezTo>
                      <a:pt x="107" y="121"/>
                      <a:pt x="107" y="121"/>
                      <a:pt x="107" y="121"/>
                    </a:cubicBezTo>
                    <a:cubicBezTo>
                      <a:pt x="107" y="121"/>
                      <a:pt x="107" y="97"/>
                      <a:pt x="107" y="48"/>
                    </a:cubicBezTo>
                    <a:cubicBezTo>
                      <a:pt x="107" y="23"/>
                      <a:pt x="76" y="8"/>
                      <a:pt x="46" y="0"/>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5" name="Freeform 100">
                <a:extLst>
                  <a:ext uri="{FF2B5EF4-FFF2-40B4-BE49-F238E27FC236}">
                    <a16:creationId xmlns:a16="http://schemas.microsoft.com/office/drawing/2014/main" id="{3EEA232B-77FB-294B-BE12-B23A836C31ED}"/>
                  </a:ext>
                </a:extLst>
              </p:cNvPr>
              <p:cNvSpPr>
                <a:spLocks noEditPoints="1"/>
              </p:cNvSpPr>
              <p:nvPr/>
            </p:nvSpPr>
            <p:spPr bwMode="auto">
              <a:xfrm>
                <a:off x="5751513" y="998538"/>
                <a:ext cx="2093913" cy="2093913"/>
              </a:xfrm>
              <a:custGeom>
                <a:avLst/>
                <a:gdLst>
                  <a:gd name="T0" fmla="*/ 278 w 557"/>
                  <a:gd name="T1" fmla="*/ 557 h 557"/>
                  <a:gd name="T2" fmla="*/ 557 w 557"/>
                  <a:gd name="T3" fmla="*/ 278 h 557"/>
                  <a:gd name="T4" fmla="*/ 278 w 557"/>
                  <a:gd name="T5" fmla="*/ 0 h 557"/>
                  <a:gd name="T6" fmla="*/ 0 w 557"/>
                  <a:gd name="T7" fmla="*/ 278 h 557"/>
                  <a:gd name="T8" fmla="*/ 278 w 557"/>
                  <a:gd name="T9" fmla="*/ 557 h 557"/>
                  <a:gd name="T10" fmla="*/ 278 w 557"/>
                  <a:gd name="T11" fmla="*/ 29 h 557"/>
                  <a:gd name="T12" fmla="*/ 528 w 557"/>
                  <a:gd name="T13" fmla="*/ 278 h 557"/>
                  <a:gd name="T14" fmla="*/ 278 w 557"/>
                  <a:gd name="T15" fmla="*/ 528 h 557"/>
                  <a:gd name="T16" fmla="*/ 29 w 557"/>
                  <a:gd name="T17" fmla="*/ 278 h 557"/>
                  <a:gd name="T18" fmla="*/ 278 w 557"/>
                  <a:gd name="T19" fmla="*/ 29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7" h="557">
                    <a:moveTo>
                      <a:pt x="278" y="557"/>
                    </a:moveTo>
                    <a:cubicBezTo>
                      <a:pt x="432" y="557"/>
                      <a:pt x="557" y="432"/>
                      <a:pt x="557" y="278"/>
                    </a:cubicBezTo>
                    <a:cubicBezTo>
                      <a:pt x="557" y="125"/>
                      <a:pt x="432" y="0"/>
                      <a:pt x="278" y="0"/>
                    </a:cubicBezTo>
                    <a:cubicBezTo>
                      <a:pt x="125" y="0"/>
                      <a:pt x="0" y="125"/>
                      <a:pt x="0" y="278"/>
                    </a:cubicBezTo>
                    <a:cubicBezTo>
                      <a:pt x="0" y="432"/>
                      <a:pt x="125" y="557"/>
                      <a:pt x="278" y="557"/>
                    </a:cubicBezTo>
                    <a:close/>
                    <a:moveTo>
                      <a:pt x="278" y="29"/>
                    </a:moveTo>
                    <a:cubicBezTo>
                      <a:pt x="416" y="29"/>
                      <a:pt x="528" y="141"/>
                      <a:pt x="528" y="278"/>
                    </a:cubicBezTo>
                    <a:cubicBezTo>
                      <a:pt x="528" y="416"/>
                      <a:pt x="416" y="528"/>
                      <a:pt x="278" y="528"/>
                    </a:cubicBezTo>
                    <a:cubicBezTo>
                      <a:pt x="141" y="528"/>
                      <a:pt x="29" y="416"/>
                      <a:pt x="29" y="278"/>
                    </a:cubicBezTo>
                    <a:cubicBezTo>
                      <a:pt x="29" y="141"/>
                      <a:pt x="141" y="29"/>
                      <a:pt x="278" y="29"/>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6" name="Freeform 101">
                <a:extLst>
                  <a:ext uri="{FF2B5EF4-FFF2-40B4-BE49-F238E27FC236}">
                    <a16:creationId xmlns:a16="http://schemas.microsoft.com/office/drawing/2014/main" id="{F9DCCC7C-CC4A-9C46-B426-18815D08067A}"/>
                  </a:ext>
                </a:extLst>
              </p:cNvPr>
              <p:cNvSpPr/>
              <p:nvPr/>
            </p:nvSpPr>
            <p:spPr bwMode="auto">
              <a:xfrm>
                <a:off x="6180138" y="1938338"/>
                <a:ext cx="598488" cy="673100"/>
              </a:xfrm>
              <a:custGeom>
                <a:avLst/>
                <a:gdLst>
                  <a:gd name="T0" fmla="*/ 0 w 159"/>
                  <a:gd name="T1" fmla="*/ 179 h 179"/>
                  <a:gd name="T2" fmla="*/ 147 w 159"/>
                  <a:gd name="T3" fmla="*/ 179 h 179"/>
                  <a:gd name="T4" fmla="*/ 130 w 159"/>
                  <a:gd name="T5" fmla="*/ 152 h 179"/>
                  <a:gd name="T6" fmla="*/ 159 w 159"/>
                  <a:gd name="T7" fmla="*/ 48 h 179"/>
                  <a:gd name="T8" fmla="*/ 90 w 159"/>
                  <a:gd name="T9" fmla="*/ 0 h 179"/>
                  <a:gd name="T10" fmla="*/ 0 w 159"/>
                  <a:gd name="T11" fmla="*/ 72 h 179"/>
                  <a:gd name="T12" fmla="*/ 0 w 159"/>
                  <a:gd name="T13" fmla="*/ 179 h 179"/>
                </a:gdLst>
                <a:ahLst/>
                <a:cxnLst>
                  <a:cxn ang="0">
                    <a:pos x="T0" y="T1"/>
                  </a:cxn>
                  <a:cxn ang="0">
                    <a:pos x="T2" y="T3"/>
                  </a:cxn>
                  <a:cxn ang="0">
                    <a:pos x="T4" y="T5"/>
                  </a:cxn>
                  <a:cxn ang="0">
                    <a:pos x="T6" y="T7"/>
                  </a:cxn>
                  <a:cxn ang="0">
                    <a:pos x="T8" y="T9"/>
                  </a:cxn>
                  <a:cxn ang="0">
                    <a:pos x="T10" y="T11"/>
                  </a:cxn>
                  <a:cxn ang="0">
                    <a:pos x="T12" y="T13"/>
                  </a:cxn>
                </a:cxnLst>
                <a:rect l="0" t="0" r="r" b="b"/>
                <a:pathLst>
                  <a:path w="159" h="179">
                    <a:moveTo>
                      <a:pt x="0" y="179"/>
                    </a:moveTo>
                    <a:cubicBezTo>
                      <a:pt x="147" y="179"/>
                      <a:pt x="147" y="179"/>
                      <a:pt x="147" y="179"/>
                    </a:cubicBezTo>
                    <a:cubicBezTo>
                      <a:pt x="130" y="152"/>
                      <a:pt x="130" y="152"/>
                      <a:pt x="130" y="152"/>
                    </a:cubicBezTo>
                    <a:cubicBezTo>
                      <a:pt x="159" y="48"/>
                      <a:pt x="159" y="48"/>
                      <a:pt x="159" y="48"/>
                    </a:cubicBezTo>
                    <a:cubicBezTo>
                      <a:pt x="128" y="45"/>
                      <a:pt x="102" y="27"/>
                      <a:pt x="90" y="0"/>
                    </a:cubicBezTo>
                    <a:cubicBezTo>
                      <a:pt x="46" y="12"/>
                      <a:pt x="0" y="34"/>
                      <a:pt x="0" y="72"/>
                    </a:cubicBezTo>
                    <a:cubicBezTo>
                      <a:pt x="0" y="144"/>
                      <a:pt x="0" y="179"/>
                      <a:pt x="0" y="179"/>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7" name="Freeform 102">
                <a:extLst>
                  <a:ext uri="{FF2B5EF4-FFF2-40B4-BE49-F238E27FC236}">
                    <a16:creationId xmlns:a16="http://schemas.microsoft.com/office/drawing/2014/main" id="{82F9401F-1988-D549-945B-0ACC1E6489D3}"/>
                  </a:ext>
                </a:extLst>
              </p:cNvPr>
              <p:cNvSpPr>
                <a:spLocks noEditPoints="1"/>
              </p:cNvSpPr>
              <p:nvPr/>
            </p:nvSpPr>
            <p:spPr bwMode="auto">
              <a:xfrm>
                <a:off x="6457950" y="1292226"/>
                <a:ext cx="692150" cy="692150"/>
              </a:xfrm>
              <a:custGeom>
                <a:avLst/>
                <a:gdLst>
                  <a:gd name="T0" fmla="*/ 92 w 184"/>
                  <a:gd name="T1" fmla="*/ 184 h 184"/>
                  <a:gd name="T2" fmla="*/ 184 w 184"/>
                  <a:gd name="T3" fmla="*/ 92 h 184"/>
                  <a:gd name="T4" fmla="*/ 92 w 184"/>
                  <a:gd name="T5" fmla="*/ 0 h 184"/>
                  <a:gd name="T6" fmla="*/ 0 w 184"/>
                  <a:gd name="T7" fmla="*/ 92 h 184"/>
                  <a:gd name="T8" fmla="*/ 92 w 184"/>
                  <a:gd name="T9" fmla="*/ 184 h 184"/>
                  <a:gd name="T10" fmla="*/ 34 w 184"/>
                  <a:gd name="T11" fmla="*/ 73 h 184"/>
                  <a:gd name="T12" fmla="*/ 75 w 184"/>
                  <a:gd name="T13" fmla="*/ 154 h 184"/>
                  <a:gd name="T14" fmla="*/ 17 w 184"/>
                  <a:gd name="T15" fmla="*/ 88 h 184"/>
                  <a:gd name="T16" fmla="*/ 41 w 184"/>
                  <a:gd name="T17" fmla="*/ 37 h 184"/>
                  <a:gd name="T18" fmla="*/ 34 w 184"/>
                  <a:gd name="T19" fmla="*/ 73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84">
                    <a:moveTo>
                      <a:pt x="92" y="184"/>
                    </a:moveTo>
                    <a:cubicBezTo>
                      <a:pt x="143" y="184"/>
                      <a:pt x="184" y="142"/>
                      <a:pt x="184" y="92"/>
                    </a:cubicBezTo>
                    <a:cubicBezTo>
                      <a:pt x="184" y="41"/>
                      <a:pt x="143" y="0"/>
                      <a:pt x="92" y="0"/>
                    </a:cubicBezTo>
                    <a:cubicBezTo>
                      <a:pt x="41" y="0"/>
                      <a:pt x="0" y="41"/>
                      <a:pt x="0" y="92"/>
                    </a:cubicBezTo>
                    <a:cubicBezTo>
                      <a:pt x="0" y="142"/>
                      <a:pt x="41" y="184"/>
                      <a:pt x="92" y="184"/>
                    </a:cubicBezTo>
                    <a:close/>
                    <a:moveTo>
                      <a:pt x="34" y="73"/>
                    </a:moveTo>
                    <a:cubicBezTo>
                      <a:pt x="34" y="106"/>
                      <a:pt x="50" y="136"/>
                      <a:pt x="75" y="154"/>
                    </a:cubicBezTo>
                    <a:cubicBezTo>
                      <a:pt x="42" y="150"/>
                      <a:pt x="17" y="122"/>
                      <a:pt x="17" y="88"/>
                    </a:cubicBezTo>
                    <a:cubicBezTo>
                      <a:pt x="17" y="68"/>
                      <a:pt x="26" y="49"/>
                      <a:pt x="41" y="37"/>
                    </a:cubicBezTo>
                    <a:cubicBezTo>
                      <a:pt x="37" y="48"/>
                      <a:pt x="34" y="60"/>
                      <a:pt x="34" y="73"/>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8" name="Freeform 103">
                <a:extLst>
                  <a:ext uri="{FF2B5EF4-FFF2-40B4-BE49-F238E27FC236}">
                    <a16:creationId xmlns:a16="http://schemas.microsoft.com/office/drawing/2014/main" id="{3FEC90F0-5CA7-5F4B-9900-64138AC9AF60}"/>
                  </a:ext>
                </a:extLst>
              </p:cNvPr>
              <p:cNvSpPr/>
              <p:nvPr/>
            </p:nvSpPr>
            <p:spPr bwMode="auto">
              <a:xfrm>
                <a:off x="6819900" y="1938338"/>
                <a:ext cx="593725" cy="673100"/>
              </a:xfrm>
              <a:custGeom>
                <a:avLst/>
                <a:gdLst>
                  <a:gd name="T0" fmla="*/ 69 w 158"/>
                  <a:gd name="T1" fmla="*/ 0 h 179"/>
                  <a:gd name="T2" fmla="*/ 0 w 158"/>
                  <a:gd name="T3" fmla="*/ 48 h 179"/>
                  <a:gd name="T4" fmla="*/ 29 w 158"/>
                  <a:gd name="T5" fmla="*/ 152 h 179"/>
                  <a:gd name="T6" fmla="*/ 12 w 158"/>
                  <a:gd name="T7" fmla="*/ 179 h 179"/>
                  <a:gd name="T8" fmla="*/ 158 w 158"/>
                  <a:gd name="T9" fmla="*/ 179 h 179"/>
                  <a:gd name="T10" fmla="*/ 158 w 158"/>
                  <a:gd name="T11" fmla="*/ 72 h 179"/>
                  <a:gd name="T12" fmla="*/ 69 w 158"/>
                  <a:gd name="T13" fmla="*/ 0 h 179"/>
                </a:gdLst>
                <a:ahLst/>
                <a:cxnLst>
                  <a:cxn ang="0">
                    <a:pos x="T0" y="T1"/>
                  </a:cxn>
                  <a:cxn ang="0">
                    <a:pos x="T2" y="T3"/>
                  </a:cxn>
                  <a:cxn ang="0">
                    <a:pos x="T4" y="T5"/>
                  </a:cxn>
                  <a:cxn ang="0">
                    <a:pos x="T6" y="T7"/>
                  </a:cxn>
                  <a:cxn ang="0">
                    <a:pos x="T8" y="T9"/>
                  </a:cxn>
                  <a:cxn ang="0">
                    <a:pos x="T10" y="T11"/>
                  </a:cxn>
                  <a:cxn ang="0">
                    <a:pos x="T12" y="T13"/>
                  </a:cxn>
                </a:cxnLst>
                <a:rect l="0" t="0" r="r" b="b"/>
                <a:pathLst>
                  <a:path w="158" h="179">
                    <a:moveTo>
                      <a:pt x="69" y="0"/>
                    </a:moveTo>
                    <a:cubicBezTo>
                      <a:pt x="57" y="27"/>
                      <a:pt x="31" y="45"/>
                      <a:pt x="0" y="48"/>
                    </a:cubicBezTo>
                    <a:cubicBezTo>
                      <a:pt x="29" y="152"/>
                      <a:pt x="29" y="152"/>
                      <a:pt x="29" y="152"/>
                    </a:cubicBezTo>
                    <a:cubicBezTo>
                      <a:pt x="12" y="179"/>
                      <a:pt x="12" y="179"/>
                      <a:pt x="12" y="179"/>
                    </a:cubicBezTo>
                    <a:cubicBezTo>
                      <a:pt x="158" y="179"/>
                      <a:pt x="158" y="179"/>
                      <a:pt x="158" y="179"/>
                    </a:cubicBezTo>
                    <a:cubicBezTo>
                      <a:pt x="158" y="179"/>
                      <a:pt x="158" y="144"/>
                      <a:pt x="158" y="72"/>
                    </a:cubicBezTo>
                    <a:cubicBezTo>
                      <a:pt x="158" y="34"/>
                      <a:pt x="112" y="12"/>
                      <a:pt x="69" y="0"/>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9" name="Freeform 104">
                <a:extLst>
                  <a:ext uri="{FF2B5EF4-FFF2-40B4-BE49-F238E27FC236}">
                    <a16:creationId xmlns:a16="http://schemas.microsoft.com/office/drawing/2014/main" id="{E99A312E-0692-B64F-879D-5C8DCFF81D7A}"/>
                  </a:ext>
                </a:extLst>
              </p:cNvPr>
              <p:cNvSpPr/>
              <p:nvPr/>
            </p:nvSpPr>
            <p:spPr bwMode="auto">
              <a:xfrm>
                <a:off x="7037388" y="3814763"/>
                <a:ext cx="271463" cy="300038"/>
              </a:xfrm>
              <a:custGeom>
                <a:avLst/>
                <a:gdLst>
                  <a:gd name="T0" fmla="*/ 41 w 72"/>
                  <a:gd name="T1" fmla="*/ 0 h 80"/>
                  <a:gd name="T2" fmla="*/ 0 w 72"/>
                  <a:gd name="T3" fmla="*/ 32 h 80"/>
                  <a:gd name="T4" fmla="*/ 0 w 72"/>
                  <a:gd name="T5" fmla="*/ 80 h 80"/>
                  <a:gd name="T6" fmla="*/ 67 w 72"/>
                  <a:gd name="T7" fmla="*/ 80 h 80"/>
                  <a:gd name="T8" fmla="*/ 59 w 72"/>
                  <a:gd name="T9" fmla="*/ 68 h 80"/>
                  <a:gd name="T10" fmla="*/ 72 w 72"/>
                  <a:gd name="T11" fmla="*/ 21 h 80"/>
                  <a:gd name="T12" fmla="*/ 41 w 7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72" h="80">
                    <a:moveTo>
                      <a:pt x="41" y="0"/>
                    </a:moveTo>
                    <a:cubicBezTo>
                      <a:pt x="21" y="5"/>
                      <a:pt x="0" y="15"/>
                      <a:pt x="0" y="32"/>
                    </a:cubicBezTo>
                    <a:cubicBezTo>
                      <a:pt x="0" y="65"/>
                      <a:pt x="0" y="80"/>
                      <a:pt x="0" y="80"/>
                    </a:cubicBezTo>
                    <a:cubicBezTo>
                      <a:pt x="67" y="80"/>
                      <a:pt x="67" y="80"/>
                      <a:pt x="67" y="80"/>
                    </a:cubicBezTo>
                    <a:cubicBezTo>
                      <a:pt x="59" y="68"/>
                      <a:pt x="59" y="68"/>
                      <a:pt x="59" y="68"/>
                    </a:cubicBezTo>
                    <a:cubicBezTo>
                      <a:pt x="72" y="21"/>
                      <a:pt x="72" y="21"/>
                      <a:pt x="72" y="21"/>
                    </a:cubicBezTo>
                    <a:cubicBezTo>
                      <a:pt x="58" y="20"/>
                      <a:pt x="46" y="12"/>
                      <a:pt x="41" y="0"/>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70" name="Freeform 105">
                <a:extLst>
                  <a:ext uri="{FF2B5EF4-FFF2-40B4-BE49-F238E27FC236}">
                    <a16:creationId xmlns:a16="http://schemas.microsoft.com/office/drawing/2014/main" id="{74358A92-288A-B748-BE3D-4E104A5347F6}"/>
                  </a:ext>
                </a:extLst>
              </p:cNvPr>
              <p:cNvSpPr>
                <a:spLocks noEditPoints="1"/>
              </p:cNvSpPr>
              <p:nvPr/>
            </p:nvSpPr>
            <p:spPr bwMode="auto">
              <a:xfrm>
                <a:off x="7165975" y="3517901"/>
                <a:ext cx="311150" cy="315913"/>
              </a:xfrm>
              <a:custGeom>
                <a:avLst/>
                <a:gdLst>
                  <a:gd name="T0" fmla="*/ 33 w 83"/>
                  <a:gd name="T1" fmla="*/ 70 h 84"/>
                  <a:gd name="T2" fmla="*/ 7 w 83"/>
                  <a:gd name="T3" fmla="*/ 40 h 84"/>
                  <a:gd name="T4" fmla="*/ 18 w 83"/>
                  <a:gd name="T5" fmla="*/ 17 h 84"/>
                  <a:gd name="T6" fmla="*/ 15 w 83"/>
                  <a:gd name="T7" fmla="*/ 34 h 84"/>
                  <a:gd name="T8" fmla="*/ 33 w 83"/>
                  <a:gd name="T9" fmla="*/ 70 h 84"/>
                  <a:gd name="T10" fmla="*/ 41 w 83"/>
                  <a:gd name="T11" fmla="*/ 84 h 84"/>
                  <a:gd name="T12" fmla="*/ 83 w 83"/>
                  <a:gd name="T13" fmla="*/ 42 h 84"/>
                  <a:gd name="T14" fmla="*/ 41 w 83"/>
                  <a:gd name="T15" fmla="*/ 0 h 84"/>
                  <a:gd name="T16" fmla="*/ 0 w 83"/>
                  <a:gd name="T17" fmla="*/ 42 h 84"/>
                  <a:gd name="T18" fmla="*/ 41 w 83"/>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4">
                    <a:moveTo>
                      <a:pt x="33" y="70"/>
                    </a:moveTo>
                    <a:cubicBezTo>
                      <a:pt x="19" y="69"/>
                      <a:pt x="7" y="56"/>
                      <a:pt x="7" y="40"/>
                    </a:cubicBezTo>
                    <a:cubicBezTo>
                      <a:pt x="7" y="31"/>
                      <a:pt x="11" y="23"/>
                      <a:pt x="18" y="17"/>
                    </a:cubicBezTo>
                    <a:cubicBezTo>
                      <a:pt x="16" y="22"/>
                      <a:pt x="15" y="28"/>
                      <a:pt x="15" y="34"/>
                    </a:cubicBezTo>
                    <a:cubicBezTo>
                      <a:pt x="15" y="49"/>
                      <a:pt x="22" y="62"/>
                      <a:pt x="33" y="70"/>
                    </a:cubicBezTo>
                    <a:close/>
                    <a:moveTo>
                      <a:pt x="41" y="84"/>
                    </a:moveTo>
                    <a:cubicBezTo>
                      <a:pt x="64" y="84"/>
                      <a:pt x="83" y="65"/>
                      <a:pt x="83" y="42"/>
                    </a:cubicBezTo>
                    <a:cubicBezTo>
                      <a:pt x="83" y="19"/>
                      <a:pt x="64" y="0"/>
                      <a:pt x="41" y="0"/>
                    </a:cubicBezTo>
                    <a:cubicBezTo>
                      <a:pt x="18" y="0"/>
                      <a:pt x="0" y="19"/>
                      <a:pt x="0" y="42"/>
                    </a:cubicBezTo>
                    <a:cubicBezTo>
                      <a:pt x="0" y="65"/>
                      <a:pt x="18" y="84"/>
                      <a:pt x="41" y="84"/>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71" name="Freeform 106">
                <a:extLst>
                  <a:ext uri="{FF2B5EF4-FFF2-40B4-BE49-F238E27FC236}">
                    <a16:creationId xmlns:a16="http://schemas.microsoft.com/office/drawing/2014/main" id="{177F2F98-026B-F24D-8D38-CCF3B9E8DA12}"/>
                  </a:ext>
                </a:extLst>
              </p:cNvPr>
              <p:cNvSpPr/>
              <p:nvPr/>
            </p:nvSpPr>
            <p:spPr bwMode="auto">
              <a:xfrm>
                <a:off x="7326313" y="3814763"/>
                <a:ext cx="271463" cy="300038"/>
              </a:xfrm>
              <a:custGeom>
                <a:avLst/>
                <a:gdLst>
                  <a:gd name="T0" fmla="*/ 72 w 72"/>
                  <a:gd name="T1" fmla="*/ 80 h 80"/>
                  <a:gd name="T2" fmla="*/ 72 w 72"/>
                  <a:gd name="T3" fmla="*/ 32 h 80"/>
                  <a:gd name="T4" fmla="*/ 31 w 72"/>
                  <a:gd name="T5" fmla="*/ 0 h 80"/>
                  <a:gd name="T6" fmla="*/ 0 w 72"/>
                  <a:gd name="T7" fmla="*/ 21 h 80"/>
                  <a:gd name="T8" fmla="*/ 13 w 72"/>
                  <a:gd name="T9" fmla="*/ 68 h 80"/>
                  <a:gd name="T10" fmla="*/ 5 w 72"/>
                  <a:gd name="T11" fmla="*/ 80 h 80"/>
                  <a:gd name="T12" fmla="*/ 72 w 7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2" h="80">
                    <a:moveTo>
                      <a:pt x="72" y="80"/>
                    </a:moveTo>
                    <a:cubicBezTo>
                      <a:pt x="72" y="80"/>
                      <a:pt x="72" y="65"/>
                      <a:pt x="72" y="32"/>
                    </a:cubicBezTo>
                    <a:cubicBezTo>
                      <a:pt x="72" y="15"/>
                      <a:pt x="51" y="5"/>
                      <a:pt x="31" y="0"/>
                    </a:cubicBezTo>
                    <a:cubicBezTo>
                      <a:pt x="26" y="12"/>
                      <a:pt x="14" y="20"/>
                      <a:pt x="0" y="21"/>
                    </a:cubicBezTo>
                    <a:cubicBezTo>
                      <a:pt x="13" y="68"/>
                      <a:pt x="13" y="68"/>
                      <a:pt x="13" y="68"/>
                    </a:cubicBezTo>
                    <a:cubicBezTo>
                      <a:pt x="5" y="80"/>
                      <a:pt x="5" y="80"/>
                      <a:pt x="5" y="80"/>
                    </a:cubicBezTo>
                    <a:lnTo>
                      <a:pt x="72" y="80"/>
                    </a:ln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72" name="Freeform 107">
                <a:extLst>
                  <a:ext uri="{FF2B5EF4-FFF2-40B4-BE49-F238E27FC236}">
                    <a16:creationId xmlns:a16="http://schemas.microsoft.com/office/drawing/2014/main" id="{A1ABEFA9-5D0C-5646-B75A-FE641E737B4A}"/>
                  </a:ext>
                </a:extLst>
              </p:cNvPr>
              <p:cNvSpPr>
                <a:spLocks noEditPoints="1"/>
              </p:cNvSpPr>
              <p:nvPr/>
            </p:nvSpPr>
            <p:spPr bwMode="auto">
              <a:xfrm>
                <a:off x="6834188" y="3394076"/>
                <a:ext cx="1003300" cy="1000125"/>
              </a:xfrm>
              <a:custGeom>
                <a:avLst/>
                <a:gdLst>
                  <a:gd name="T0" fmla="*/ 134 w 267"/>
                  <a:gd name="T1" fmla="*/ 266 h 266"/>
                  <a:gd name="T2" fmla="*/ 267 w 267"/>
                  <a:gd name="T3" fmla="*/ 133 h 266"/>
                  <a:gd name="T4" fmla="*/ 134 w 267"/>
                  <a:gd name="T5" fmla="*/ 0 h 266"/>
                  <a:gd name="T6" fmla="*/ 0 w 267"/>
                  <a:gd name="T7" fmla="*/ 133 h 266"/>
                  <a:gd name="T8" fmla="*/ 134 w 267"/>
                  <a:gd name="T9" fmla="*/ 266 h 266"/>
                  <a:gd name="T10" fmla="*/ 134 w 267"/>
                  <a:gd name="T11" fmla="*/ 14 h 266"/>
                  <a:gd name="T12" fmla="*/ 253 w 267"/>
                  <a:gd name="T13" fmla="*/ 133 h 266"/>
                  <a:gd name="T14" fmla="*/ 134 w 267"/>
                  <a:gd name="T15" fmla="*/ 253 h 266"/>
                  <a:gd name="T16" fmla="*/ 14 w 267"/>
                  <a:gd name="T17" fmla="*/ 133 h 266"/>
                  <a:gd name="T18" fmla="*/ 134 w 267"/>
                  <a:gd name="T19" fmla="*/ 1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7" h="266">
                    <a:moveTo>
                      <a:pt x="134" y="266"/>
                    </a:moveTo>
                    <a:cubicBezTo>
                      <a:pt x="207" y="266"/>
                      <a:pt x="267" y="207"/>
                      <a:pt x="267" y="133"/>
                    </a:cubicBezTo>
                    <a:cubicBezTo>
                      <a:pt x="267" y="60"/>
                      <a:pt x="207" y="0"/>
                      <a:pt x="134" y="0"/>
                    </a:cubicBezTo>
                    <a:cubicBezTo>
                      <a:pt x="60" y="0"/>
                      <a:pt x="0" y="60"/>
                      <a:pt x="0" y="133"/>
                    </a:cubicBezTo>
                    <a:cubicBezTo>
                      <a:pt x="0" y="207"/>
                      <a:pt x="60" y="266"/>
                      <a:pt x="134" y="266"/>
                    </a:cubicBezTo>
                    <a:close/>
                    <a:moveTo>
                      <a:pt x="134" y="14"/>
                    </a:moveTo>
                    <a:cubicBezTo>
                      <a:pt x="199" y="14"/>
                      <a:pt x="253" y="67"/>
                      <a:pt x="253" y="133"/>
                    </a:cubicBezTo>
                    <a:cubicBezTo>
                      <a:pt x="253" y="199"/>
                      <a:pt x="199" y="253"/>
                      <a:pt x="134" y="253"/>
                    </a:cubicBezTo>
                    <a:cubicBezTo>
                      <a:pt x="68" y="253"/>
                      <a:pt x="14" y="199"/>
                      <a:pt x="14" y="133"/>
                    </a:cubicBezTo>
                    <a:cubicBezTo>
                      <a:pt x="14" y="67"/>
                      <a:pt x="68" y="14"/>
                      <a:pt x="134" y="14"/>
                    </a:cubicBezTo>
                    <a:close/>
                  </a:path>
                </a:pathLst>
              </a:custGeom>
              <a:solidFill>
                <a:srgbClr val="405F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black"/>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grpSp>
        <p:nvGrpSpPr>
          <p:cNvPr id="75" name="组合 74">
            <a:extLst>
              <a:ext uri="{FF2B5EF4-FFF2-40B4-BE49-F238E27FC236}">
                <a16:creationId xmlns:a16="http://schemas.microsoft.com/office/drawing/2014/main" id="{6675965C-19A9-534B-9C82-5578E845BD6C}"/>
              </a:ext>
            </a:extLst>
          </p:cNvPr>
          <p:cNvGrpSpPr/>
          <p:nvPr/>
        </p:nvGrpSpPr>
        <p:grpSpPr>
          <a:xfrm>
            <a:off x="1675032" y="3799252"/>
            <a:ext cx="7531422" cy="984885"/>
            <a:chOff x="2288094" y="1321493"/>
            <a:chExt cx="1080439" cy="984885"/>
          </a:xfrm>
        </p:grpSpPr>
        <p:sp>
          <p:nvSpPr>
            <p:cNvPr id="76" name="矩形 75">
              <a:extLst>
                <a:ext uri="{FF2B5EF4-FFF2-40B4-BE49-F238E27FC236}">
                  <a16:creationId xmlns:a16="http://schemas.microsoft.com/office/drawing/2014/main" id="{BFA63A3B-5F8B-C54D-9545-428CB17D9873}"/>
                </a:ext>
              </a:extLst>
            </p:cNvPr>
            <p:cNvSpPr/>
            <p:nvPr/>
          </p:nvSpPr>
          <p:spPr>
            <a:xfrm>
              <a:off x="2288094" y="1321493"/>
              <a:ext cx="291409" cy="338554"/>
            </a:xfrm>
            <a:prstGeom prst="rect">
              <a:avLst/>
            </a:prstGeom>
          </p:spPr>
          <p:txBody>
            <a:bodyPr wrap="none">
              <a:spAutoFit/>
            </a:bodyPr>
            <a:lstStyle/>
            <a:p>
              <a:r>
                <a:rPr lang="zh-CN" altLang="en-US" sz="16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“站在巨人肩膀上”</a:t>
              </a:r>
            </a:p>
          </p:txBody>
        </p:sp>
        <p:sp>
          <p:nvSpPr>
            <p:cNvPr id="77" name="矩形 76">
              <a:extLst>
                <a:ext uri="{FF2B5EF4-FFF2-40B4-BE49-F238E27FC236}">
                  <a16:creationId xmlns:a16="http://schemas.microsoft.com/office/drawing/2014/main" id="{C5C2DC17-D587-2540-A3CA-20FCEB03D02E}"/>
                </a:ext>
              </a:extLst>
            </p:cNvPr>
            <p:cNvSpPr/>
            <p:nvPr/>
          </p:nvSpPr>
          <p:spPr>
            <a:xfrm>
              <a:off x="2313918" y="1660047"/>
              <a:ext cx="1054615" cy="646331"/>
            </a:xfrm>
            <a:prstGeom prst="rect">
              <a:avLst/>
            </a:prstGeom>
          </p:spPr>
          <p:txBody>
            <a:bodyPr wrap="square" anchor="ctr">
              <a:spAutoFit/>
            </a:bodyPr>
            <a:lstStyle/>
            <a:p>
              <a:r>
                <a:rPr lang="zh-CN" altLang="en-US"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玲珑基础框架提供了一系列的功能组件，其中有自研的，有基于开源方案进行封装、优化、扩展的，还有些直接地使用了优秀的开源方案，旨在降低开发人员的要求及学习成本，快速的实现业务需求，并且能维持系统的稳定、高效。</a:t>
              </a:r>
              <a:endParaRPr lang="en-US" altLang="zh-CN"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nvGrpSpPr>
          <p:cNvPr id="78" name="组合 77">
            <a:extLst>
              <a:ext uri="{FF2B5EF4-FFF2-40B4-BE49-F238E27FC236}">
                <a16:creationId xmlns:a16="http://schemas.microsoft.com/office/drawing/2014/main" id="{8D673F3A-D62B-A24A-B492-BA1260E6ECF6}"/>
              </a:ext>
            </a:extLst>
          </p:cNvPr>
          <p:cNvGrpSpPr/>
          <p:nvPr/>
        </p:nvGrpSpPr>
        <p:grpSpPr>
          <a:xfrm>
            <a:off x="1840537" y="4799151"/>
            <a:ext cx="7891635" cy="647306"/>
            <a:chOff x="2288094" y="1321493"/>
            <a:chExt cx="1054615" cy="647306"/>
          </a:xfrm>
        </p:grpSpPr>
        <p:sp>
          <p:nvSpPr>
            <p:cNvPr id="79" name="矩形 78">
              <a:extLst>
                <a:ext uri="{FF2B5EF4-FFF2-40B4-BE49-F238E27FC236}">
                  <a16:creationId xmlns:a16="http://schemas.microsoft.com/office/drawing/2014/main" id="{4420A42C-7FBD-904E-87DA-BFF53D677106}"/>
                </a:ext>
              </a:extLst>
            </p:cNvPr>
            <p:cNvSpPr/>
            <p:nvPr/>
          </p:nvSpPr>
          <p:spPr>
            <a:xfrm>
              <a:off x="2288094" y="1321493"/>
              <a:ext cx="148546" cy="338554"/>
            </a:xfrm>
            <a:prstGeom prst="rect">
              <a:avLst/>
            </a:prstGeom>
          </p:spPr>
          <p:txBody>
            <a:bodyPr wrap="none">
              <a:spAutoFit/>
            </a:bodyPr>
            <a:lstStyle/>
            <a:p>
              <a:r>
                <a:rPr lang="zh-CN" altLang="en-US" sz="16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框架性能</a:t>
              </a:r>
            </a:p>
          </p:txBody>
        </p:sp>
        <p:sp>
          <p:nvSpPr>
            <p:cNvPr id="80" name="矩形 79">
              <a:extLst>
                <a:ext uri="{FF2B5EF4-FFF2-40B4-BE49-F238E27FC236}">
                  <a16:creationId xmlns:a16="http://schemas.microsoft.com/office/drawing/2014/main" id="{4C005276-13B2-2A48-BBA4-7C2A3A98EFAA}"/>
                </a:ext>
              </a:extLst>
            </p:cNvPr>
            <p:cNvSpPr/>
            <p:nvPr/>
          </p:nvSpPr>
          <p:spPr>
            <a:xfrm>
              <a:off x="2288094" y="1691800"/>
              <a:ext cx="1054615" cy="276999"/>
            </a:xfrm>
            <a:prstGeom prst="rect">
              <a:avLst/>
            </a:prstGeom>
          </p:spPr>
          <p:txBody>
            <a:bodyPr wrap="square" anchor="ctr">
              <a:spAutoFit/>
            </a:bodyPr>
            <a:lstStyle/>
            <a:p>
              <a:r>
                <a:rPr lang="zh-CN" altLang="en-US"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虚拟机</a:t>
              </a:r>
              <a:r>
                <a:rPr lang="en-US" altLang="zh-CN"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8c/8g</a:t>
              </a:r>
              <a:r>
                <a:rPr lang="zh-CN" altLang="en-US"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服务器，裸框架（无具体业务逻辑）达到</a:t>
              </a:r>
              <a:r>
                <a:rPr lang="en-US" altLang="zh-CN" sz="1200" dirty="0">
                  <a:solidFill>
                    <a:schemeClr val="accent2"/>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4744</a:t>
              </a:r>
              <a:r>
                <a:rPr lang="en-US" altLang="zh-CN"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TPS</a:t>
              </a:r>
              <a:r>
                <a:rPr lang="zh-CN" altLang="en-US"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，服务化调用（含网络通信）</a:t>
              </a:r>
              <a:r>
                <a:rPr lang="en-US" altLang="zh-CN" sz="1200" dirty="0">
                  <a:solidFill>
                    <a:schemeClr val="accent2"/>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2105</a:t>
              </a:r>
              <a:r>
                <a:rPr lang="en-US" altLang="zh-CN"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TPS</a:t>
              </a:r>
              <a:r>
                <a:rPr lang="zh-CN" altLang="en-US"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。性能卓越。</a:t>
              </a:r>
              <a:endParaRPr lang="en-US" altLang="zh-CN" sz="12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pic>
        <p:nvPicPr>
          <p:cNvPr id="81" name="图片 80">
            <a:extLst>
              <a:ext uri="{FF2B5EF4-FFF2-40B4-BE49-F238E27FC236}">
                <a16:creationId xmlns:a16="http://schemas.microsoft.com/office/drawing/2014/main" id="{60C82D9E-1B8B-C34B-941B-F5EE625614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7828" y="709324"/>
            <a:ext cx="9304344" cy="2904980"/>
          </a:xfrm>
          <a:prstGeom prst="rect">
            <a:avLst/>
          </a:prstGeom>
        </p:spPr>
      </p:pic>
    </p:spTree>
    <p:extLst>
      <p:ext uri="{BB962C8B-B14F-4D97-AF65-F5344CB8AC3E}">
        <p14:creationId xmlns:p14="http://schemas.microsoft.com/office/powerpoint/2010/main" val="1221674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D6890C3C-7315-8541-A76E-6EBF41543B43}"/>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基础框架</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功能集成</a:t>
            </a:r>
          </a:p>
        </p:txBody>
      </p:sp>
      <p:sp>
        <p:nvSpPr>
          <p:cNvPr id="13" name="Subtitle 2">
            <a:extLst>
              <a:ext uri="{FF2B5EF4-FFF2-40B4-BE49-F238E27FC236}">
                <a16:creationId xmlns:a16="http://schemas.microsoft.com/office/drawing/2014/main" id="{EB057C30-F3DB-D54E-97B3-BFDD7497FA64}"/>
              </a:ext>
            </a:extLst>
          </p:cNvPr>
          <p:cNvSpPr txBox="1">
            <a:spLocks/>
          </p:cNvSpPr>
          <p:nvPr/>
        </p:nvSpPr>
        <p:spPr bwMode="auto">
          <a:xfrm>
            <a:off x="886130" y="1091303"/>
            <a:ext cx="3816425" cy="549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数据校验</a:t>
            </a:r>
          </a:p>
          <a:p>
            <a:pPr>
              <a:lnSpc>
                <a:spcPct val="120000"/>
              </a:lnSpc>
              <a:buNone/>
            </a:pPr>
            <a:r>
              <a:rPr lang="zh-CN" altLang="en-US" sz="1000" dirty="0">
                <a:solidFill>
                  <a:srgbClr val="43536A"/>
                </a:solidFill>
                <a:latin typeface="微软雅黑" charset="0"/>
                <a:ea typeface="微软雅黑" charset="0"/>
                <a:cs typeface="Lantinghei SC Demibold" charset="-122"/>
              </a:rPr>
              <a:t>基于</a:t>
            </a:r>
            <a:r>
              <a:rPr lang="en" altLang="zh-CN" sz="1000" dirty="0">
                <a:solidFill>
                  <a:srgbClr val="43536A"/>
                </a:solidFill>
                <a:latin typeface="微软雅黑" charset="0"/>
                <a:ea typeface="微软雅黑" charset="0"/>
                <a:cs typeface="Lantinghei SC Demibold" charset="-122"/>
              </a:rPr>
              <a:t>hibernate</a:t>
            </a:r>
            <a:r>
              <a:rPr lang="zh-CN" altLang="en-US" sz="1000" dirty="0">
                <a:solidFill>
                  <a:srgbClr val="43536A"/>
                </a:solidFill>
                <a:latin typeface="微软雅黑" charset="0"/>
                <a:ea typeface="微软雅黑" charset="0"/>
                <a:cs typeface="Lantinghei SC Demibold" charset="-122"/>
              </a:rPr>
              <a:t> </a:t>
            </a:r>
            <a:r>
              <a:rPr lang="en-US" altLang="zh-CN" sz="1000" dirty="0">
                <a:solidFill>
                  <a:srgbClr val="43536A"/>
                </a:solidFill>
                <a:latin typeface="微软雅黑" charset="0"/>
                <a:ea typeface="微软雅黑" charset="0"/>
                <a:cs typeface="Lantinghei SC Demibold" charset="-122"/>
              </a:rPr>
              <a:t>validator</a:t>
            </a:r>
            <a:r>
              <a:rPr lang="zh-CN" altLang="en" sz="1000" dirty="0">
                <a:solidFill>
                  <a:srgbClr val="43536A"/>
                </a:solidFill>
                <a:latin typeface="微软雅黑" charset="0"/>
                <a:ea typeface="微软雅黑" charset="0"/>
                <a:cs typeface="Lantinghei SC Demibold" charset="-122"/>
              </a:rPr>
              <a:t>，</a:t>
            </a:r>
            <a:r>
              <a:rPr lang="zh-CN" altLang="en-US" sz="1000" dirty="0">
                <a:solidFill>
                  <a:srgbClr val="43536A"/>
                </a:solidFill>
                <a:latin typeface="微软雅黑" charset="0"/>
                <a:ea typeface="微软雅黑" charset="0"/>
                <a:cs typeface="Lantinghei SC Demibold" charset="-122"/>
              </a:rPr>
              <a:t>提供</a:t>
            </a:r>
            <a:r>
              <a:rPr lang="en" altLang="zh-CN" sz="1000" dirty="0">
                <a:solidFill>
                  <a:srgbClr val="43536A"/>
                </a:solidFill>
                <a:latin typeface="微软雅黑" charset="0"/>
                <a:ea typeface="微软雅黑" charset="0"/>
                <a:cs typeface="Lantinghei SC Demibold" charset="-122"/>
              </a:rPr>
              <a:t>JSR303</a:t>
            </a:r>
            <a:r>
              <a:rPr lang="zh-CN" altLang="en" sz="1000" dirty="0">
                <a:solidFill>
                  <a:srgbClr val="43536A"/>
                </a:solidFill>
                <a:latin typeface="微软雅黑" charset="0"/>
                <a:ea typeface="微软雅黑" charset="0"/>
                <a:cs typeface="Lantinghei SC Demibold" charset="-122"/>
              </a:rPr>
              <a:t>，</a:t>
            </a:r>
            <a:r>
              <a:rPr lang="en" altLang="zh-CN" sz="1000" dirty="0">
                <a:solidFill>
                  <a:srgbClr val="43536A"/>
                </a:solidFill>
                <a:latin typeface="微软雅黑" charset="0"/>
                <a:ea typeface="微软雅黑" charset="0"/>
                <a:cs typeface="Lantinghei SC Demibold" charset="-122"/>
              </a:rPr>
              <a:t>JSR349</a:t>
            </a:r>
            <a:r>
              <a:rPr lang="zh-CN" altLang="en-US" sz="1000" dirty="0">
                <a:solidFill>
                  <a:srgbClr val="43536A"/>
                </a:solidFill>
                <a:latin typeface="微软雅黑" charset="0"/>
                <a:ea typeface="微软雅黑" charset="0"/>
                <a:cs typeface="Lantinghei SC Demibold" charset="-122"/>
              </a:rPr>
              <a:t>数据校验</a:t>
            </a:r>
          </a:p>
        </p:txBody>
      </p:sp>
      <p:sp>
        <p:nvSpPr>
          <p:cNvPr id="14" name="Subtitle 2">
            <a:extLst>
              <a:ext uri="{FF2B5EF4-FFF2-40B4-BE49-F238E27FC236}">
                <a16:creationId xmlns:a16="http://schemas.microsoft.com/office/drawing/2014/main" id="{9F3EF9F6-30B2-2447-A3DF-2EEA06051282}"/>
              </a:ext>
            </a:extLst>
          </p:cNvPr>
          <p:cNvSpPr txBox="1">
            <a:spLocks/>
          </p:cNvSpPr>
          <p:nvPr/>
        </p:nvSpPr>
        <p:spPr bwMode="auto">
          <a:xfrm>
            <a:off x="886130" y="1873283"/>
            <a:ext cx="3258282" cy="549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数据源管理</a:t>
            </a:r>
          </a:p>
          <a:p>
            <a:pPr>
              <a:lnSpc>
                <a:spcPct val="120000"/>
              </a:lnSpc>
              <a:buNone/>
            </a:pPr>
            <a:r>
              <a:rPr lang="zh-CN" altLang="en-US" sz="1000" dirty="0">
                <a:solidFill>
                  <a:srgbClr val="43536A"/>
                </a:solidFill>
                <a:latin typeface="微软雅黑" charset="0"/>
                <a:ea typeface="微软雅黑" charset="0"/>
                <a:cs typeface="Lantinghei SC Demibold" charset="-122"/>
              </a:rPr>
              <a:t>基于</a:t>
            </a:r>
            <a:r>
              <a:rPr lang="en" altLang="zh-CN" sz="1000" dirty="0">
                <a:solidFill>
                  <a:srgbClr val="43536A"/>
                </a:solidFill>
                <a:latin typeface="微软雅黑" charset="0"/>
                <a:ea typeface="微软雅黑" charset="0"/>
                <a:cs typeface="Lantinghei SC Demibold" charset="-122"/>
              </a:rPr>
              <a:t>Druid </a:t>
            </a:r>
            <a:r>
              <a:rPr lang="zh-CN" altLang="en-US" sz="1000" dirty="0">
                <a:solidFill>
                  <a:srgbClr val="43536A"/>
                </a:solidFill>
                <a:latin typeface="微软雅黑" charset="0"/>
                <a:ea typeface="微软雅黑" charset="0"/>
                <a:cs typeface="Lantinghei SC Demibold" charset="-122"/>
              </a:rPr>
              <a:t>提供数据源管理</a:t>
            </a:r>
            <a:endParaRPr lang="en-US" altLang="zh-CN" sz="1000" dirty="0">
              <a:solidFill>
                <a:srgbClr val="43536A"/>
              </a:solidFill>
              <a:latin typeface="微软雅黑" charset="0"/>
              <a:ea typeface="微软雅黑" charset="0"/>
              <a:cs typeface="Open Sans Light" charset="0"/>
            </a:endParaRPr>
          </a:p>
        </p:txBody>
      </p:sp>
      <p:sp>
        <p:nvSpPr>
          <p:cNvPr id="15" name="Subtitle 2">
            <a:extLst>
              <a:ext uri="{FF2B5EF4-FFF2-40B4-BE49-F238E27FC236}">
                <a16:creationId xmlns:a16="http://schemas.microsoft.com/office/drawing/2014/main" id="{C81180F3-33A6-A646-B003-26941D122C99}"/>
              </a:ext>
            </a:extLst>
          </p:cNvPr>
          <p:cNvSpPr txBox="1">
            <a:spLocks/>
          </p:cNvSpPr>
          <p:nvPr/>
        </p:nvSpPr>
        <p:spPr bwMode="auto">
          <a:xfrm>
            <a:off x="886130" y="2684877"/>
            <a:ext cx="3617806" cy="740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a:lnSpc>
                <a:spcPct val="120000"/>
              </a:lnSpc>
              <a:buNone/>
            </a:pPr>
            <a:r>
              <a:rPr lang="zh-CN" altLang="en-US" sz="1100" b="1" dirty="0">
                <a:solidFill>
                  <a:srgbClr val="43536A"/>
                </a:solidFill>
                <a:latin typeface="微软雅黑" charset="0"/>
                <a:ea typeface="微软雅黑" charset="0"/>
                <a:cs typeface="Lantinghei SC Demibold" charset="-122"/>
                <a:sym typeface="时尚中黑简体" charset="0"/>
              </a:rPr>
              <a:t>数据访问</a:t>
            </a:r>
          </a:p>
          <a:p>
            <a:pPr>
              <a:lnSpc>
                <a:spcPct val="120000"/>
              </a:lnSpc>
              <a:buNone/>
            </a:pPr>
            <a:r>
              <a:rPr lang="zh-CN" altLang="en-US" sz="1000" dirty="0">
                <a:solidFill>
                  <a:srgbClr val="43536A"/>
                </a:solidFill>
                <a:latin typeface="微软雅黑" charset="0"/>
                <a:ea typeface="微软雅黑" charset="0"/>
                <a:cs typeface="Lantinghei SC Demibold" charset="-122"/>
              </a:rPr>
              <a:t>集成</a:t>
            </a:r>
            <a:r>
              <a:rPr lang="en" altLang="zh-CN" sz="1000" dirty="0" err="1">
                <a:solidFill>
                  <a:srgbClr val="43536A"/>
                </a:solidFill>
                <a:latin typeface="微软雅黑" charset="0"/>
                <a:ea typeface="微软雅黑" charset="0"/>
                <a:cs typeface="Lantinghei SC Demibold" charset="-122"/>
              </a:rPr>
              <a:t>Mybatis</a:t>
            </a:r>
            <a:r>
              <a:rPr lang="zh-CN" altLang="en-US" sz="1000" dirty="0">
                <a:solidFill>
                  <a:srgbClr val="43536A"/>
                </a:solidFill>
                <a:latin typeface="微软雅黑" charset="0"/>
                <a:ea typeface="微软雅黑" charset="0"/>
                <a:cs typeface="Lantinghei SC Demibold" charset="-122"/>
              </a:rPr>
              <a:t> </a:t>
            </a:r>
            <a:r>
              <a:rPr lang="en-US" altLang="zh-CN" sz="1000" dirty="0">
                <a:solidFill>
                  <a:srgbClr val="43536A"/>
                </a:solidFill>
                <a:latin typeface="微软雅黑" charset="0"/>
                <a:ea typeface="微软雅黑" charset="0"/>
                <a:cs typeface="Lantinghei SC Demibold" charset="-122"/>
              </a:rPr>
              <a:t>ORM</a:t>
            </a:r>
            <a:r>
              <a:rPr lang="zh-CN" altLang="en-US" sz="1000" dirty="0">
                <a:solidFill>
                  <a:srgbClr val="43536A"/>
                </a:solidFill>
                <a:latin typeface="微软雅黑" charset="0"/>
                <a:ea typeface="微软雅黑" charset="0"/>
                <a:cs typeface="Lantinghei SC Demibold" charset="-122"/>
              </a:rPr>
              <a:t>，并实现分页、枚举类型支持，以及多数据源的支持</a:t>
            </a:r>
            <a:endParaRPr lang="en-US" altLang="zh-CN" sz="1000" dirty="0">
              <a:solidFill>
                <a:srgbClr val="43536A"/>
              </a:solidFill>
              <a:latin typeface="微软雅黑" charset="0"/>
              <a:ea typeface="微软雅黑" charset="0"/>
              <a:cs typeface="Lantinghei SC Demibold" charset="-122"/>
            </a:endParaRPr>
          </a:p>
        </p:txBody>
      </p:sp>
      <p:sp>
        <p:nvSpPr>
          <p:cNvPr id="16" name="Subtitle 2">
            <a:extLst>
              <a:ext uri="{FF2B5EF4-FFF2-40B4-BE49-F238E27FC236}">
                <a16:creationId xmlns:a16="http://schemas.microsoft.com/office/drawing/2014/main" id="{B6B634AB-BA99-354F-A96E-E0923B71EF9B}"/>
              </a:ext>
            </a:extLst>
          </p:cNvPr>
          <p:cNvSpPr txBox="1">
            <a:spLocks/>
          </p:cNvSpPr>
          <p:nvPr/>
        </p:nvSpPr>
        <p:spPr bwMode="auto">
          <a:xfrm>
            <a:off x="874968" y="3625616"/>
            <a:ext cx="3258282" cy="567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分库分表</a:t>
            </a:r>
          </a:p>
          <a:p>
            <a:pPr>
              <a:lnSpc>
                <a:spcPct val="120000"/>
              </a:lnSpc>
              <a:buNone/>
            </a:pPr>
            <a:r>
              <a:rPr lang="zh-CN" altLang="en-US" sz="1000" dirty="0">
                <a:solidFill>
                  <a:srgbClr val="43536A"/>
                </a:solidFill>
                <a:latin typeface="微软雅黑" charset="0"/>
                <a:ea typeface="微软雅黑" charset="0"/>
                <a:cs typeface="Lantinghei SC Demibold" charset="-122"/>
              </a:rPr>
              <a:t>基于</a:t>
            </a:r>
            <a:r>
              <a:rPr lang="en-US" altLang="zh-CN" sz="1000" dirty="0" err="1">
                <a:solidFill>
                  <a:srgbClr val="43536A"/>
                </a:solidFill>
                <a:latin typeface="微软雅黑" charset="0"/>
                <a:ea typeface="微软雅黑" charset="0"/>
                <a:cs typeface="Lantinghei SC Demibold" charset="-122"/>
              </a:rPr>
              <a:t>ShardingJDBC</a:t>
            </a:r>
            <a:r>
              <a:rPr lang="zh-CN" altLang="en-US" sz="1000" dirty="0">
                <a:solidFill>
                  <a:srgbClr val="43536A"/>
                </a:solidFill>
                <a:latin typeface="微软雅黑" charset="0"/>
                <a:ea typeface="微软雅黑" charset="0"/>
                <a:cs typeface="Lantinghei SC Demibold" charset="-122"/>
              </a:rPr>
              <a:t>，实现分库分表、读写分离</a:t>
            </a:r>
            <a:endParaRPr lang="en-US" altLang="zh-CN" sz="1000" dirty="0">
              <a:solidFill>
                <a:srgbClr val="43536A"/>
              </a:solidFill>
              <a:latin typeface="微软雅黑" charset="0"/>
              <a:ea typeface="微软雅黑" charset="0"/>
              <a:cs typeface="Open Sans Light" charset="0"/>
            </a:endParaRPr>
          </a:p>
        </p:txBody>
      </p:sp>
      <p:sp>
        <p:nvSpPr>
          <p:cNvPr id="17" name="Subtitle 2">
            <a:extLst>
              <a:ext uri="{FF2B5EF4-FFF2-40B4-BE49-F238E27FC236}">
                <a16:creationId xmlns:a16="http://schemas.microsoft.com/office/drawing/2014/main" id="{607739DD-C30D-C14E-BD35-0BF9F91734CA}"/>
              </a:ext>
            </a:extLst>
          </p:cNvPr>
          <p:cNvSpPr txBox="1">
            <a:spLocks/>
          </p:cNvSpPr>
          <p:nvPr/>
        </p:nvSpPr>
        <p:spPr bwMode="auto">
          <a:xfrm>
            <a:off x="5457446" y="1086817"/>
            <a:ext cx="3366970" cy="769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a:lnSpc>
                <a:spcPct val="120000"/>
              </a:lnSpc>
              <a:buNone/>
            </a:pPr>
            <a:r>
              <a:rPr lang="zh-CN" altLang="en-US" sz="1100" b="1" dirty="0">
                <a:solidFill>
                  <a:srgbClr val="43536A"/>
                </a:solidFill>
                <a:latin typeface="微软雅黑" charset="0"/>
                <a:ea typeface="微软雅黑" charset="0"/>
                <a:cs typeface="Lantinghei SC Demibold" charset="-122"/>
                <a:sym typeface="时尚中黑简体" charset="0"/>
              </a:rPr>
              <a:t>分布式锁</a:t>
            </a:r>
          </a:p>
          <a:p>
            <a:pPr>
              <a:lnSpc>
                <a:spcPct val="120000"/>
              </a:lnSpc>
              <a:buNone/>
            </a:pPr>
            <a:r>
              <a:rPr lang="zh-CN" altLang="en-US" sz="1050" dirty="0">
                <a:solidFill>
                  <a:srgbClr val="43536A"/>
                </a:solidFill>
                <a:latin typeface="微软雅黑" charset="0"/>
                <a:ea typeface="微软雅黑" charset="0"/>
                <a:cs typeface="Lantinghei SC Demibold" charset="-122"/>
              </a:rPr>
              <a:t>基于</a:t>
            </a:r>
            <a:r>
              <a:rPr lang="en-US" altLang="zh-CN" sz="1050" dirty="0" err="1">
                <a:solidFill>
                  <a:srgbClr val="43536A"/>
                </a:solidFill>
                <a:latin typeface="微软雅黑" charset="0"/>
                <a:ea typeface="微软雅黑" charset="0"/>
                <a:cs typeface="Lantinghei SC Demibold" charset="-122"/>
              </a:rPr>
              <a:t>Redis</a:t>
            </a:r>
            <a:r>
              <a:rPr lang="zh-CN" altLang="en-US" sz="1050" dirty="0">
                <a:solidFill>
                  <a:srgbClr val="43536A"/>
                </a:solidFill>
                <a:latin typeface="微软雅黑" charset="0"/>
                <a:ea typeface="微软雅黑" charset="0"/>
                <a:cs typeface="Lantinghei SC Demibold" charset="-122"/>
              </a:rPr>
              <a:t>客户端框架</a:t>
            </a:r>
            <a:r>
              <a:rPr lang="en-US" altLang="zh-CN" sz="1050" dirty="0" err="1">
                <a:solidFill>
                  <a:srgbClr val="43536A"/>
                </a:solidFill>
                <a:latin typeface="微软雅黑" charset="0"/>
                <a:ea typeface="微软雅黑" charset="0"/>
                <a:cs typeface="Lantinghei SC Demibold" charset="-122"/>
              </a:rPr>
              <a:t>Redisson</a:t>
            </a:r>
            <a:r>
              <a:rPr lang="zh-CN" altLang="en-US" sz="1050" dirty="0">
                <a:solidFill>
                  <a:srgbClr val="43536A"/>
                </a:solidFill>
                <a:latin typeface="微软雅黑" charset="0"/>
                <a:ea typeface="微软雅黑" charset="0"/>
                <a:cs typeface="Lantinghei SC Demibold" charset="-122"/>
              </a:rPr>
              <a:t>实现分布式锁；可通过</a:t>
            </a:r>
            <a:r>
              <a:rPr lang="en-US" altLang="zh-CN" sz="1050" dirty="0">
                <a:solidFill>
                  <a:srgbClr val="43536A"/>
                </a:solidFill>
                <a:latin typeface="微软雅黑" charset="0"/>
                <a:ea typeface="微软雅黑" charset="0"/>
                <a:cs typeface="Lantinghei SC Demibold" charset="-122"/>
              </a:rPr>
              <a:t>Java</a:t>
            </a:r>
            <a:r>
              <a:rPr lang="zh-CN" altLang="en-US" sz="1050" dirty="0">
                <a:solidFill>
                  <a:srgbClr val="43536A"/>
                </a:solidFill>
                <a:latin typeface="微软雅黑" charset="0"/>
                <a:ea typeface="微软雅黑" charset="0"/>
                <a:cs typeface="Lantinghei SC Demibold" charset="-122"/>
              </a:rPr>
              <a:t>注解给方法执行前加上分布式锁 </a:t>
            </a:r>
          </a:p>
        </p:txBody>
      </p:sp>
      <p:sp>
        <p:nvSpPr>
          <p:cNvPr id="18" name="Subtitle 2">
            <a:extLst>
              <a:ext uri="{FF2B5EF4-FFF2-40B4-BE49-F238E27FC236}">
                <a16:creationId xmlns:a16="http://schemas.microsoft.com/office/drawing/2014/main" id="{F62CE2F4-6BA9-5A4B-AEAD-6226C8905F97}"/>
              </a:ext>
            </a:extLst>
          </p:cNvPr>
          <p:cNvSpPr txBox="1">
            <a:spLocks/>
          </p:cNvSpPr>
          <p:nvPr/>
        </p:nvSpPr>
        <p:spPr bwMode="auto">
          <a:xfrm>
            <a:off x="5457131" y="1869947"/>
            <a:ext cx="3366970" cy="740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分布式任务调度</a:t>
            </a:r>
          </a:p>
          <a:p>
            <a:pPr eaLnBrk="1" hangingPunct="1">
              <a:lnSpc>
                <a:spcPct val="120000"/>
              </a:lnSpc>
              <a:buFontTx/>
              <a:buNone/>
            </a:pPr>
            <a:r>
              <a:rPr lang="zh-CN" altLang="en-US" sz="1000" dirty="0">
                <a:solidFill>
                  <a:srgbClr val="43536A"/>
                </a:solidFill>
                <a:latin typeface="微软雅黑" charset="0"/>
                <a:ea typeface="微软雅黑" charset="0"/>
                <a:cs typeface="Lantinghei SC Demibold" charset="-122"/>
              </a:rPr>
              <a:t>基于</a:t>
            </a:r>
            <a:r>
              <a:rPr lang="en-US" altLang="zh-CN" sz="1000" dirty="0">
                <a:solidFill>
                  <a:srgbClr val="43536A"/>
                </a:solidFill>
                <a:latin typeface="微软雅黑" charset="0"/>
                <a:ea typeface="微软雅黑" charset="0"/>
                <a:cs typeface="Lantinghei SC Demibold" charset="-122"/>
              </a:rPr>
              <a:t>XXL-JOB</a:t>
            </a:r>
            <a:r>
              <a:rPr lang="zh-CN" altLang="en-US" sz="1000" dirty="0">
                <a:solidFill>
                  <a:srgbClr val="43536A"/>
                </a:solidFill>
                <a:latin typeface="微软雅黑" charset="0"/>
                <a:ea typeface="微软雅黑" charset="0"/>
                <a:cs typeface="Lantinghei SC Demibold" charset="-122"/>
              </a:rPr>
              <a:t>实现分布式任务调度，并将</a:t>
            </a:r>
            <a:r>
              <a:rPr lang="en-US" altLang="zh-CN" sz="1000" dirty="0">
                <a:solidFill>
                  <a:srgbClr val="43536A"/>
                </a:solidFill>
                <a:latin typeface="微软雅黑" charset="0"/>
                <a:ea typeface="微软雅黑" charset="0"/>
                <a:cs typeface="Lantinghei SC Demibold" charset="-122"/>
              </a:rPr>
              <a:t>XXL-JOB</a:t>
            </a:r>
            <a:r>
              <a:rPr lang="zh-CN" altLang="en-US" sz="1000" dirty="0">
                <a:solidFill>
                  <a:srgbClr val="43536A"/>
                </a:solidFill>
                <a:latin typeface="微软雅黑" charset="0"/>
                <a:ea typeface="微软雅黑" charset="0"/>
                <a:cs typeface="Lantinghei SC Demibold" charset="-122"/>
              </a:rPr>
              <a:t>与</a:t>
            </a:r>
            <a:r>
              <a:rPr lang="en-US" altLang="zh-CN" sz="1000" dirty="0">
                <a:solidFill>
                  <a:srgbClr val="43536A"/>
                </a:solidFill>
                <a:latin typeface="微软雅黑" charset="0"/>
                <a:ea typeface="微软雅黑" charset="0"/>
                <a:cs typeface="Lantinghei SC Demibold" charset="-122"/>
              </a:rPr>
              <a:t>Spring</a:t>
            </a:r>
            <a:r>
              <a:rPr lang="zh-CN" altLang="en-US" sz="1000" dirty="0">
                <a:solidFill>
                  <a:srgbClr val="43536A"/>
                </a:solidFill>
                <a:latin typeface="微软雅黑" charset="0"/>
                <a:ea typeface="微软雅黑" charset="0"/>
                <a:cs typeface="Lantinghei SC Demibold" charset="-122"/>
              </a:rPr>
              <a:t> </a:t>
            </a:r>
            <a:r>
              <a:rPr lang="en-US" altLang="zh-CN" sz="1000" dirty="0">
                <a:solidFill>
                  <a:srgbClr val="43536A"/>
                </a:solidFill>
                <a:latin typeface="微软雅黑" charset="0"/>
                <a:ea typeface="微软雅黑" charset="0"/>
                <a:cs typeface="Lantinghei SC Demibold" charset="-122"/>
              </a:rPr>
              <a:t>boot</a:t>
            </a:r>
            <a:r>
              <a:rPr lang="zh-CN" altLang="en-US" sz="1000" dirty="0">
                <a:solidFill>
                  <a:srgbClr val="43536A"/>
                </a:solidFill>
                <a:latin typeface="微软雅黑" charset="0"/>
                <a:ea typeface="微软雅黑" charset="0"/>
                <a:cs typeface="Lantinghei SC Demibold" charset="-122"/>
              </a:rPr>
              <a:t>及</a:t>
            </a:r>
            <a:r>
              <a:rPr lang="en-US" altLang="zh-CN" sz="1000" dirty="0">
                <a:solidFill>
                  <a:srgbClr val="43536A"/>
                </a:solidFill>
                <a:latin typeface="微软雅黑" charset="0"/>
                <a:ea typeface="微软雅黑" charset="0"/>
                <a:cs typeface="Lantinghei SC Demibold" charset="-122"/>
              </a:rPr>
              <a:t>Spring</a:t>
            </a:r>
            <a:r>
              <a:rPr lang="zh-CN" altLang="en-US" sz="1000" dirty="0">
                <a:solidFill>
                  <a:srgbClr val="43536A"/>
                </a:solidFill>
                <a:latin typeface="微软雅黑" charset="0"/>
                <a:ea typeface="微软雅黑" charset="0"/>
                <a:cs typeface="Lantinghei SC Demibold" charset="-122"/>
              </a:rPr>
              <a:t> </a:t>
            </a:r>
            <a:r>
              <a:rPr lang="en-US" altLang="zh-CN" sz="1000" dirty="0">
                <a:solidFill>
                  <a:srgbClr val="43536A"/>
                </a:solidFill>
                <a:latin typeface="微软雅黑" charset="0"/>
                <a:ea typeface="微软雅黑" charset="0"/>
                <a:cs typeface="Lantinghei SC Demibold" charset="-122"/>
              </a:rPr>
              <a:t>Cloud</a:t>
            </a:r>
            <a:r>
              <a:rPr lang="zh-CN" altLang="en-US" sz="1000" dirty="0">
                <a:solidFill>
                  <a:srgbClr val="43536A"/>
                </a:solidFill>
                <a:latin typeface="微软雅黑" charset="0"/>
                <a:ea typeface="微软雅黑" charset="0"/>
                <a:cs typeface="Lantinghei SC Demibold" charset="-122"/>
              </a:rPr>
              <a:t>集成</a:t>
            </a:r>
            <a:endParaRPr lang="en-US" altLang="zh-CN" sz="1000" dirty="0">
              <a:solidFill>
                <a:srgbClr val="43536A"/>
              </a:solidFill>
              <a:latin typeface="微软雅黑" charset="0"/>
              <a:ea typeface="微软雅黑" charset="0"/>
              <a:cs typeface="Open Sans Light" charset="0"/>
            </a:endParaRPr>
          </a:p>
        </p:txBody>
      </p:sp>
      <p:sp>
        <p:nvSpPr>
          <p:cNvPr id="19" name="Subtitle 2">
            <a:extLst>
              <a:ext uri="{FF2B5EF4-FFF2-40B4-BE49-F238E27FC236}">
                <a16:creationId xmlns:a16="http://schemas.microsoft.com/office/drawing/2014/main" id="{8A7B34AB-4711-BC40-AD83-BEEC378EE572}"/>
              </a:ext>
            </a:extLst>
          </p:cNvPr>
          <p:cNvSpPr txBox="1">
            <a:spLocks/>
          </p:cNvSpPr>
          <p:nvPr/>
        </p:nvSpPr>
        <p:spPr bwMode="auto">
          <a:xfrm>
            <a:off x="5457131" y="2713895"/>
            <a:ext cx="3366970" cy="740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分布式缓存</a:t>
            </a:r>
          </a:p>
          <a:p>
            <a:pPr eaLnBrk="1" hangingPunct="1">
              <a:lnSpc>
                <a:spcPct val="120000"/>
              </a:lnSpc>
              <a:buFontTx/>
              <a:buNone/>
            </a:pPr>
            <a:r>
              <a:rPr lang="zh-CN" altLang="en-US" sz="1000" dirty="0">
                <a:solidFill>
                  <a:srgbClr val="43536A"/>
                </a:solidFill>
                <a:latin typeface="微软雅黑" charset="0"/>
                <a:ea typeface="微软雅黑" charset="0"/>
                <a:cs typeface="Lantinghei SC Demibold" charset="-122"/>
              </a:rPr>
              <a:t>基于</a:t>
            </a:r>
            <a:r>
              <a:rPr lang="en-US" altLang="zh-CN" sz="1000" dirty="0">
                <a:solidFill>
                  <a:srgbClr val="43536A"/>
                </a:solidFill>
                <a:latin typeface="微软雅黑" charset="0"/>
                <a:ea typeface="微软雅黑" charset="0"/>
                <a:cs typeface="Lantinghei SC Demibold" charset="-122"/>
              </a:rPr>
              <a:t>Spring</a:t>
            </a:r>
            <a:r>
              <a:rPr lang="zh-CN" altLang="en-US" sz="1000" dirty="0">
                <a:solidFill>
                  <a:srgbClr val="43536A"/>
                </a:solidFill>
                <a:latin typeface="微软雅黑" charset="0"/>
                <a:ea typeface="微软雅黑" charset="0"/>
                <a:cs typeface="Lantinghei SC Demibold" charset="-122"/>
              </a:rPr>
              <a:t> </a:t>
            </a:r>
            <a:r>
              <a:rPr lang="en-US" altLang="zh-CN" sz="1000" dirty="0">
                <a:solidFill>
                  <a:srgbClr val="43536A"/>
                </a:solidFill>
                <a:latin typeface="微软雅黑" charset="0"/>
                <a:ea typeface="微软雅黑" charset="0"/>
                <a:cs typeface="Lantinghei SC Demibold" charset="-122"/>
              </a:rPr>
              <a:t>Framework</a:t>
            </a:r>
            <a:r>
              <a:rPr lang="zh-CN" altLang="en-US" sz="1000" dirty="0">
                <a:solidFill>
                  <a:srgbClr val="43536A"/>
                </a:solidFill>
                <a:latin typeface="微软雅黑" charset="0"/>
                <a:ea typeface="微软雅黑" charset="0"/>
                <a:cs typeface="Lantinghei SC Demibold" charset="-122"/>
              </a:rPr>
              <a:t>和</a:t>
            </a:r>
            <a:r>
              <a:rPr lang="en-US" altLang="zh-CN" sz="1000" dirty="0" err="1">
                <a:solidFill>
                  <a:srgbClr val="43536A"/>
                </a:solidFill>
                <a:latin typeface="微软雅黑" charset="0"/>
                <a:ea typeface="微软雅黑" charset="0"/>
                <a:cs typeface="Lantinghei SC Demibold" charset="-122"/>
              </a:rPr>
              <a:t>Redis</a:t>
            </a:r>
            <a:r>
              <a:rPr lang="zh-CN" altLang="en-US" sz="1000" dirty="0">
                <a:solidFill>
                  <a:srgbClr val="43536A"/>
                </a:solidFill>
                <a:latin typeface="微软雅黑" charset="0"/>
                <a:ea typeface="微软雅黑" charset="0"/>
                <a:cs typeface="Lantinghei SC Demibold" charset="-122"/>
              </a:rPr>
              <a:t>实现分布式缓存，并解决</a:t>
            </a:r>
            <a:r>
              <a:rPr lang="en-US" altLang="zh-CN" sz="1000" dirty="0" err="1">
                <a:solidFill>
                  <a:srgbClr val="43536A"/>
                </a:solidFill>
                <a:latin typeface="微软雅黑" charset="0"/>
                <a:ea typeface="微软雅黑" charset="0"/>
                <a:cs typeface="Lantinghei SC Demibold" charset="-122"/>
              </a:rPr>
              <a:t>SpringBoot</a:t>
            </a:r>
            <a:r>
              <a:rPr lang="zh-CN" altLang="en-US" sz="1000" dirty="0">
                <a:solidFill>
                  <a:srgbClr val="43536A"/>
                </a:solidFill>
                <a:latin typeface="微软雅黑" charset="0"/>
                <a:ea typeface="微软雅黑" charset="0"/>
                <a:cs typeface="Lantinghei SC Demibold" charset="-122"/>
              </a:rPr>
              <a:t>不支持配置多个缓存的问题</a:t>
            </a:r>
            <a:endParaRPr lang="en-US" altLang="zh-CN" sz="1000" dirty="0">
              <a:solidFill>
                <a:srgbClr val="43536A"/>
              </a:solidFill>
              <a:latin typeface="微软雅黑" charset="0"/>
              <a:ea typeface="微软雅黑" charset="0"/>
              <a:cs typeface="Lantinghei SC Demibold" charset="-122"/>
            </a:endParaRPr>
          </a:p>
        </p:txBody>
      </p:sp>
      <p:sp>
        <p:nvSpPr>
          <p:cNvPr id="20" name="Subtitle 2">
            <a:extLst>
              <a:ext uri="{FF2B5EF4-FFF2-40B4-BE49-F238E27FC236}">
                <a16:creationId xmlns:a16="http://schemas.microsoft.com/office/drawing/2014/main" id="{E9B5AD3E-5A10-264A-A8F0-70D1C640078D}"/>
              </a:ext>
            </a:extLst>
          </p:cNvPr>
          <p:cNvSpPr txBox="1">
            <a:spLocks/>
          </p:cNvSpPr>
          <p:nvPr/>
        </p:nvSpPr>
        <p:spPr bwMode="auto">
          <a:xfrm>
            <a:off x="5457446" y="3529663"/>
            <a:ext cx="3258282" cy="740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分布式会话</a:t>
            </a:r>
          </a:p>
          <a:p>
            <a:pPr>
              <a:lnSpc>
                <a:spcPct val="120000"/>
              </a:lnSpc>
              <a:buNone/>
            </a:pPr>
            <a:r>
              <a:rPr lang="zh-CN" altLang="en-US" sz="1000" dirty="0">
                <a:solidFill>
                  <a:srgbClr val="43536A"/>
                </a:solidFill>
                <a:latin typeface="微软雅黑" charset="0"/>
                <a:ea typeface="微软雅黑" charset="0"/>
                <a:cs typeface="Lantinghei SC Demibold" charset="-122"/>
              </a:rPr>
              <a:t>基于</a:t>
            </a:r>
            <a:r>
              <a:rPr lang="en-US" altLang="zh-CN" sz="1000" dirty="0">
                <a:solidFill>
                  <a:srgbClr val="43536A"/>
                </a:solidFill>
                <a:latin typeface="微软雅黑" charset="0"/>
                <a:ea typeface="微软雅黑" charset="0"/>
                <a:cs typeface="Lantinghei SC Demibold" charset="-122"/>
              </a:rPr>
              <a:t>Spring</a:t>
            </a:r>
            <a:r>
              <a:rPr lang="zh-CN" altLang="en-US" sz="1000" dirty="0">
                <a:solidFill>
                  <a:srgbClr val="43536A"/>
                </a:solidFill>
                <a:latin typeface="微软雅黑" charset="0"/>
                <a:ea typeface="微软雅黑" charset="0"/>
                <a:cs typeface="Lantinghei SC Demibold" charset="-122"/>
              </a:rPr>
              <a:t> </a:t>
            </a:r>
            <a:r>
              <a:rPr lang="en-US" altLang="zh-CN" sz="1000" dirty="0">
                <a:solidFill>
                  <a:srgbClr val="43536A"/>
                </a:solidFill>
                <a:latin typeface="微软雅黑" charset="0"/>
                <a:ea typeface="微软雅黑" charset="0"/>
                <a:cs typeface="Lantinghei SC Demibold" charset="-122"/>
              </a:rPr>
              <a:t>session</a:t>
            </a:r>
            <a:r>
              <a:rPr lang="zh-CN" altLang="en-US" sz="1000" dirty="0">
                <a:solidFill>
                  <a:srgbClr val="43536A"/>
                </a:solidFill>
                <a:latin typeface="微软雅黑" charset="0"/>
                <a:ea typeface="微软雅黑" charset="0"/>
                <a:cs typeface="Lantinghei SC Demibold" charset="-122"/>
              </a:rPr>
              <a:t> 及</a:t>
            </a:r>
            <a:r>
              <a:rPr lang="en-US" altLang="zh-CN" sz="1000" dirty="0" err="1">
                <a:solidFill>
                  <a:srgbClr val="43536A"/>
                </a:solidFill>
                <a:latin typeface="微软雅黑" charset="0"/>
                <a:ea typeface="微软雅黑" charset="0"/>
                <a:cs typeface="Lantinghei SC Demibold" charset="-122"/>
              </a:rPr>
              <a:t>Redis</a:t>
            </a:r>
            <a:r>
              <a:rPr lang="zh-CN" altLang="en-US" sz="1000" dirty="0">
                <a:solidFill>
                  <a:srgbClr val="43536A"/>
                </a:solidFill>
                <a:latin typeface="微软雅黑" charset="0"/>
                <a:ea typeface="微软雅黑" charset="0"/>
                <a:cs typeface="Lantinghei SC Demibold" charset="-122"/>
              </a:rPr>
              <a:t>实现分布式会话能力；</a:t>
            </a:r>
            <a:r>
              <a:rPr lang="zh-CN" altLang="en-US" sz="1000" dirty="0"/>
              <a:t>支持</a:t>
            </a:r>
            <a:r>
              <a:rPr lang="en-US" altLang="zh-CN" sz="1000" dirty="0"/>
              <a:t>Cookie </a:t>
            </a:r>
            <a:r>
              <a:rPr lang="zh-CN" altLang="en-US" sz="1000" dirty="0"/>
              <a:t>和 </a:t>
            </a:r>
            <a:r>
              <a:rPr lang="en-US" altLang="zh-CN" sz="1000" dirty="0"/>
              <a:t>header</a:t>
            </a:r>
            <a:r>
              <a:rPr lang="zh-CN" altLang="en-US" sz="1000" dirty="0"/>
              <a:t>方式传递</a:t>
            </a:r>
            <a:r>
              <a:rPr lang="en-US" altLang="zh-CN" sz="1000" dirty="0" err="1"/>
              <a:t>sessionId</a:t>
            </a:r>
            <a:endParaRPr lang="en-US" altLang="zh-CN" sz="1000" dirty="0">
              <a:solidFill>
                <a:srgbClr val="43536A"/>
              </a:solidFill>
              <a:latin typeface="微软雅黑" charset="0"/>
              <a:ea typeface="微软雅黑" charset="0"/>
              <a:cs typeface="Open Sans Light" charset="0"/>
            </a:endParaRPr>
          </a:p>
        </p:txBody>
      </p:sp>
      <p:grpSp>
        <p:nvGrpSpPr>
          <p:cNvPr id="21" name="Group 130">
            <a:extLst>
              <a:ext uri="{FF2B5EF4-FFF2-40B4-BE49-F238E27FC236}">
                <a16:creationId xmlns:a16="http://schemas.microsoft.com/office/drawing/2014/main" id="{D4C95B2E-7406-914A-9B10-2F642FB7740E}"/>
              </a:ext>
            </a:extLst>
          </p:cNvPr>
          <p:cNvGrpSpPr/>
          <p:nvPr/>
        </p:nvGrpSpPr>
        <p:grpSpPr>
          <a:xfrm>
            <a:off x="598099" y="1176106"/>
            <a:ext cx="216000" cy="216000"/>
            <a:chOff x="2581275" y="1710532"/>
            <a:chExt cx="464344" cy="362744"/>
          </a:xfrm>
          <a:solidFill>
            <a:srgbClr val="2D2933"/>
          </a:solidFill>
        </p:grpSpPr>
        <p:sp>
          <p:nvSpPr>
            <p:cNvPr id="22" name="AutoShape 140">
              <a:extLst>
                <a:ext uri="{FF2B5EF4-FFF2-40B4-BE49-F238E27FC236}">
                  <a16:creationId xmlns:a16="http://schemas.microsoft.com/office/drawing/2014/main" id="{5EB171F2-0390-1D40-834A-60FD3B9FAF96}"/>
                </a:ext>
              </a:extLst>
            </p:cNvPr>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3" name="AutoShape 141">
              <a:extLst>
                <a:ext uri="{FF2B5EF4-FFF2-40B4-BE49-F238E27FC236}">
                  <a16:creationId xmlns:a16="http://schemas.microsoft.com/office/drawing/2014/main" id="{84B851CA-01E7-EB4B-8E76-C1169B6A2E96}"/>
                </a:ext>
              </a:extLst>
            </p:cNvPr>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4" name="AutoShape 142">
              <a:extLst>
                <a:ext uri="{FF2B5EF4-FFF2-40B4-BE49-F238E27FC236}">
                  <a16:creationId xmlns:a16="http://schemas.microsoft.com/office/drawing/2014/main" id="{9346C242-73EF-F34A-8B42-A708B83AE012}"/>
                </a:ext>
              </a:extLst>
            </p:cNvPr>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5" name="AutoShape 143">
              <a:extLst>
                <a:ext uri="{FF2B5EF4-FFF2-40B4-BE49-F238E27FC236}">
                  <a16:creationId xmlns:a16="http://schemas.microsoft.com/office/drawing/2014/main" id="{F6EFB3F1-43E3-054E-ACFC-825ABAD15E93}"/>
                </a:ext>
              </a:extLst>
            </p:cNvPr>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6" name="AutoShape 144">
              <a:extLst>
                <a:ext uri="{FF2B5EF4-FFF2-40B4-BE49-F238E27FC236}">
                  <a16:creationId xmlns:a16="http://schemas.microsoft.com/office/drawing/2014/main" id="{A0283E79-031C-F145-B783-07A1A2DBD649}"/>
                </a:ext>
              </a:extLst>
            </p:cNvPr>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7" name="AutoShape 145">
              <a:extLst>
                <a:ext uri="{FF2B5EF4-FFF2-40B4-BE49-F238E27FC236}">
                  <a16:creationId xmlns:a16="http://schemas.microsoft.com/office/drawing/2014/main" id="{B5D9007D-947C-9147-A6FA-B5EA51332A02}"/>
                </a:ext>
              </a:extLst>
            </p:cNvPr>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8" name="AutoShape 146">
              <a:extLst>
                <a:ext uri="{FF2B5EF4-FFF2-40B4-BE49-F238E27FC236}">
                  <a16:creationId xmlns:a16="http://schemas.microsoft.com/office/drawing/2014/main" id="{DFF7C7A4-7E1C-5A4A-9C0C-97AC610EAEC4}"/>
                </a:ext>
              </a:extLst>
            </p:cNvPr>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grpSp>
      <p:grpSp>
        <p:nvGrpSpPr>
          <p:cNvPr id="29" name="Group 126">
            <a:extLst>
              <a:ext uri="{FF2B5EF4-FFF2-40B4-BE49-F238E27FC236}">
                <a16:creationId xmlns:a16="http://schemas.microsoft.com/office/drawing/2014/main" id="{8006B7BE-7A42-9647-B921-0773211B0AE8}"/>
              </a:ext>
            </a:extLst>
          </p:cNvPr>
          <p:cNvGrpSpPr/>
          <p:nvPr/>
        </p:nvGrpSpPr>
        <p:grpSpPr>
          <a:xfrm>
            <a:off x="584622" y="1967687"/>
            <a:ext cx="216000" cy="216000"/>
            <a:chOff x="4439444" y="1652588"/>
            <a:chExt cx="464344" cy="464344"/>
          </a:xfrm>
          <a:gradFill>
            <a:gsLst>
              <a:gs pos="0">
                <a:schemeClr val="bg1">
                  <a:lumMod val="50000"/>
                </a:schemeClr>
              </a:gs>
              <a:gs pos="100000">
                <a:srgbClr val="146DAD"/>
              </a:gs>
            </a:gsLst>
            <a:lin ang="0" scaled="0"/>
          </a:gradFill>
        </p:grpSpPr>
        <p:sp>
          <p:nvSpPr>
            <p:cNvPr id="30" name="AutoShape 136">
              <a:extLst>
                <a:ext uri="{FF2B5EF4-FFF2-40B4-BE49-F238E27FC236}">
                  <a16:creationId xmlns:a16="http://schemas.microsoft.com/office/drawing/2014/main" id="{3B1E997F-C75D-FF49-AF9D-5AA7EFD28180}"/>
                </a:ext>
              </a:extLst>
            </p:cNvPr>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prstClr val="black"/>
                </a:solidFill>
                <a:latin typeface="Calibri" panose="020F0502020204030204"/>
                <a:ea typeface="微软雅黑" panose="020B0503020204020204" pitchFamily="34" charset="-122"/>
                <a:sym typeface="Gill Sans" charset="0"/>
              </a:endParaRPr>
            </a:p>
          </p:txBody>
        </p:sp>
        <p:sp>
          <p:nvSpPr>
            <p:cNvPr id="31" name="AutoShape 137">
              <a:extLst>
                <a:ext uri="{FF2B5EF4-FFF2-40B4-BE49-F238E27FC236}">
                  <a16:creationId xmlns:a16="http://schemas.microsoft.com/office/drawing/2014/main" id="{A7C5EC9A-74DF-C943-9C8C-BBA8FF1B6A56}"/>
                </a:ext>
              </a:extLst>
            </p:cNvPr>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prstClr val="black"/>
                </a:solidFill>
                <a:latin typeface="Calibri" panose="020F0502020204030204"/>
                <a:ea typeface="微软雅黑" panose="020B0503020204020204" pitchFamily="34" charset="-122"/>
                <a:sym typeface="Gill Sans" charset="0"/>
              </a:endParaRPr>
            </a:p>
          </p:txBody>
        </p:sp>
        <p:sp>
          <p:nvSpPr>
            <p:cNvPr id="32" name="AutoShape 138">
              <a:extLst>
                <a:ext uri="{FF2B5EF4-FFF2-40B4-BE49-F238E27FC236}">
                  <a16:creationId xmlns:a16="http://schemas.microsoft.com/office/drawing/2014/main" id="{19A7F997-E769-164A-AC64-CFC1EBF20251}"/>
                </a:ext>
              </a:extLst>
            </p:cNvPr>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prstClr val="black"/>
                </a:solidFill>
                <a:latin typeface="Calibri" panose="020F0502020204030204"/>
                <a:ea typeface="微软雅黑" panose="020B0503020204020204" pitchFamily="34" charset="-122"/>
                <a:sym typeface="Gill Sans" charset="0"/>
              </a:endParaRPr>
            </a:p>
          </p:txBody>
        </p:sp>
      </p:grpSp>
      <p:grpSp>
        <p:nvGrpSpPr>
          <p:cNvPr id="43" name="Group 112">
            <a:extLst>
              <a:ext uri="{FF2B5EF4-FFF2-40B4-BE49-F238E27FC236}">
                <a16:creationId xmlns:a16="http://schemas.microsoft.com/office/drawing/2014/main" id="{42A6FC29-A6CD-ED40-A65D-7AD9E5CCDBFA}"/>
              </a:ext>
            </a:extLst>
          </p:cNvPr>
          <p:cNvGrpSpPr/>
          <p:nvPr/>
        </p:nvGrpSpPr>
        <p:grpSpPr>
          <a:xfrm>
            <a:off x="599502" y="2744015"/>
            <a:ext cx="216000" cy="216000"/>
            <a:chOff x="9145588" y="4435475"/>
            <a:chExt cx="464344" cy="465138"/>
          </a:xfrm>
          <a:solidFill>
            <a:srgbClr val="2D2933"/>
          </a:solidFill>
        </p:grpSpPr>
        <p:sp>
          <p:nvSpPr>
            <p:cNvPr id="44" name="AutoShape 7">
              <a:extLst>
                <a:ext uri="{FF2B5EF4-FFF2-40B4-BE49-F238E27FC236}">
                  <a16:creationId xmlns:a16="http://schemas.microsoft.com/office/drawing/2014/main" id="{4824CF6F-332D-9544-8C49-CC888A07A54C}"/>
                </a:ext>
              </a:extLst>
            </p:cNvPr>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45" name="AutoShape 8">
              <a:extLst>
                <a:ext uri="{FF2B5EF4-FFF2-40B4-BE49-F238E27FC236}">
                  <a16:creationId xmlns:a16="http://schemas.microsoft.com/office/drawing/2014/main" id="{E8377BDB-DBFB-444F-B000-C380F45189F6}"/>
                </a:ext>
              </a:extLst>
            </p:cNvPr>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46" name="AutoShape 9">
              <a:extLst>
                <a:ext uri="{FF2B5EF4-FFF2-40B4-BE49-F238E27FC236}">
                  <a16:creationId xmlns:a16="http://schemas.microsoft.com/office/drawing/2014/main" id="{391CD516-26E1-BA44-BF27-8738AB296A9A}"/>
                </a:ext>
              </a:extLst>
            </p:cNvPr>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47" name="AutoShape 10">
              <a:extLst>
                <a:ext uri="{FF2B5EF4-FFF2-40B4-BE49-F238E27FC236}">
                  <a16:creationId xmlns:a16="http://schemas.microsoft.com/office/drawing/2014/main" id="{30DC91AC-5C51-9641-AD5B-4E52F19AE71E}"/>
                </a:ext>
              </a:extLst>
            </p:cNvPr>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48" name="AutoShape 11">
              <a:extLst>
                <a:ext uri="{FF2B5EF4-FFF2-40B4-BE49-F238E27FC236}">
                  <a16:creationId xmlns:a16="http://schemas.microsoft.com/office/drawing/2014/main" id="{030CC44C-6F0C-394D-A96D-CC71606038D7}"/>
                </a:ext>
              </a:extLst>
            </p:cNvPr>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49" name="AutoShape 12">
              <a:extLst>
                <a:ext uri="{FF2B5EF4-FFF2-40B4-BE49-F238E27FC236}">
                  <a16:creationId xmlns:a16="http://schemas.microsoft.com/office/drawing/2014/main" id="{123E9E78-7412-9748-99AF-E7D6316BD3DC}"/>
                </a:ext>
              </a:extLst>
            </p:cNvPr>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50" name="AutoShape 13">
              <a:extLst>
                <a:ext uri="{FF2B5EF4-FFF2-40B4-BE49-F238E27FC236}">
                  <a16:creationId xmlns:a16="http://schemas.microsoft.com/office/drawing/2014/main" id="{AAD94F36-42E8-F544-B958-28E8F3717097}"/>
                </a:ext>
              </a:extLst>
            </p:cNvPr>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51" name="AutoShape 14">
              <a:extLst>
                <a:ext uri="{FF2B5EF4-FFF2-40B4-BE49-F238E27FC236}">
                  <a16:creationId xmlns:a16="http://schemas.microsoft.com/office/drawing/2014/main" id="{B8473798-7247-214E-84A8-EC566A54B46F}"/>
                </a:ext>
              </a:extLst>
            </p:cNvPr>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52" name="AutoShape 15">
              <a:extLst>
                <a:ext uri="{FF2B5EF4-FFF2-40B4-BE49-F238E27FC236}">
                  <a16:creationId xmlns:a16="http://schemas.microsoft.com/office/drawing/2014/main" id="{8F95F246-6D85-324E-88F0-B21682869F37}"/>
                </a:ext>
              </a:extLst>
            </p:cNvPr>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grpSp>
      <p:sp>
        <p:nvSpPr>
          <p:cNvPr id="53" name="Shape 2639">
            <a:extLst>
              <a:ext uri="{FF2B5EF4-FFF2-40B4-BE49-F238E27FC236}">
                <a16:creationId xmlns:a16="http://schemas.microsoft.com/office/drawing/2014/main" id="{4D7CCAD6-918E-A14A-BF23-30E5CFF6C2B0}"/>
              </a:ext>
            </a:extLst>
          </p:cNvPr>
          <p:cNvSpPr/>
          <p:nvPr/>
        </p:nvSpPr>
        <p:spPr>
          <a:xfrm>
            <a:off x="629020" y="3702201"/>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5"/>
                </a:lnTo>
                <a:cubicBezTo>
                  <a:pt x="20618" y="5105"/>
                  <a:pt x="20618" y="16495"/>
                  <a:pt x="20618" y="16495"/>
                </a:cubicBezTo>
                <a:close/>
                <a:moveTo>
                  <a:pt x="14727" y="16971"/>
                </a:moveTo>
                <a:lnTo>
                  <a:pt x="982" y="16971"/>
                </a:lnTo>
                <a:lnTo>
                  <a:pt x="982" y="3086"/>
                </a:lnTo>
                <a:cubicBezTo>
                  <a:pt x="982" y="2234"/>
                  <a:pt x="1422" y="1543"/>
                  <a:pt x="1964" y="1543"/>
                </a:cubicBezTo>
                <a:lnTo>
                  <a:pt x="13745" y="1543"/>
                </a:lnTo>
                <a:cubicBezTo>
                  <a:pt x="14287" y="1543"/>
                  <a:pt x="14727" y="2234"/>
                  <a:pt x="14727" y="3086"/>
                </a:cubicBezTo>
                <a:cubicBezTo>
                  <a:pt x="14727" y="3086"/>
                  <a:pt x="14727" y="16971"/>
                  <a:pt x="14727" y="16971"/>
                </a:cubicBezTo>
                <a:close/>
                <a:moveTo>
                  <a:pt x="13745" y="20057"/>
                </a:moveTo>
                <a:lnTo>
                  <a:pt x="1964" y="20057"/>
                </a:lnTo>
                <a:cubicBezTo>
                  <a:pt x="1422" y="20057"/>
                  <a:pt x="982" y="19367"/>
                  <a:pt x="982" y="18514"/>
                </a:cubicBezTo>
                <a:lnTo>
                  <a:pt x="14727" y="18514"/>
                </a:lnTo>
                <a:cubicBezTo>
                  <a:pt x="14727" y="19367"/>
                  <a:pt x="14287" y="20057"/>
                  <a:pt x="13745" y="20057"/>
                </a:cubicBezTo>
                <a:moveTo>
                  <a:pt x="21109" y="3086"/>
                </a:moveTo>
                <a:cubicBezTo>
                  <a:pt x="21030" y="3086"/>
                  <a:pt x="20958" y="3122"/>
                  <a:pt x="20892" y="3175"/>
                </a:cubicBezTo>
                <a:lnTo>
                  <a:pt x="20890" y="3167"/>
                </a:lnTo>
                <a:lnTo>
                  <a:pt x="15709" y="7237"/>
                </a:lnTo>
                <a:lnTo>
                  <a:pt x="15709" y="3086"/>
                </a:lnTo>
                <a:cubicBezTo>
                  <a:pt x="15709" y="1382"/>
                  <a:pt x="14830" y="0"/>
                  <a:pt x="13745" y="0"/>
                </a:cubicBezTo>
                <a:lnTo>
                  <a:pt x="1964" y="0"/>
                </a:lnTo>
                <a:cubicBezTo>
                  <a:pt x="879" y="0"/>
                  <a:pt x="0" y="1382"/>
                  <a:pt x="0" y="3086"/>
                </a:cubicBezTo>
                <a:lnTo>
                  <a:pt x="0" y="18514"/>
                </a:lnTo>
                <a:cubicBezTo>
                  <a:pt x="0" y="20219"/>
                  <a:pt x="879" y="21600"/>
                  <a:pt x="1964" y="21600"/>
                </a:cubicBezTo>
                <a:lnTo>
                  <a:pt x="13745" y="21600"/>
                </a:lnTo>
                <a:cubicBezTo>
                  <a:pt x="14830" y="21600"/>
                  <a:pt x="15709" y="20219"/>
                  <a:pt x="15709" y="18514"/>
                </a:cubicBezTo>
                <a:lnTo>
                  <a:pt x="15709" y="14363"/>
                </a:lnTo>
                <a:lnTo>
                  <a:pt x="20890" y="18433"/>
                </a:lnTo>
                <a:lnTo>
                  <a:pt x="20892" y="18427"/>
                </a:lnTo>
                <a:cubicBezTo>
                  <a:pt x="20958" y="18478"/>
                  <a:pt x="21030" y="18514"/>
                  <a:pt x="21109" y="18514"/>
                </a:cubicBezTo>
                <a:cubicBezTo>
                  <a:pt x="21380" y="18514"/>
                  <a:pt x="21600" y="18170"/>
                  <a:pt x="21600" y="17743"/>
                </a:cubicBezTo>
                <a:lnTo>
                  <a:pt x="21600" y="3857"/>
                </a:lnTo>
                <a:cubicBezTo>
                  <a:pt x="21600" y="3432"/>
                  <a:pt x="21380" y="3086"/>
                  <a:pt x="21109" y="3086"/>
                </a:cubicBezTo>
                <a:moveTo>
                  <a:pt x="10309" y="6171"/>
                </a:moveTo>
                <a:cubicBezTo>
                  <a:pt x="10038" y="6171"/>
                  <a:pt x="9818" y="5827"/>
                  <a:pt x="9818" y="5400"/>
                </a:cubicBezTo>
                <a:cubicBezTo>
                  <a:pt x="9818" y="4974"/>
                  <a:pt x="10038" y="4629"/>
                  <a:pt x="10309" y="4629"/>
                </a:cubicBezTo>
                <a:cubicBezTo>
                  <a:pt x="10580" y="4629"/>
                  <a:pt x="10800" y="4974"/>
                  <a:pt x="10800" y="5400"/>
                </a:cubicBezTo>
                <a:cubicBezTo>
                  <a:pt x="10800" y="5827"/>
                  <a:pt x="10580" y="6171"/>
                  <a:pt x="10309" y="6171"/>
                </a:cubicBezTo>
                <a:moveTo>
                  <a:pt x="10309" y="3086"/>
                </a:moveTo>
                <a:cubicBezTo>
                  <a:pt x="9496" y="3086"/>
                  <a:pt x="8836" y="4123"/>
                  <a:pt x="8836" y="5400"/>
                </a:cubicBezTo>
                <a:cubicBezTo>
                  <a:pt x="8836" y="6678"/>
                  <a:pt x="9496" y="7714"/>
                  <a:pt x="10309" y="7714"/>
                </a:cubicBezTo>
                <a:cubicBezTo>
                  <a:pt x="11123" y="7714"/>
                  <a:pt x="11782" y="6678"/>
                  <a:pt x="11782" y="5400"/>
                </a:cubicBezTo>
                <a:cubicBezTo>
                  <a:pt x="11782" y="4123"/>
                  <a:pt x="11123" y="3086"/>
                  <a:pt x="10309" y="3086"/>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54" name="Shape 2655">
            <a:extLst>
              <a:ext uri="{FF2B5EF4-FFF2-40B4-BE49-F238E27FC236}">
                <a16:creationId xmlns:a16="http://schemas.microsoft.com/office/drawing/2014/main" id="{29B96BE4-6A77-4848-9D25-2AA6215D2110}"/>
              </a:ext>
            </a:extLst>
          </p:cNvPr>
          <p:cNvSpPr/>
          <p:nvPr/>
        </p:nvSpPr>
        <p:spPr>
          <a:xfrm>
            <a:off x="5241446" y="1149974"/>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56" name="Shape 2696">
            <a:extLst>
              <a:ext uri="{FF2B5EF4-FFF2-40B4-BE49-F238E27FC236}">
                <a16:creationId xmlns:a16="http://schemas.microsoft.com/office/drawing/2014/main" id="{76DC38E3-9336-4542-80A0-D6BDD0922C4F}"/>
              </a:ext>
            </a:extLst>
          </p:cNvPr>
          <p:cNvSpPr/>
          <p:nvPr/>
        </p:nvSpPr>
        <p:spPr>
          <a:xfrm>
            <a:off x="5234806" y="1944465"/>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7"/>
                  <a:pt x="3436" y="14236"/>
                </a:cubicBezTo>
                <a:lnTo>
                  <a:pt x="3436" y="10800"/>
                </a:lnTo>
                <a:lnTo>
                  <a:pt x="10309" y="10800"/>
                </a:lnTo>
                <a:lnTo>
                  <a:pt x="10309" y="14236"/>
                </a:lnTo>
                <a:cubicBezTo>
                  <a:pt x="10309" y="14507"/>
                  <a:pt x="10529" y="14727"/>
                  <a:pt x="10800" y="14727"/>
                </a:cubicBezTo>
                <a:cubicBezTo>
                  <a:pt x="11071" y="14727"/>
                  <a:pt x="11291" y="14507"/>
                  <a:pt x="11291" y="14236"/>
                </a:cubicBezTo>
                <a:lnTo>
                  <a:pt x="11291" y="10800"/>
                </a:lnTo>
                <a:lnTo>
                  <a:pt x="18164" y="10800"/>
                </a:lnTo>
                <a:lnTo>
                  <a:pt x="18164" y="14236"/>
                </a:lnTo>
                <a:cubicBezTo>
                  <a:pt x="18164" y="14507"/>
                  <a:pt x="18384" y="14727"/>
                  <a:pt x="18655" y="14727"/>
                </a:cubicBezTo>
                <a:cubicBezTo>
                  <a:pt x="18926" y="14727"/>
                  <a:pt x="19145" y="14507"/>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7"/>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57" name="Shape 2568">
            <a:extLst>
              <a:ext uri="{FF2B5EF4-FFF2-40B4-BE49-F238E27FC236}">
                <a16:creationId xmlns:a16="http://schemas.microsoft.com/office/drawing/2014/main" id="{24BB5E18-0EB7-094E-8E79-4DA39CFD4362}"/>
              </a:ext>
            </a:extLst>
          </p:cNvPr>
          <p:cNvSpPr/>
          <p:nvPr/>
        </p:nvSpPr>
        <p:spPr>
          <a:xfrm>
            <a:off x="5241446" y="2758381"/>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3927"/>
                </a:moveTo>
                <a:cubicBezTo>
                  <a:pt x="7990" y="3927"/>
                  <a:pt x="8113" y="3872"/>
                  <a:pt x="8202" y="3784"/>
                </a:cubicBezTo>
                <a:lnTo>
                  <a:pt x="10309" y="1676"/>
                </a:lnTo>
                <a:lnTo>
                  <a:pt x="10309" y="15218"/>
                </a:lnTo>
                <a:lnTo>
                  <a:pt x="10309" y="15218"/>
                </a:lnTo>
                <a:cubicBezTo>
                  <a:pt x="10309" y="15489"/>
                  <a:pt x="10529" y="15709"/>
                  <a:pt x="10800" y="15709"/>
                </a:cubicBezTo>
                <a:cubicBezTo>
                  <a:pt x="11071" y="15709"/>
                  <a:pt x="11291" y="15489"/>
                  <a:pt x="11291" y="15218"/>
                </a:cubicBezTo>
                <a:lnTo>
                  <a:pt x="11291" y="1676"/>
                </a:lnTo>
                <a:lnTo>
                  <a:pt x="13398" y="3784"/>
                </a:lnTo>
                <a:cubicBezTo>
                  <a:pt x="13487" y="3872"/>
                  <a:pt x="13610" y="3927"/>
                  <a:pt x="13745" y="3927"/>
                </a:cubicBezTo>
                <a:cubicBezTo>
                  <a:pt x="14016" y="3927"/>
                  <a:pt x="14236" y="3708"/>
                  <a:pt x="14236" y="3436"/>
                </a:cubicBezTo>
                <a:cubicBezTo>
                  <a:pt x="14236" y="3301"/>
                  <a:pt x="14181" y="3178"/>
                  <a:pt x="14093" y="3089"/>
                </a:cubicBezTo>
                <a:lnTo>
                  <a:pt x="11147" y="144"/>
                </a:lnTo>
                <a:cubicBezTo>
                  <a:pt x="11058" y="55"/>
                  <a:pt x="10935" y="0"/>
                  <a:pt x="10800" y="0"/>
                </a:cubicBezTo>
                <a:cubicBezTo>
                  <a:pt x="10665" y="0"/>
                  <a:pt x="10542" y="55"/>
                  <a:pt x="10453" y="144"/>
                </a:cubicBezTo>
                <a:lnTo>
                  <a:pt x="7507" y="3089"/>
                </a:lnTo>
                <a:cubicBezTo>
                  <a:pt x="7419" y="3178"/>
                  <a:pt x="7364" y="3301"/>
                  <a:pt x="7364" y="3436"/>
                </a:cubicBezTo>
                <a:cubicBezTo>
                  <a:pt x="7364" y="3708"/>
                  <a:pt x="7584" y="3927"/>
                  <a:pt x="7855" y="3927"/>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58" name="Shape 2554">
            <a:extLst>
              <a:ext uri="{FF2B5EF4-FFF2-40B4-BE49-F238E27FC236}">
                <a16:creationId xmlns:a16="http://schemas.microsoft.com/office/drawing/2014/main" id="{0914D70C-0002-EF48-A44C-8B61223919FB}"/>
              </a:ext>
            </a:extLst>
          </p:cNvPr>
          <p:cNvSpPr/>
          <p:nvPr/>
        </p:nvSpPr>
        <p:spPr>
          <a:xfrm>
            <a:off x="5241446" y="3572297"/>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Tree>
    <p:extLst>
      <p:ext uri="{BB962C8B-B14F-4D97-AF65-F5344CB8AC3E}">
        <p14:creationId xmlns:p14="http://schemas.microsoft.com/office/powerpoint/2010/main" val="3196235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D6890C3C-7315-8541-A76E-6EBF41543B43}"/>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基础框架</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功能增强</a:t>
            </a:r>
          </a:p>
        </p:txBody>
      </p:sp>
      <p:sp>
        <p:nvSpPr>
          <p:cNvPr id="13" name="Subtitle 2">
            <a:extLst>
              <a:ext uri="{FF2B5EF4-FFF2-40B4-BE49-F238E27FC236}">
                <a16:creationId xmlns:a16="http://schemas.microsoft.com/office/drawing/2014/main" id="{B39DE55E-1AC8-5643-923C-71575BED471B}"/>
              </a:ext>
            </a:extLst>
          </p:cNvPr>
          <p:cNvSpPr txBox="1">
            <a:spLocks/>
          </p:cNvSpPr>
          <p:nvPr/>
        </p:nvSpPr>
        <p:spPr bwMode="auto">
          <a:xfrm>
            <a:off x="716811" y="982880"/>
            <a:ext cx="4392488" cy="986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异步</a:t>
            </a:r>
          </a:p>
          <a:p>
            <a:pPr eaLnBrk="1" hangingPunct="1">
              <a:lnSpc>
                <a:spcPct val="120000"/>
              </a:lnSpc>
              <a:buFontTx/>
              <a:buNone/>
            </a:pPr>
            <a:r>
              <a:rPr lang="zh-CN" altLang="en-US" sz="1000" dirty="0">
                <a:solidFill>
                  <a:srgbClr val="43536A"/>
                </a:solidFill>
                <a:latin typeface="微软雅黑" charset="0"/>
                <a:ea typeface="微软雅黑" charset="0"/>
                <a:cs typeface="Lantinghei SC Demibold" charset="-122"/>
              </a:rPr>
              <a:t>基于分布式消息机制封装异步能力，通过</a:t>
            </a:r>
            <a:r>
              <a:rPr lang="en-US" altLang="zh-CN" sz="1000" dirty="0">
                <a:solidFill>
                  <a:srgbClr val="43536A"/>
                </a:solidFill>
                <a:latin typeface="微软雅黑" charset="0"/>
                <a:ea typeface="微软雅黑" charset="0"/>
                <a:cs typeface="Lantinghei SC Demibold" charset="-122"/>
              </a:rPr>
              <a:t>Java</a:t>
            </a:r>
            <a:r>
              <a:rPr lang="zh-CN" altLang="en-US" sz="1000" dirty="0">
                <a:solidFill>
                  <a:srgbClr val="43536A"/>
                </a:solidFill>
                <a:latin typeface="微软雅黑" charset="0"/>
                <a:ea typeface="微软雅黑" charset="0"/>
                <a:cs typeface="Lantinghei SC Demibold" charset="-122"/>
              </a:rPr>
              <a:t>注解配置</a:t>
            </a:r>
            <a:endParaRPr lang="en-US" altLang="zh-CN" sz="1000" dirty="0">
              <a:solidFill>
                <a:srgbClr val="43536A"/>
              </a:solidFill>
              <a:latin typeface="微软雅黑" charset="0"/>
              <a:ea typeface="微软雅黑" charset="0"/>
              <a:cs typeface="Lantinghei SC Demibold" charset="-122"/>
            </a:endParaRPr>
          </a:p>
          <a:p>
            <a:pPr eaLnBrk="1" hangingPunct="1">
              <a:lnSpc>
                <a:spcPct val="120000"/>
              </a:lnSpc>
              <a:buFontTx/>
              <a:buNone/>
            </a:pPr>
            <a:endParaRPr lang="en-US" altLang="zh-CN" sz="1000" dirty="0">
              <a:solidFill>
                <a:srgbClr val="43536A"/>
              </a:solidFill>
              <a:latin typeface="微软雅黑" charset="0"/>
              <a:ea typeface="微软雅黑" charset="0"/>
              <a:cs typeface="Lantinghei SC Demibold" charset="-122"/>
            </a:endParaRPr>
          </a:p>
          <a:p>
            <a:pPr eaLnBrk="1" hangingPunct="1">
              <a:lnSpc>
                <a:spcPct val="120000"/>
              </a:lnSpc>
              <a:buFontTx/>
              <a:buNone/>
            </a:pPr>
            <a:endParaRPr lang="en-US" altLang="zh-CN" sz="1000" dirty="0">
              <a:solidFill>
                <a:srgbClr val="43536A"/>
              </a:solidFill>
              <a:latin typeface="微软雅黑" charset="0"/>
              <a:ea typeface="微软雅黑" charset="0"/>
              <a:cs typeface="Open Sans Light" charset="0"/>
            </a:endParaRPr>
          </a:p>
        </p:txBody>
      </p:sp>
      <p:sp>
        <p:nvSpPr>
          <p:cNvPr id="14" name="Subtitle 2">
            <a:extLst>
              <a:ext uri="{FF2B5EF4-FFF2-40B4-BE49-F238E27FC236}">
                <a16:creationId xmlns:a16="http://schemas.microsoft.com/office/drawing/2014/main" id="{FECD0D60-D8BE-A543-B725-FAB0EC37AF28}"/>
              </a:ext>
            </a:extLst>
          </p:cNvPr>
          <p:cNvSpPr txBox="1">
            <a:spLocks/>
          </p:cNvSpPr>
          <p:nvPr/>
        </p:nvSpPr>
        <p:spPr bwMode="auto">
          <a:xfrm>
            <a:off x="716811" y="3205374"/>
            <a:ext cx="3258282" cy="540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读写分离</a:t>
            </a:r>
          </a:p>
          <a:p>
            <a:pPr eaLnBrk="1" hangingPunct="1">
              <a:lnSpc>
                <a:spcPct val="120000"/>
              </a:lnSpc>
              <a:buFontTx/>
              <a:buNone/>
            </a:pPr>
            <a:r>
              <a:rPr lang="zh-CN" altLang="en-US" sz="1000" dirty="0">
                <a:solidFill>
                  <a:srgbClr val="43536A"/>
                </a:solidFill>
                <a:latin typeface="微软雅黑" charset="0"/>
                <a:ea typeface="微软雅黑" charset="0"/>
                <a:cs typeface="Lantinghei SC Demibold" charset="-122"/>
              </a:rPr>
              <a:t>通过注解实现。示例如下：</a:t>
            </a:r>
            <a:endParaRPr lang="en-US" altLang="zh-CN" sz="1000" dirty="0">
              <a:solidFill>
                <a:srgbClr val="43536A"/>
              </a:solidFill>
              <a:latin typeface="微软雅黑" charset="0"/>
              <a:ea typeface="微软雅黑" charset="0"/>
              <a:cs typeface="Lantinghei SC Demibold" charset="-122"/>
            </a:endParaRPr>
          </a:p>
        </p:txBody>
      </p:sp>
      <p:sp>
        <p:nvSpPr>
          <p:cNvPr id="16" name="Subtitle 2">
            <a:extLst>
              <a:ext uri="{FF2B5EF4-FFF2-40B4-BE49-F238E27FC236}">
                <a16:creationId xmlns:a16="http://schemas.microsoft.com/office/drawing/2014/main" id="{E4F9204B-40AC-884F-8EC1-69B43F3BFD80}"/>
              </a:ext>
            </a:extLst>
          </p:cNvPr>
          <p:cNvSpPr txBox="1">
            <a:spLocks/>
          </p:cNvSpPr>
          <p:nvPr/>
        </p:nvSpPr>
        <p:spPr bwMode="auto">
          <a:xfrm>
            <a:off x="716811" y="4431290"/>
            <a:ext cx="4392488" cy="540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缓存</a:t>
            </a:r>
          </a:p>
          <a:p>
            <a:pPr>
              <a:lnSpc>
                <a:spcPct val="120000"/>
              </a:lnSpc>
              <a:buNone/>
            </a:pPr>
            <a:r>
              <a:rPr lang="zh-CN" altLang="en-US" sz="1000" dirty="0">
                <a:solidFill>
                  <a:srgbClr val="43536A"/>
                </a:solidFill>
                <a:latin typeface="微软雅黑" charset="0"/>
                <a:ea typeface="微软雅黑" charset="0"/>
                <a:cs typeface="Lantinghei SC Demibold" charset="-122"/>
              </a:rPr>
              <a:t>通过注解快捷实现堆内缓存和分布式缓存</a:t>
            </a:r>
            <a:r>
              <a:rPr lang="en-US" altLang="zh-CN" sz="1000" dirty="0">
                <a:solidFill>
                  <a:srgbClr val="43536A"/>
                </a:solidFill>
                <a:latin typeface="微软雅黑" charset="0"/>
                <a:ea typeface="微软雅黑" charset="0"/>
                <a:cs typeface="Lantinghei SC Demibold" charset="-122"/>
              </a:rPr>
              <a:t>@</a:t>
            </a:r>
            <a:r>
              <a:rPr lang="en-US" altLang="zh-CN" sz="1000" dirty="0" err="1">
                <a:solidFill>
                  <a:srgbClr val="43536A"/>
                </a:solidFill>
                <a:latin typeface="微软雅黑" charset="0"/>
                <a:ea typeface="微软雅黑" charset="0"/>
                <a:cs typeface="Lantinghei SC Demibold" charset="-122"/>
              </a:rPr>
              <a:t>RedisCacheable</a:t>
            </a:r>
            <a:endParaRPr lang="en-US" altLang="zh-CN" sz="1000" dirty="0">
              <a:solidFill>
                <a:srgbClr val="43536A"/>
              </a:solidFill>
              <a:latin typeface="微软雅黑" charset="0"/>
              <a:ea typeface="微软雅黑" charset="0"/>
              <a:cs typeface="Open Sans Light" charset="0"/>
            </a:endParaRPr>
          </a:p>
        </p:txBody>
      </p:sp>
      <p:sp>
        <p:nvSpPr>
          <p:cNvPr id="17" name="Subtitle 2">
            <a:extLst>
              <a:ext uri="{FF2B5EF4-FFF2-40B4-BE49-F238E27FC236}">
                <a16:creationId xmlns:a16="http://schemas.microsoft.com/office/drawing/2014/main" id="{68B588F9-248E-1743-8CA4-7D1D68373D4D}"/>
              </a:ext>
            </a:extLst>
          </p:cNvPr>
          <p:cNvSpPr txBox="1">
            <a:spLocks/>
          </p:cNvSpPr>
          <p:nvPr/>
        </p:nvSpPr>
        <p:spPr bwMode="auto">
          <a:xfrm>
            <a:off x="5720527" y="4483062"/>
            <a:ext cx="3944178" cy="724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应用监控及面向业务的链路追踪</a:t>
            </a:r>
          </a:p>
          <a:p>
            <a:pPr eaLnBrk="1" hangingPunct="1">
              <a:lnSpc>
                <a:spcPct val="120000"/>
              </a:lnSpc>
              <a:buFontTx/>
              <a:buNone/>
            </a:pPr>
            <a:r>
              <a:rPr lang="zh-CN" altLang="en-US" sz="1000" dirty="0">
                <a:solidFill>
                  <a:srgbClr val="43536A"/>
                </a:solidFill>
                <a:latin typeface="微软雅黑" charset="0"/>
                <a:ea typeface="微软雅黑" charset="0"/>
                <a:cs typeface="Open Sans Light" charset="0"/>
              </a:rPr>
              <a:t>支持面向业务维度（手机号、订单号等）的服务链路追踪。提供标准化、轻量级的应用运行质量分析与监控。</a:t>
            </a:r>
            <a:endParaRPr lang="en-US" altLang="zh-CN" sz="1000" dirty="0">
              <a:solidFill>
                <a:srgbClr val="43536A"/>
              </a:solidFill>
              <a:latin typeface="微软雅黑" charset="0"/>
              <a:ea typeface="微软雅黑" charset="0"/>
              <a:cs typeface="Open Sans Light" charset="0"/>
            </a:endParaRPr>
          </a:p>
        </p:txBody>
      </p:sp>
      <p:sp>
        <p:nvSpPr>
          <p:cNvPr id="18" name="Subtitle 2">
            <a:extLst>
              <a:ext uri="{FF2B5EF4-FFF2-40B4-BE49-F238E27FC236}">
                <a16:creationId xmlns:a16="http://schemas.microsoft.com/office/drawing/2014/main" id="{63ECD132-9947-6C41-9FB3-54B2CDC416B1}"/>
              </a:ext>
            </a:extLst>
          </p:cNvPr>
          <p:cNvSpPr txBox="1">
            <a:spLocks/>
          </p:cNvSpPr>
          <p:nvPr/>
        </p:nvSpPr>
        <p:spPr bwMode="auto">
          <a:xfrm>
            <a:off x="5728072" y="990601"/>
            <a:ext cx="4143896" cy="5557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名称服务</a:t>
            </a:r>
          </a:p>
          <a:p>
            <a:pPr>
              <a:lnSpc>
                <a:spcPct val="120000"/>
              </a:lnSpc>
              <a:buNone/>
            </a:pPr>
            <a:r>
              <a:rPr lang="zh-CN" altLang="en-US" sz="1000" dirty="0"/>
              <a:t>基于</a:t>
            </a:r>
            <a:r>
              <a:rPr lang="en-US" altLang="zh-CN" sz="1000" dirty="0"/>
              <a:t>CMDB</a:t>
            </a:r>
            <a:r>
              <a:rPr lang="zh-CN" altLang="en-US" sz="1000" dirty="0"/>
              <a:t>思想的名称服务器，将</a:t>
            </a:r>
            <a:r>
              <a:rPr lang="en-US" altLang="zh-CN" sz="1000" dirty="0" err="1"/>
              <a:t>Ip</a:t>
            </a:r>
            <a:r>
              <a:rPr lang="zh-CN" altLang="en-US" sz="1000" dirty="0"/>
              <a:t>地址等敏感配置信息名称服务化</a:t>
            </a:r>
            <a:r>
              <a:rPr lang="zh-CN" altLang="en-US" sz="1000" dirty="0">
                <a:solidFill>
                  <a:srgbClr val="43536A"/>
                </a:solidFill>
                <a:latin typeface="微软雅黑" charset="0"/>
                <a:ea typeface="微软雅黑" charset="0"/>
                <a:cs typeface="Open Sans Light" charset="0"/>
              </a:rPr>
              <a:t>。</a:t>
            </a:r>
            <a:endParaRPr lang="en-US" altLang="zh-CN" sz="1000" dirty="0">
              <a:solidFill>
                <a:srgbClr val="43536A"/>
              </a:solidFill>
              <a:latin typeface="微软雅黑" charset="0"/>
              <a:ea typeface="微软雅黑" charset="0"/>
              <a:cs typeface="Open Sans Light" charset="0"/>
            </a:endParaRPr>
          </a:p>
        </p:txBody>
      </p:sp>
      <p:sp>
        <p:nvSpPr>
          <p:cNvPr id="19" name="Subtitle 2">
            <a:extLst>
              <a:ext uri="{FF2B5EF4-FFF2-40B4-BE49-F238E27FC236}">
                <a16:creationId xmlns:a16="http://schemas.microsoft.com/office/drawing/2014/main" id="{4BC93644-DFDD-0643-939E-F76AF9A55A94}"/>
              </a:ext>
            </a:extLst>
          </p:cNvPr>
          <p:cNvSpPr txBox="1">
            <a:spLocks/>
          </p:cNvSpPr>
          <p:nvPr/>
        </p:nvSpPr>
        <p:spPr bwMode="auto">
          <a:xfrm>
            <a:off x="5728072" y="2177430"/>
            <a:ext cx="4143896" cy="760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批量任务</a:t>
            </a:r>
            <a:endParaRPr lang="en-US" altLang="zh-CN" sz="1050" b="1" dirty="0">
              <a:solidFill>
                <a:srgbClr val="43536A"/>
              </a:solidFill>
              <a:latin typeface="微软雅黑" charset="0"/>
              <a:ea typeface="微软雅黑" charset="0"/>
              <a:cs typeface="Lantinghei SC Demibold" charset="-122"/>
              <a:sym typeface="时尚中黑简体" charset="0"/>
            </a:endParaRPr>
          </a:p>
          <a:p>
            <a:pPr>
              <a:lnSpc>
                <a:spcPct val="120000"/>
              </a:lnSpc>
              <a:buNone/>
            </a:pPr>
            <a:r>
              <a:rPr lang="zh-CN" altLang="en-US" sz="1050" dirty="0"/>
              <a:t>新增了一系列注解和工具类帮助配置一些典型的批量步骤及顺序型任务</a:t>
            </a:r>
            <a:endParaRPr lang="zh-CN" altLang="en-US" sz="1050" b="1" dirty="0">
              <a:solidFill>
                <a:srgbClr val="43536A"/>
              </a:solidFill>
              <a:latin typeface="微软雅黑" charset="0"/>
              <a:ea typeface="微软雅黑" charset="0"/>
              <a:cs typeface="Lantinghei SC Demibold" charset="-122"/>
              <a:sym typeface="时尚中黑简体" charset="0"/>
            </a:endParaRPr>
          </a:p>
        </p:txBody>
      </p:sp>
      <p:sp>
        <p:nvSpPr>
          <p:cNvPr id="20" name="Subtitle 2">
            <a:extLst>
              <a:ext uri="{FF2B5EF4-FFF2-40B4-BE49-F238E27FC236}">
                <a16:creationId xmlns:a16="http://schemas.microsoft.com/office/drawing/2014/main" id="{BF490FF4-0C65-6D48-88B0-9AA492B873BB}"/>
              </a:ext>
            </a:extLst>
          </p:cNvPr>
          <p:cNvSpPr txBox="1">
            <a:spLocks/>
          </p:cNvSpPr>
          <p:nvPr/>
        </p:nvSpPr>
        <p:spPr bwMode="auto">
          <a:xfrm>
            <a:off x="5728072" y="3364260"/>
            <a:ext cx="4143896" cy="740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en-US" altLang="zh-CN" sz="1050" b="1" dirty="0" err="1">
                <a:solidFill>
                  <a:srgbClr val="43536A"/>
                </a:solidFill>
                <a:latin typeface="微软雅黑" charset="0"/>
                <a:ea typeface="微软雅黑" charset="0"/>
                <a:cs typeface="Lantinghei SC Demibold" charset="-122"/>
                <a:sym typeface="时尚中黑简体" charset="0"/>
              </a:rPr>
              <a:t>Redis</a:t>
            </a:r>
            <a:r>
              <a:rPr lang="zh-CN" altLang="en-US" sz="1050" b="1" dirty="0">
                <a:solidFill>
                  <a:srgbClr val="43536A"/>
                </a:solidFill>
                <a:latin typeface="微软雅黑" charset="0"/>
                <a:ea typeface="微软雅黑" charset="0"/>
                <a:cs typeface="Lantinghei SC Demibold" charset="-122"/>
                <a:sym typeface="时尚中黑简体" charset="0"/>
              </a:rPr>
              <a:t>客户端自动生成</a:t>
            </a:r>
          </a:p>
          <a:p>
            <a:pPr eaLnBrk="1" hangingPunct="1">
              <a:lnSpc>
                <a:spcPct val="120000"/>
              </a:lnSpc>
              <a:buFontTx/>
              <a:buNone/>
            </a:pPr>
            <a:r>
              <a:rPr lang="zh-CN" altLang="en-US" sz="1000" dirty="0">
                <a:solidFill>
                  <a:srgbClr val="43536A"/>
                </a:solidFill>
                <a:latin typeface="微软雅黑" charset="0"/>
                <a:ea typeface="微软雅黑" charset="0"/>
                <a:cs typeface="Lantinghei SC Demibold" charset="-122"/>
              </a:rPr>
              <a:t>通过</a:t>
            </a:r>
            <a:r>
              <a:rPr lang="en-US" altLang="zh-CN" sz="1000" dirty="0">
                <a:solidFill>
                  <a:srgbClr val="43536A"/>
                </a:solidFill>
                <a:latin typeface="微软雅黑" charset="0"/>
                <a:ea typeface="微软雅黑" charset="0"/>
                <a:cs typeface="Lantinghei SC Demibold" charset="-122"/>
              </a:rPr>
              <a:t>Java</a:t>
            </a:r>
            <a:r>
              <a:rPr lang="zh-CN" altLang="en-US" sz="1000" dirty="0">
                <a:solidFill>
                  <a:srgbClr val="43536A"/>
                </a:solidFill>
                <a:latin typeface="微软雅黑" charset="0"/>
                <a:ea typeface="微软雅黑" charset="0"/>
                <a:cs typeface="Lantinghei SC Demibold" charset="-122"/>
              </a:rPr>
              <a:t>注解自动生成</a:t>
            </a:r>
            <a:r>
              <a:rPr lang="en-US" altLang="zh-CN" sz="1000" dirty="0" err="1">
                <a:solidFill>
                  <a:srgbClr val="43536A"/>
                </a:solidFill>
                <a:latin typeface="微软雅黑" charset="0"/>
                <a:ea typeface="微软雅黑" charset="0"/>
                <a:cs typeface="Lantinghei SC Demibold" charset="-122"/>
              </a:rPr>
              <a:t>Redis</a:t>
            </a:r>
            <a:r>
              <a:rPr lang="zh-CN" altLang="en-US" sz="1000" dirty="0">
                <a:solidFill>
                  <a:srgbClr val="43536A"/>
                </a:solidFill>
                <a:latin typeface="微软雅黑" charset="0"/>
                <a:ea typeface="微软雅黑" charset="0"/>
                <a:cs typeface="Lantinghei SC Demibold" charset="-122"/>
              </a:rPr>
              <a:t>客户端组件，并解决了</a:t>
            </a:r>
            <a:r>
              <a:rPr lang="en-US" altLang="zh-CN" sz="1000" dirty="0" err="1">
                <a:solidFill>
                  <a:srgbClr val="43536A"/>
                </a:solidFill>
                <a:latin typeface="微软雅黑" charset="0"/>
                <a:ea typeface="微软雅黑" charset="0"/>
                <a:cs typeface="Lantinghei SC Demibold" charset="-122"/>
              </a:rPr>
              <a:t>SpringBoot</a:t>
            </a:r>
            <a:r>
              <a:rPr lang="zh-CN" altLang="en-US" sz="1000" dirty="0">
                <a:solidFill>
                  <a:srgbClr val="43536A"/>
                </a:solidFill>
                <a:latin typeface="微软雅黑" charset="0"/>
                <a:ea typeface="微软雅黑" charset="0"/>
                <a:cs typeface="Lantinghei SC Demibold" charset="-122"/>
              </a:rPr>
              <a:t>不支持配置多个</a:t>
            </a:r>
            <a:r>
              <a:rPr lang="en-US" altLang="zh-CN" sz="1000" dirty="0" err="1">
                <a:solidFill>
                  <a:srgbClr val="43536A"/>
                </a:solidFill>
                <a:latin typeface="微软雅黑" charset="0"/>
                <a:ea typeface="微软雅黑" charset="0"/>
                <a:cs typeface="Lantinghei SC Demibold" charset="-122"/>
              </a:rPr>
              <a:t>Redis</a:t>
            </a:r>
            <a:r>
              <a:rPr lang="zh-CN" altLang="en-US" sz="1000" dirty="0">
                <a:solidFill>
                  <a:srgbClr val="43536A"/>
                </a:solidFill>
                <a:latin typeface="微软雅黑" charset="0"/>
                <a:ea typeface="微软雅黑" charset="0"/>
                <a:cs typeface="Lantinghei SC Demibold" charset="-122"/>
              </a:rPr>
              <a:t>的问题。</a:t>
            </a:r>
            <a:endParaRPr lang="en-US" altLang="zh-CN" sz="1000" dirty="0">
              <a:solidFill>
                <a:srgbClr val="43536A"/>
              </a:solidFill>
              <a:latin typeface="微软雅黑" charset="0"/>
              <a:ea typeface="微软雅黑" charset="0"/>
              <a:cs typeface="Open Sans Light" charset="0"/>
            </a:endParaRPr>
          </a:p>
        </p:txBody>
      </p:sp>
      <p:sp>
        <p:nvSpPr>
          <p:cNvPr id="21" name="Subtitle 2">
            <a:extLst>
              <a:ext uri="{FF2B5EF4-FFF2-40B4-BE49-F238E27FC236}">
                <a16:creationId xmlns:a16="http://schemas.microsoft.com/office/drawing/2014/main" id="{EF0DDB21-383F-6A49-8DE7-E5B038DD2F34}"/>
              </a:ext>
            </a:extLst>
          </p:cNvPr>
          <p:cNvSpPr txBox="1">
            <a:spLocks/>
          </p:cNvSpPr>
          <p:nvPr/>
        </p:nvSpPr>
        <p:spPr bwMode="auto">
          <a:xfrm>
            <a:off x="716811" y="2147059"/>
            <a:ext cx="3258282" cy="77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050" b="1" dirty="0">
                <a:solidFill>
                  <a:srgbClr val="43536A"/>
                </a:solidFill>
                <a:latin typeface="微软雅黑" charset="0"/>
                <a:ea typeface="微软雅黑" charset="0"/>
                <a:cs typeface="Lantinghei SC Demibold" charset="-122"/>
                <a:sym typeface="时尚中黑简体" charset="0"/>
              </a:rPr>
              <a:t>订阅发布</a:t>
            </a:r>
          </a:p>
          <a:p>
            <a:pPr eaLnBrk="1" hangingPunct="1">
              <a:lnSpc>
                <a:spcPct val="120000"/>
              </a:lnSpc>
              <a:buFontTx/>
              <a:buNone/>
            </a:pPr>
            <a:r>
              <a:rPr lang="zh-CN" altLang="en-US" sz="1000" dirty="0">
                <a:solidFill>
                  <a:srgbClr val="43536A"/>
                </a:solidFill>
                <a:latin typeface="微软雅黑" charset="0"/>
                <a:ea typeface="微软雅黑" charset="0"/>
                <a:cs typeface="Lantinghei SC Demibold" charset="-122"/>
              </a:rPr>
              <a:t>通过</a:t>
            </a:r>
            <a:r>
              <a:rPr lang="en-US" altLang="zh-CN" sz="1000" dirty="0">
                <a:solidFill>
                  <a:srgbClr val="43536A"/>
                </a:solidFill>
                <a:latin typeface="微软雅黑" charset="0"/>
                <a:ea typeface="微软雅黑" charset="0"/>
                <a:cs typeface="Lantinghei SC Demibold" charset="-122"/>
              </a:rPr>
              <a:t>Java</a:t>
            </a:r>
            <a:r>
              <a:rPr lang="zh-CN" altLang="en-US" sz="1000" dirty="0">
                <a:solidFill>
                  <a:srgbClr val="43536A"/>
                </a:solidFill>
                <a:latin typeface="微软雅黑" charset="0"/>
                <a:ea typeface="微软雅黑" charset="0"/>
                <a:cs typeface="Lantinghei SC Demibold" charset="-122"/>
              </a:rPr>
              <a:t>注解封装订阅发布模型</a:t>
            </a:r>
            <a:endParaRPr lang="en-US" altLang="zh-CN" sz="1000" dirty="0">
              <a:solidFill>
                <a:srgbClr val="43536A"/>
              </a:solidFill>
              <a:latin typeface="微软雅黑" charset="0"/>
              <a:ea typeface="微软雅黑" charset="0"/>
              <a:cs typeface="Lantinghei SC Demibold" charset="-122"/>
            </a:endParaRPr>
          </a:p>
          <a:p>
            <a:pPr eaLnBrk="1" hangingPunct="1">
              <a:lnSpc>
                <a:spcPct val="120000"/>
              </a:lnSpc>
              <a:buFontTx/>
              <a:buNone/>
            </a:pPr>
            <a:endParaRPr lang="en-US" altLang="zh-CN" sz="1000" dirty="0">
              <a:solidFill>
                <a:srgbClr val="43536A"/>
              </a:solidFill>
              <a:latin typeface="微软雅黑" charset="0"/>
              <a:ea typeface="微软雅黑" charset="0"/>
              <a:cs typeface="Open Sans Light" charset="0"/>
            </a:endParaRPr>
          </a:p>
        </p:txBody>
      </p:sp>
      <p:sp>
        <p:nvSpPr>
          <p:cNvPr id="22" name="矩形 21">
            <a:extLst>
              <a:ext uri="{FF2B5EF4-FFF2-40B4-BE49-F238E27FC236}">
                <a16:creationId xmlns:a16="http://schemas.microsoft.com/office/drawing/2014/main" id="{4C9C14FC-612A-D546-B4E8-2CB669A782F4}"/>
              </a:ext>
            </a:extLst>
          </p:cNvPr>
          <p:cNvSpPr/>
          <p:nvPr/>
        </p:nvSpPr>
        <p:spPr>
          <a:xfrm>
            <a:off x="860827" y="3719758"/>
            <a:ext cx="4248472" cy="576825"/>
          </a:xfrm>
          <a:prstGeom prst="rect">
            <a:avLst/>
          </a:prstGeom>
          <a:solidFill>
            <a:schemeClr val="bg1">
              <a:lumMod val="95000"/>
            </a:schemeClr>
          </a:solidFill>
        </p:spPr>
        <p:txBody>
          <a:bodyPr wrap="square">
            <a:spAutoFit/>
          </a:bodyPr>
          <a:lstStyle/>
          <a:p>
            <a:pPr>
              <a:lnSpc>
                <a:spcPct val="120000"/>
              </a:lnSpc>
            </a:pPr>
            <a:r>
              <a:rPr lang="en-US" altLang="zh-CN" sz="900" dirty="0">
                <a:solidFill>
                  <a:srgbClr val="43536A"/>
                </a:solidFill>
                <a:latin typeface="微软雅黑" charset="0"/>
                <a:ea typeface="微软雅黑" charset="0"/>
                <a:cs typeface="Lantinghei SC Demibold" charset="-122"/>
              </a:rPr>
              <a:t>@Transactional(</a:t>
            </a:r>
            <a:r>
              <a:rPr lang="en-US" altLang="zh-CN" sz="900" dirty="0" err="1">
                <a:solidFill>
                  <a:srgbClr val="43536A"/>
                </a:solidFill>
                <a:latin typeface="微软雅黑" charset="0"/>
                <a:ea typeface="微软雅黑" charset="0"/>
                <a:cs typeface="Lantinghei SC Demibold" charset="-122"/>
              </a:rPr>
              <a:t>readOnly</a:t>
            </a:r>
            <a:r>
              <a:rPr lang="en-US" altLang="zh-CN" sz="900" dirty="0">
                <a:solidFill>
                  <a:srgbClr val="43536A"/>
                </a:solidFill>
                <a:latin typeface="微软雅黑" charset="0"/>
                <a:ea typeface="微软雅黑" charset="0"/>
                <a:cs typeface="Lantinghei SC Demibold" charset="-122"/>
              </a:rPr>
              <a:t>=true)</a:t>
            </a:r>
          </a:p>
          <a:p>
            <a:pPr>
              <a:lnSpc>
                <a:spcPct val="120000"/>
              </a:lnSpc>
            </a:pPr>
            <a:r>
              <a:rPr lang="en-US" altLang="zh-CN" sz="900" dirty="0">
                <a:solidFill>
                  <a:srgbClr val="43536A"/>
                </a:solidFill>
                <a:latin typeface="微软雅黑" charset="0"/>
                <a:ea typeface="微软雅黑" charset="0"/>
                <a:cs typeface="Lantinghei SC Demibold" charset="-122"/>
              </a:rPr>
              <a:t>@</a:t>
            </a:r>
            <a:r>
              <a:rPr lang="en-US" altLang="zh-CN" sz="900" dirty="0" err="1">
                <a:solidFill>
                  <a:srgbClr val="43536A"/>
                </a:solidFill>
                <a:latin typeface="微软雅黑" charset="0"/>
                <a:ea typeface="微软雅黑" charset="0"/>
                <a:cs typeface="Lantinghei SC Demibold" charset="-122"/>
              </a:rPr>
              <a:t>TargetDataSource</a:t>
            </a:r>
            <a:r>
              <a:rPr lang="en-US" altLang="zh-CN" sz="900" dirty="0">
                <a:solidFill>
                  <a:srgbClr val="43536A"/>
                </a:solidFill>
                <a:latin typeface="微软雅黑" charset="0"/>
                <a:ea typeface="微软雅黑" charset="0"/>
                <a:cs typeface="Lantinghei SC Demibold" charset="-122"/>
              </a:rPr>
              <a:t>(“lemon”)</a:t>
            </a:r>
          </a:p>
          <a:p>
            <a:pPr>
              <a:lnSpc>
                <a:spcPct val="120000"/>
              </a:lnSpc>
            </a:pPr>
            <a:r>
              <a:rPr lang="en-US" altLang="zh-CN" sz="900" dirty="0">
                <a:solidFill>
                  <a:srgbClr val="43536A"/>
                </a:solidFill>
                <a:latin typeface="微软雅黑" charset="0"/>
                <a:ea typeface="微软雅黑" charset="0"/>
                <a:cs typeface="Lantinghei SC Demibold" charset="-122"/>
              </a:rPr>
              <a:t>Public </a:t>
            </a:r>
            <a:r>
              <a:rPr lang="en-US" altLang="zh-CN" sz="900" dirty="0" err="1">
                <a:solidFill>
                  <a:srgbClr val="43536A"/>
                </a:solidFill>
                <a:latin typeface="微软雅黑" charset="0"/>
                <a:ea typeface="微软雅黑" charset="0"/>
                <a:cs typeface="Lantinghei SC Demibold" charset="-122"/>
              </a:rPr>
              <a:t>MsgInfoDo</a:t>
            </a:r>
            <a:r>
              <a:rPr lang="en-US" altLang="zh-CN" sz="900" dirty="0">
                <a:solidFill>
                  <a:srgbClr val="43536A"/>
                </a:solidFill>
                <a:latin typeface="微软雅黑" charset="0"/>
                <a:ea typeface="微软雅黑" charset="0"/>
                <a:cs typeface="Lantinghei SC Demibold" charset="-122"/>
              </a:rPr>
              <a:t> </a:t>
            </a:r>
            <a:r>
              <a:rPr lang="en-US" altLang="zh-CN" sz="900" dirty="0" err="1">
                <a:solidFill>
                  <a:srgbClr val="43536A"/>
                </a:solidFill>
                <a:latin typeface="微软雅黑" charset="0"/>
                <a:ea typeface="微软雅黑" charset="0"/>
                <a:cs typeface="Lantinghei SC Demibold" charset="-122"/>
              </a:rPr>
              <a:t>getMsgInfo</a:t>
            </a:r>
            <a:r>
              <a:rPr lang="en-US" altLang="zh-CN" sz="900" dirty="0">
                <a:solidFill>
                  <a:srgbClr val="43536A"/>
                </a:solidFill>
                <a:latin typeface="微软雅黑" charset="0"/>
                <a:ea typeface="微软雅黑" charset="0"/>
                <a:cs typeface="Lantinghei SC Demibold" charset="-122"/>
              </a:rPr>
              <a:t>(...){…..}</a:t>
            </a:r>
          </a:p>
        </p:txBody>
      </p:sp>
      <p:sp>
        <p:nvSpPr>
          <p:cNvPr id="23" name="矩形 22">
            <a:extLst>
              <a:ext uri="{FF2B5EF4-FFF2-40B4-BE49-F238E27FC236}">
                <a16:creationId xmlns:a16="http://schemas.microsoft.com/office/drawing/2014/main" id="{0E0CAF3F-79E3-2848-A4EE-75515D2CEC5C}"/>
              </a:ext>
            </a:extLst>
          </p:cNvPr>
          <p:cNvSpPr/>
          <p:nvPr/>
        </p:nvSpPr>
        <p:spPr>
          <a:xfrm>
            <a:off x="860827" y="4912420"/>
            <a:ext cx="4248472" cy="410625"/>
          </a:xfrm>
          <a:prstGeom prst="rect">
            <a:avLst/>
          </a:prstGeom>
          <a:solidFill>
            <a:schemeClr val="bg1">
              <a:lumMod val="95000"/>
            </a:schemeClr>
          </a:solidFill>
        </p:spPr>
        <p:txBody>
          <a:bodyPr wrap="square">
            <a:spAutoFit/>
          </a:bodyPr>
          <a:lstStyle/>
          <a:p>
            <a:pPr>
              <a:lnSpc>
                <a:spcPct val="120000"/>
              </a:lnSpc>
            </a:pPr>
            <a:r>
              <a:rPr lang="en-US" altLang="zh-CN" sz="900" dirty="0">
                <a:solidFill>
                  <a:srgbClr val="43536A"/>
                </a:solidFill>
                <a:latin typeface="微软雅黑" charset="0"/>
                <a:ea typeface="微软雅黑" charset="0"/>
                <a:cs typeface="Lantinghei SC Demibold" charset="-122"/>
              </a:rPr>
              <a:t>@</a:t>
            </a:r>
            <a:r>
              <a:rPr lang="en-US" altLang="zh-CN" sz="900" dirty="0" err="1">
                <a:solidFill>
                  <a:srgbClr val="43536A"/>
                </a:solidFill>
                <a:latin typeface="微软雅黑" charset="0"/>
                <a:ea typeface="微软雅黑" charset="0"/>
                <a:cs typeface="Lantinghei SC Demibold" charset="-122"/>
              </a:rPr>
              <a:t>RedisCacheable</a:t>
            </a:r>
            <a:r>
              <a:rPr lang="en-US" altLang="zh-CN" sz="900" dirty="0">
                <a:solidFill>
                  <a:srgbClr val="43536A"/>
                </a:solidFill>
                <a:latin typeface="微软雅黑" charset="0"/>
                <a:ea typeface="微软雅黑" charset="0"/>
                <a:cs typeface="Lantinghei SC Demibold" charset="-122"/>
              </a:rPr>
              <a:t>(</a:t>
            </a:r>
            <a:r>
              <a:rPr lang="en-US" altLang="zh-CN" sz="900" dirty="0" err="1">
                <a:solidFill>
                  <a:srgbClr val="43536A"/>
                </a:solidFill>
                <a:latin typeface="微软雅黑" charset="0"/>
                <a:ea typeface="微软雅黑" charset="0"/>
                <a:cs typeface="Lantinghei SC Demibold" charset="-122"/>
              </a:rPr>
              <a:t>cacheNames</a:t>
            </a:r>
            <a:r>
              <a:rPr lang="en-US" altLang="zh-CN" sz="900" dirty="0">
                <a:solidFill>
                  <a:srgbClr val="43536A"/>
                </a:solidFill>
                <a:latin typeface="微软雅黑" charset="0"/>
                <a:ea typeface="微软雅黑" charset="0"/>
                <a:cs typeface="Lantinghei SC Demibold" charset="-122"/>
              </a:rPr>
              <a:t>=“</a:t>
            </a:r>
            <a:r>
              <a:rPr lang="en-US" altLang="zh-CN" sz="900" dirty="0" err="1">
                <a:solidFill>
                  <a:srgbClr val="43536A"/>
                </a:solidFill>
                <a:latin typeface="微软雅黑" charset="0"/>
                <a:ea typeface="微软雅黑" charset="0"/>
                <a:cs typeface="Lantinghei SC Demibold" charset="-122"/>
              </a:rPr>
              <a:t>user”,key</a:t>
            </a:r>
            <a:r>
              <a:rPr lang="en-US" altLang="zh-CN" sz="900" dirty="0">
                <a:solidFill>
                  <a:srgbClr val="43536A"/>
                </a:solidFill>
                <a:latin typeface="微软雅黑" charset="0"/>
                <a:ea typeface="微软雅黑" charset="0"/>
                <a:cs typeface="Lantinghei SC Demibold" charset="-122"/>
              </a:rPr>
              <a:t>=“#</a:t>
            </a:r>
            <a:r>
              <a:rPr lang="en-US" altLang="zh-CN" sz="900" dirty="0" err="1">
                <a:solidFill>
                  <a:srgbClr val="43536A"/>
                </a:solidFill>
                <a:latin typeface="微软雅黑" charset="0"/>
                <a:ea typeface="微软雅黑" charset="0"/>
                <a:cs typeface="Lantinghei SC Demibold" charset="-122"/>
              </a:rPr>
              <a:t>userBO.name</a:t>
            </a:r>
            <a:r>
              <a:rPr lang="en-US" altLang="zh-CN" sz="900" dirty="0">
                <a:solidFill>
                  <a:srgbClr val="43536A"/>
                </a:solidFill>
                <a:latin typeface="微软雅黑" charset="0"/>
                <a:ea typeface="微软雅黑" charset="0"/>
                <a:cs typeface="Lantinghei SC Demibold" charset="-122"/>
              </a:rPr>
              <a:t>)</a:t>
            </a:r>
          </a:p>
          <a:p>
            <a:pPr>
              <a:lnSpc>
                <a:spcPct val="120000"/>
              </a:lnSpc>
            </a:pPr>
            <a:r>
              <a:rPr lang="en-US" altLang="zh-CN" sz="900" dirty="0">
                <a:solidFill>
                  <a:srgbClr val="43536A"/>
                </a:solidFill>
                <a:latin typeface="微软雅黑" charset="0"/>
                <a:ea typeface="微软雅黑" charset="0"/>
                <a:cs typeface="Lantinghei SC Demibold" charset="-122"/>
              </a:rPr>
              <a:t>Public List&lt;</a:t>
            </a:r>
            <a:r>
              <a:rPr lang="en-US" altLang="zh-CN" sz="900" dirty="0" err="1">
                <a:solidFill>
                  <a:srgbClr val="43536A"/>
                </a:solidFill>
                <a:latin typeface="微软雅黑" charset="0"/>
                <a:ea typeface="微软雅黑" charset="0"/>
                <a:cs typeface="Lantinghei SC Demibold" charset="-122"/>
              </a:rPr>
              <a:t>UserBO</a:t>
            </a:r>
            <a:r>
              <a:rPr lang="en-US" altLang="zh-CN" sz="900" dirty="0">
                <a:solidFill>
                  <a:srgbClr val="43536A"/>
                </a:solidFill>
                <a:latin typeface="微软雅黑" charset="0"/>
                <a:ea typeface="微软雅黑" charset="0"/>
                <a:cs typeface="Lantinghei SC Demibold" charset="-122"/>
              </a:rPr>
              <a:t>&gt; find (</a:t>
            </a:r>
            <a:r>
              <a:rPr lang="en-US" altLang="zh-CN" sz="900" dirty="0" err="1">
                <a:solidFill>
                  <a:srgbClr val="43536A"/>
                </a:solidFill>
                <a:latin typeface="微软雅黑" charset="0"/>
                <a:ea typeface="微软雅黑" charset="0"/>
                <a:cs typeface="Lantinghei SC Demibold" charset="-122"/>
              </a:rPr>
              <a:t>UserBO</a:t>
            </a:r>
            <a:r>
              <a:rPr lang="en-US" altLang="zh-CN" sz="900" dirty="0">
                <a:solidFill>
                  <a:srgbClr val="43536A"/>
                </a:solidFill>
                <a:latin typeface="微软雅黑" charset="0"/>
                <a:ea typeface="微软雅黑" charset="0"/>
                <a:cs typeface="Lantinghei SC Demibold" charset="-122"/>
              </a:rPr>
              <a:t> </a:t>
            </a:r>
            <a:r>
              <a:rPr lang="en-US" altLang="zh-CN" sz="900" dirty="0" err="1">
                <a:solidFill>
                  <a:srgbClr val="43536A"/>
                </a:solidFill>
                <a:latin typeface="微软雅黑" charset="0"/>
                <a:ea typeface="微软雅黑" charset="0"/>
                <a:cs typeface="Lantinghei SC Demibold" charset="-122"/>
              </a:rPr>
              <a:t>userBO</a:t>
            </a:r>
            <a:r>
              <a:rPr lang="en-US" altLang="zh-CN" sz="900" dirty="0">
                <a:solidFill>
                  <a:srgbClr val="43536A"/>
                </a:solidFill>
                <a:latin typeface="微软雅黑" charset="0"/>
                <a:ea typeface="微软雅黑" charset="0"/>
                <a:cs typeface="Lantinghei SC Demibold" charset="-122"/>
              </a:rPr>
              <a:t>){…..}</a:t>
            </a:r>
          </a:p>
        </p:txBody>
      </p:sp>
      <p:pic>
        <p:nvPicPr>
          <p:cNvPr id="24" name="图片 23">
            <a:extLst>
              <a:ext uri="{FF2B5EF4-FFF2-40B4-BE49-F238E27FC236}">
                <a16:creationId xmlns:a16="http://schemas.microsoft.com/office/drawing/2014/main" id="{899B7DEE-1AA9-DD44-ACD4-ECFC0C9B8B9D}"/>
              </a:ext>
            </a:extLst>
          </p:cNvPr>
          <p:cNvPicPr>
            <a:picLocks noChangeAspect="1"/>
          </p:cNvPicPr>
          <p:nvPr/>
        </p:nvPicPr>
        <p:blipFill>
          <a:blip r:embed="rId2"/>
          <a:stretch>
            <a:fillRect/>
          </a:stretch>
        </p:blipFill>
        <p:spPr>
          <a:xfrm>
            <a:off x="860827" y="2627062"/>
            <a:ext cx="1800200" cy="542918"/>
          </a:xfrm>
          <a:prstGeom prst="rect">
            <a:avLst/>
          </a:prstGeom>
        </p:spPr>
      </p:pic>
      <p:pic>
        <p:nvPicPr>
          <p:cNvPr id="25" name="图片 24">
            <a:extLst>
              <a:ext uri="{FF2B5EF4-FFF2-40B4-BE49-F238E27FC236}">
                <a16:creationId xmlns:a16="http://schemas.microsoft.com/office/drawing/2014/main" id="{BE03063D-705C-6F42-B18F-FC82F931F410}"/>
              </a:ext>
            </a:extLst>
          </p:cNvPr>
          <p:cNvPicPr>
            <a:picLocks noChangeAspect="1"/>
          </p:cNvPicPr>
          <p:nvPr/>
        </p:nvPicPr>
        <p:blipFill>
          <a:blip r:embed="rId3"/>
          <a:stretch>
            <a:fillRect/>
          </a:stretch>
        </p:blipFill>
        <p:spPr>
          <a:xfrm>
            <a:off x="3152843" y="2619484"/>
            <a:ext cx="1932531" cy="558074"/>
          </a:xfrm>
          <a:prstGeom prst="rect">
            <a:avLst/>
          </a:prstGeom>
        </p:spPr>
      </p:pic>
      <p:pic>
        <p:nvPicPr>
          <p:cNvPr id="26" name="图片 25">
            <a:extLst>
              <a:ext uri="{FF2B5EF4-FFF2-40B4-BE49-F238E27FC236}">
                <a16:creationId xmlns:a16="http://schemas.microsoft.com/office/drawing/2014/main" id="{D3065756-64EB-0044-9511-C99A7E950933}"/>
              </a:ext>
            </a:extLst>
          </p:cNvPr>
          <p:cNvPicPr>
            <a:picLocks noChangeAspect="1"/>
          </p:cNvPicPr>
          <p:nvPr/>
        </p:nvPicPr>
        <p:blipFill>
          <a:blip r:embed="rId4"/>
          <a:stretch>
            <a:fillRect/>
          </a:stretch>
        </p:blipFill>
        <p:spPr>
          <a:xfrm>
            <a:off x="860827" y="1497629"/>
            <a:ext cx="4044986" cy="681973"/>
          </a:xfrm>
          <a:prstGeom prst="rect">
            <a:avLst/>
          </a:prstGeom>
        </p:spPr>
      </p:pic>
      <p:pic>
        <p:nvPicPr>
          <p:cNvPr id="27" name="图片 26">
            <a:extLst>
              <a:ext uri="{FF2B5EF4-FFF2-40B4-BE49-F238E27FC236}">
                <a16:creationId xmlns:a16="http://schemas.microsoft.com/office/drawing/2014/main" id="{05EF5605-4E82-424C-8523-6A38F0E72AE8}"/>
              </a:ext>
            </a:extLst>
          </p:cNvPr>
          <p:cNvPicPr>
            <a:picLocks noChangeAspect="1"/>
          </p:cNvPicPr>
          <p:nvPr/>
        </p:nvPicPr>
        <p:blipFill>
          <a:blip r:embed="rId5"/>
          <a:stretch>
            <a:fillRect/>
          </a:stretch>
        </p:blipFill>
        <p:spPr>
          <a:xfrm>
            <a:off x="5931558" y="1476200"/>
            <a:ext cx="1728192" cy="701230"/>
          </a:xfrm>
          <a:prstGeom prst="rect">
            <a:avLst/>
          </a:prstGeom>
        </p:spPr>
      </p:pic>
      <p:sp>
        <p:nvSpPr>
          <p:cNvPr id="40" name="Shape 2581">
            <a:extLst>
              <a:ext uri="{FF2B5EF4-FFF2-40B4-BE49-F238E27FC236}">
                <a16:creationId xmlns:a16="http://schemas.microsoft.com/office/drawing/2014/main" id="{3D838136-4A34-9D43-B21E-55A5FFAA9C9F}"/>
              </a:ext>
            </a:extLst>
          </p:cNvPr>
          <p:cNvSpPr/>
          <p:nvPr/>
        </p:nvSpPr>
        <p:spPr>
          <a:xfrm>
            <a:off x="495295" y="1052477"/>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2133" y="11950"/>
                </a:moveTo>
                <a:lnTo>
                  <a:pt x="12831" y="14044"/>
                </a:lnTo>
                <a:lnTo>
                  <a:pt x="11135" y="12801"/>
                </a:lnTo>
                <a:lnTo>
                  <a:pt x="10555" y="12375"/>
                </a:lnTo>
                <a:lnTo>
                  <a:pt x="9974" y="12801"/>
                </a:lnTo>
                <a:lnTo>
                  <a:pt x="8277" y="14044"/>
                </a:lnTo>
                <a:lnTo>
                  <a:pt x="8976" y="11950"/>
                </a:lnTo>
                <a:lnTo>
                  <a:pt x="9195" y="11291"/>
                </a:lnTo>
                <a:lnTo>
                  <a:pt x="8647" y="10864"/>
                </a:lnTo>
                <a:lnTo>
                  <a:pt x="7280" y="9801"/>
                </a:lnTo>
                <a:lnTo>
                  <a:pt x="9560" y="9801"/>
                </a:lnTo>
                <a:lnTo>
                  <a:pt x="9799" y="9167"/>
                </a:lnTo>
                <a:lnTo>
                  <a:pt x="10555" y="7167"/>
                </a:lnTo>
                <a:lnTo>
                  <a:pt x="11310" y="9167"/>
                </a:lnTo>
                <a:lnTo>
                  <a:pt x="11549" y="9801"/>
                </a:lnTo>
                <a:lnTo>
                  <a:pt x="13829" y="9801"/>
                </a:lnTo>
                <a:lnTo>
                  <a:pt x="12462" y="10864"/>
                </a:lnTo>
                <a:lnTo>
                  <a:pt x="11914" y="11291"/>
                </a:lnTo>
                <a:cubicBezTo>
                  <a:pt x="11914" y="11291"/>
                  <a:pt x="12133" y="11950"/>
                  <a:pt x="12133" y="11950"/>
                </a:cubicBezTo>
                <a:close/>
                <a:moveTo>
                  <a:pt x="12228" y="8820"/>
                </a:moveTo>
                <a:lnTo>
                  <a:pt x="10555" y="4388"/>
                </a:lnTo>
                <a:lnTo>
                  <a:pt x="8881" y="8820"/>
                </a:lnTo>
                <a:lnTo>
                  <a:pt x="4418" y="8820"/>
                </a:lnTo>
                <a:lnTo>
                  <a:pt x="8044" y="11639"/>
                </a:lnTo>
                <a:lnTo>
                  <a:pt x="6371" y="16660"/>
                </a:lnTo>
                <a:lnTo>
                  <a:pt x="10555" y="13592"/>
                </a:lnTo>
                <a:lnTo>
                  <a:pt x="14738" y="16660"/>
                </a:lnTo>
                <a:lnTo>
                  <a:pt x="13065" y="11639"/>
                </a:lnTo>
                <a:lnTo>
                  <a:pt x="16691" y="8820"/>
                </a:lnTo>
                <a:cubicBezTo>
                  <a:pt x="16691" y="8820"/>
                  <a:pt x="12228" y="8820"/>
                  <a:pt x="12228" y="8820"/>
                </a:cubicBezTo>
                <a:close/>
                <a:moveTo>
                  <a:pt x="10800" y="20618"/>
                </a:moveTo>
                <a:cubicBezTo>
                  <a:pt x="5378" y="20618"/>
                  <a:pt x="982" y="16223"/>
                  <a:pt x="982" y="10800"/>
                </a:cubicBezTo>
                <a:cubicBezTo>
                  <a:pt x="982" y="5377"/>
                  <a:pt x="5378"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1" name="Shape 2619">
            <a:extLst>
              <a:ext uri="{FF2B5EF4-FFF2-40B4-BE49-F238E27FC236}">
                <a16:creationId xmlns:a16="http://schemas.microsoft.com/office/drawing/2014/main" id="{1FC33FCC-CCF6-8045-ACA5-C21C79E5B480}"/>
              </a:ext>
            </a:extLst>
          </p:cNvPr>
          <p:cNvSpPr/>
          <p:nvPr/>
        </p:nvSpPr>
        <p:spPr>
          <a:xfrm>
            <a:off x="498517" y="2223696"/>
            <a:ext cx="216000" cy="216000"/>
          </a:xfrm>
          <a:custGeom>
            <a:avLst/>
            <a:gdLst/>
            <a:ahLst/>
            <a:cxnLst>
              <a:cxn ang="0">
                <a:pos x="wd2" y="hd2"/>
              </a:cxn>
              <a:cxn ang="5400000">
                <a:pos x="wd2" y="hd2"/>
              </a:cxn>
              <a:cxn ang="10800000">
                <a:pos x="wd2" y="hd2"/>
              </a:cxn>
              <a:cxn ang="16200000">
                <a:pos x="wd2" y="hd2"/>
              </a:cxn>
            </a:cxnLst>
            <a:rect l="0" t="0" r="r" b="b"/>
            <a:pathLst>
              <a:path w="21600" h="21583" extrusionOk="0">
                <a:moveTo>
                  <a:pt x="12364" y="11941"/>
                </a:moveTo>
                <a:lnTo>
                  <a:pt x="13062" y="14033"/>
                </a:lnTo>
                <a:lnTo>
                  <a:pt x="11365" y="12790"/>
                </a:lnTo>
                <a:lnTo>
                  <a:pt x="10785" y="12365"/>
                </a:lnTo>
                <a:lnTo>
                  <a:pt x="10205" y="12790"/>
                </a:lnTo>
                <a:lnTo>
                  <a:pt x="8508" y="14033"/>
                </a:lnTo>
                <a:lnTo>
                  <a:pt x="9206" y="11941"/>
                </a:lnTo>
                <a:lnTo>
                  <a:pt x="9426" y="11282"/>
                </a:lnTo>
                <a:lnTo>
                  <a:pt x="8877" y="10856"/>
                </a:lnTo>
                <a:lnTo>
                  <a:pt x="7511" y="9794"/>
                </a:lnTo>
                <a:lnTo>
                  <a:pt x="9790" y="9794"/>
                </a:lnTo>
                <a:lnTo>
                  <a:pt x="10030" y="9160"/>
                </a:lnTo>
                <a:lnTo>
                  <a:pt x="10785" y="7162"/>
                </a:lnTo>
                <a:lnTo>
                  <a:pt x="11540" y="9160"/>
                </a:lnTo>
                <a:lnTo>
                  <a:pt x="11779" y="9794"/>
                </a:lnTo>
                <a:lnTo>
                  <a:pt x="14059" y="9794"/>
                </a:lnTo>
                <a:lnTo>
                  <a:pt x="12692" y="10856"/>
                </a:lnTo>
                <a:lnTo>
                  <a:pt x="12144" y="11282"/>
                </a:lnTo>
                <a:cubicBezTo>
                  <a:pt x="12144" y="11282"/>
                  <a:pt x="12364" y="11941"/>
                  <a:pt x="12364" y="11941"/>
                </a:cubicBezTo>
                <a:close/>
                <a:moveTo>
                  <a:pt x="12458" y="8813"/>
                </a:moveTo>
                <a:lnTo>
                  <a:pt x="10785" y="4384"/>
                </a:lnTo>
                <a:lnTo>
                  <a:pt x="9111" y="8813"/>
                </a:lnTo>
                <a:lnTo>
                  <a:pt x="4649" y="8813"/>
                </a:lnTo>
                <a:lnTo>
                  <a:pt x="8275" y="11631"/>
                </a:lnTo>
                <a:lnTo>
                  <a:pt x="6601" y="16647"/>
                </a:lnTo>
                <a:lnTo>
                  <a:pt x="10785" y="13582"/>
                </a:lnTo>
                <a:lnTo>
                  <a:pt x="14969" y="16647"/>
                </a:lnTo>
                <a:lnTo>
                  <a:pt x="13295" y="11631"/>
                </a:lnTo>
                <a:lnTo>
                  <a:pt x="16921" y="8813"/>
                </a:lnTo>
                <a:cubicBezTo>
                  <a:pt x="16921" y="8813"/>
                  <a:pt x="12458" y="8813"/>
                  <a:pt x="12458" y="8813"/>
                </a:cubicBezTo>
                <a:close/>
                <a:moveTo>
                  <a:pt x="10800" y="20592"/>
                </a:moveTo>
                <a:cubicBezTo>
                  <a:pt x="9796" y="20381"/>
                  <a:pt x="982" y="17399"/>
                  <a:pt x="982" y="12263"/>
                </a:cubicBezTo>
                <a:cubicBezTo>
                  <a:pt x="982" y="7469"/>
                  <a:pt x="2322" y="2919"/>
                  <a:pt x="2778" y="1179"/>
                </a:cubicBezTo>
                <a:cubicBezTo>
                  <a:pt x="4022" y="1719"/>
                  <a:pt x="7232" y="2943"/>
                  <a:pt x="10800" y="2943"/>
                </a:cubicBezTo>
                <a:cubicBezTo>
                  <a:pt x="14368" y="2943"/>
                  <a:pt x="17579" y="1719"/>
                  <a:pt x="18823" y="1179"/>
                </a:cubicBezTo>
                <a:cubicBezTo>
                  <a:pt x="19278" y="2918"/>
                  <a:pt x="20618" y="7466"/>
                  <a:pt x="20618" y="12263"/>
                </a:cubicBezTo>
                <a:cubicBezTo>
                  <a:pt x="20618" y="17393"/>
                  <a:pt x="11803" y="20381"/>
                  <a:pt x="10800" y="20592"/>
                </a:cubicBezTo>
                <a:moveTo>
                  <a:pt x="19618" y="356"/>
                </a:moveTo>
                <a:cubicBezTo>
                  <a:pt x="19577" y="216"/>
                  <a:pt x="19477" y="101"/>
                  <a:pt x="19343" y="42"/>
                </a:cubicBezTo>
                <a:cubicBezTo>
                  <a:pt x="19210" y="-17"/>
                  <a:pt x="19057" y="-13"/>
                  <a:pt x="18926" y="52"/>
                </a:cubicBezTo>
                <a:cubicBezTo>
                  <a:pt x="18888" y="71"/>
                  <a:pt x="15053" y="1962"/>
                  <a:pt x="10800" y="1962"/>
                </a:cubicBezTo>
                <a:cubicBezTo>
                  <a:pt x="6556" y="1962"/>
                  <a:pt x="2712" y="71"/>
                  <a:pt x="2674" y="52"/>
                </a:cubicBezTo>
                <a:cubicBezTo>
                  <a:pt x="2543" y="-13"/>
                  <a:pt x="2391" y="-17"/>
                  <a:pt x="2257" y="42"/>
                </a:cubicBezTo>
                <a:cubicBezTo>
                  <a:pt x="2124" y="101"/>
                  <a:pt x="2023" y="216"/>
                  <a:pt x="1983" y="356"/>
                </a:cubicBezTo>
                <a:cubicBezTo>
                  <a:pt x="1963" y="426"/>
                  <a:pt x="0" y="6376"/>
                  <a:pt x="0" y="12263"/>
                </a:cubicBezTo>
                <a:cubicBezTo>
                  <a:pt x="0" y="18484"/>
                  <a:pt x="10271" y="21491"/>
                  <a:pt x="10708" y="21575"/>
                </a:cubicBezTo>
                <a:cubicBezTo>
                  <a:pt x="10739" y="21580"/>
                  <a:pt x="10770" y="21583"/>
                  <a:pt x="10800" y="21583"/>
                </a:cubicBezTo>
                <a:cubicBezTo>
                  <a:pt x="10831" y="21583"/>
                  <a:pt x="10862" y="21580"/>
                  <a:pt x="10892" y="21575"/>
                </a:cubicBezTo>
                <a:cubicBezTo>
                  <a:pt x="11329" y="21491"/>
                  <a:pt x="21600" y="18484"/>
                  <a:pt x="21600" y="12263"/>
                </a:cubicBezTo>
                <a:cubicBezTo>
                  <a:pt x="21600" y="6376"/>
                  <a:pt x="19637" y="426"/>
                  <a:pt x="19618" y="356"/>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2" name="Shape 2574">
            <a:extLst>
              <a:ext uri="{FF2B5EF4-FFF2-40B4-BE49-F238E27FC236}">
                <a16:creationId xmlns:a16="http://schemas.microsoft.com/office/drawing/2014/main" id="{A16340B2-B9AF-EB4A-96F3-11E6B68DB1C2}"/>
              </a:ext>
            </a:extLst>
          </p:cNvPr>
          <p:cNvSpPr/>
          <p:nvPr/>
        </p:nvSpPr>
        <p:spPr>
          <a:xfrm>
            <a:off x="495295" y="3320720"/>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3" name="Shape 2862">
            <a:extLst>
              <a:ext uri="{FF2B5EF4-FFF2-40B4-BE49-F238E27FC236}">
                <a16:creationId xmlns:a16="http://schemas.microsoft.com/office/drawing/2014/main" id="{24057D08-EF00-DD40-BC20-2A442FF34336}"/>
              </a:ext>
            </a:extLst>
          </p:cNvPr>
          <p:cNvSpPr/>
          <p:nvPr/>
        </p:nvSpPr>
        <p:spPr>
          <a:xfrm>
            <a:off x="495295" y="4504099"/>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0672" y="6382"/>
                </a:moveTo>
                <a:cubicBezTo>
                  <a:pt x="10464" y="6409"/>
                  <a:pt x="10255" y="6435"/>
                  <a:pt x="10045" y="6460"/>
                </a:cubicBezTo>
                <a:cubicBezTo>
                  <a:pt x="9652" y="6558"/>
                  <a:pt x="9223" y="6650"/>
                  <a:pt x="8905" y="6836"/>
                </a:cubicBezTo>
                <a:cubicBezTo>
                  <a:pt x="8055" y="7333"/>
                  <a:pt x="7467" y="7913"/>
                  <a:pt x="7073" y="8856"/>
                </a:cubicBezTo>
                <a:cubicBezTo>
                  <a:pt x="7009" y="9009"/>
                  <a:pt x="7007" y="9157"/>
                  <a:pt x="6960" y="9326"/>
                </a:cubicBezTo>
                <a:cubicBezTo>
                  <a:pt x="6658" y="10425"/>
                  <a:pt x="7194" y="11563"/>
                  <a:pt x="7844" y="11956"/>
                </a:cubicBezTo>
                <a:cubicBezTo>
                  <a:pt x="7969" y="12032"/>
                  <a:pt x="8254" y="12166"/>
                  <a:pt x="8358" y="11987"/>
                </a:cubicBezTo>
                <a:cubicBezTo>
                  <a:pt x="8416" y="11889"/>
                  <a:pt x="8403" y="11758"/>
                  <a:pt x="8439" y="11643"/>
                </a:cubicBezTo>
                <a:cubicBezTo>
                  <a:pt x="8462" y="11568"/>
                  <a:pt x="8536" y="11425"/>
                  <a:pt x="8519" y="11330"/>
                </a:cubicBezTo>
                <a:cubicBezTo>
                  <a:pt x="8490" y="11170"/>
                  <a:pt x="8318" y="11068"/>
                  <a:pt x="8246" y="10939"/>
                </a:cubicBezTo>
                <a:cubicBezTo>
                  <a:pt x="8099" y="10677"/>
                  <a:pt x="8092" y="10444"/>
                  <a:pt x="8020" y="10093"/>
                </a:cubicBezTo>
                <a:cubicBezTo>
                  <a:pt x="8026" y="10046"/>
                  <a:pt x="8031" y="9999"/>
                  <a:pt x="8037" y="9952"/>
                </a:cubicBezTo>
                <a:cubicBezTo>
                  <a:pt x="8058" y="9559"/>
                  <a:pt x="8124" y="9276"/>
                  <a:pt x="8246" y="8997"/>
                </a:cubicBezTo>
                <a:cubicBezTo>
                  <a:pt x="8601" y="8177"/>
                  <a:pt x="9172" y="7720"/>
                  <a:pt x="10094" y="7447"/>
                </a:cubicBezTo>
                <a:cubicBezTo>
                  <a:pt x="10300" y="7386"/>
                  <a:pt x="10882" y="7288"/>
                  <a:pt x="11187" y="7353"/>
                </a:cubicBezTo>
                <a:cubicBezTo>
                  <a:pt x="11369" y="7385"/>
                  <a:pt x="11551" y="7415"/>
                  <a:pt x="11733" y="7447"/>
                </a:cubicBezTo>
                <a:cubicBezTo>
                  <a:pt x="12393" y="7655"/>
                  <a:pt x="12874" y="8038"/>
                  <a:pt x="13131" y="8637"/>
                </a:cubicBezTo>
                <a:cubicBezTo>
                  <a:pt x="13292" y="9010"/>
                  <a:pt x="13339" y="9724"/>
                  <a:pt x="13227" y="10203"/>
                </a:cubicBezTo>
                <a:cubicBezTo>
                  <a:pt x="13174" y="10429"/>
                  <a:pt x="13183" y="10624"/>
                  <a:pt x="13115" y="10829"/>
                </a:cubicBezTo>
                <a:cubicBezTo>
                  <a:pt x="12865" y="11589"/>
                  <a:pt x="12498" y="12293"/>
                  <a:pt x="11668" y="12488"/>
                </a:cubicBezTo>
                <a:cubicBezTo>
                  <a:pt x="11121" y="12618"/>
                  <a:pt x="10711" y="12284"/>
                  <a:pt x="10576" y="11941"/>
                </a:cubicBezTo>
                <a:cubicBezTo>
                  <a:pt x="10538" y="11846"/>
                  <a:pt x="10474" y="11677"/>
                  <a:pt x="10512" y="11518"/>
                </a:cubicBezTo>
                <a:cubicBezTo>
                  <a:pt x="10656" y="10901"/>
                  <a:pt x="10865" y="10349"/>
                  <a:pt x="11026" y="9733"/>
                </a:cubicBezTo>
                <a:cubicBezTo>
                  <a:pt x="11179" y="9146"/>
                  <a:pt x="10888" y="8683"/>
                  <a:pt x="10431" y="8575"/>
                </a:cubicBezTo>
                <a:cubicBezTo>
                  <a:pt x="9863" y="8439"/>
                  <a:pt x="9424" y="8966"/>
                  <a:pt x="9274" y="9310"/>
                </a:cubicBezTo>
                <a:cubicBezTo>
                  <a:pt x="9155" y="9584"/>
                  <a:pt x="9083" y="10089"/>
                  <a:pt x="9177" y="10453"/>
                </a:cubicBezTo>
                <a:cubicBezTo>
                  <a:pt x="9207" y="10569"/>
                  <a:pt x="9347" y="10878"/>
                  <a:pt x="9322" y="10986"/>
                </a:cubicBezTo>
                <a:cubicBezTo>
                  <a:pt x="9213" y="11462"/>
                  <a:pt x="9088" y="11974"/>
                  <a:pt x="8953" y="12442"/>
                </a:cubicBezTo>
                <a:cubicBezTo>
                  <a:pt x="8812" y="12929"/>
                  <a:pt x="8736" y="13427"/>
                  <a:pt x="8599" y="13898"/>
                </a:cubicBezTo>
                <a:cubicBezTo>
                  <a:pt x="8536" y="14114"/>
                  <a:pt x="8539" y="14346"/>
                  <a:pt x="8487" y="14571"/>
                </a:cubicBezTo>
                <a:lnTo>
                  <a:pt x="8487" y="14900"/>
                </a:lnTo>
                <a:cubicBezTo>
                  <a:pt x="8440" y="15108"/>
                  <a:pt x="8475" y="15478"/>
                  <a:pt x="8519" y="15683"/>
                </a:cubicBezTo>
                <a:cubicBezTo>
                  <a:pt x="8547" y="15815"/>
                  <a:pt x="8502" y="15978"/>
                  <a:pt x="8567" y="16074"/>
                </a:cubicBezTo>
                <a:cubicBezTo>
                  <a:pt x="8568" y="16144"/>
                  <a:pt x="8577" y="16160"/>
                  <a:pt x="8599" y="16200"/>
                </a:cubicBezTo>
                <a:cubicBezTo>
                  <a:pt x="8800" y="16194"/>
                  <a:pt x="9078" y="15665"/>
                  <a:pt x="9177" y="15511"/>
                </a:cubicBezTo>
                <a:cubicBezTo>
                  <a:pt x="9369" y="15216"/>
                  <a:pt x="9546" y="14901"/>
                  <a:pt x="9692" y="14556"/>
                </a:cubicBezTo>
                <a:cubicBezTo>
                  <a:pt x="9823" y="14245"/>
                  <a:pt x="9844" y="13901"/>
                  <a:pt x="9949" y="13569"/>
                </a:cubicBezTo>
                <a:cubicBezTo>
                  <a:pt x="10025" y="13329"/>
                  <a:pt x="10133" y="13049"/>
                  <a:pt x="10158" y="12786"/>
                </a:cubicBezTo>
                <a:lnTo>
                  <a:pt x="10174" y="12786"/>
                </a:lnTo>
                <a:cubicBezTo>
                  <a:pt x="10216" y="12930"/>
                  <a:pt x="10367" y="13035"/>
                  <a:pt x="10480" y="13115"/>
                </a:cubicBezTo>
                <a:cubicBezTo>
                  <a:pt x="10833" y="13367"/>
                  <a:pt x="11441" y="13600"/>
                  <a:pt x="12102" y="13444"/>
                </a:cubicBezTo>
                <a:cubicBezTo>
                  <a:pt x="12850" y="13267"/>
                  <a:pt x="13446" y="12916"/>
                  <a:pt x="13838" y="12394"/>
                </a:cubicBezTo>
                <a:cubicBezTo>
                  <a:pt x="14127" y="12011"/>
                  <a:pt x="14345" y="11567"/>
                  <a:pt x="14513" y="11064"/>
                </a:cubicBezTo>
                <a:cubicBezTo>
                  <a:pt x="14596" y="10817"/>
                  <a:pt x="14613" y="10543"/>
                  <a:pt x="14674" y="10281"/>
                </a:cubicBezTo>
                <a:cubicBezTo>
                  <a:pt x="14827" y="9624"/>
                  <a:pt x="14623" y="8833"/>
                  <a:pt x="14433" y="8402"/>
                </a:cubicBezTo>
                <a:cubicBezTo>
                  <a:pt x="13856" y="7098"/>
                  <a:pt x="12630" y="6354"/>
                  <a:pt x="10672" y="6382"/>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4" name="Shape 2945">
            <a:extLst>
              <a:ext uri="{FF2B5EF4-FFF2-40B4-BE49-F238E27FC236}">
                <a16:creationId xmlns:a16="http://schemas.microsoft.com/office/drawing/2014/main" id="{C3306104-E860-5E49-B8F7-C4AC6814E2E8}"/>
              </a:ext>
            </a:extLst>
          </p:cNvPr>
          <p:cNvSpPr/>
          <p:nvPr/>
        </p:nvSpPr>
        <p:spPr>
          <a:xfrm>
            <a:off x="5504527" y="1052477"/>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7658" y="8342"/>
                </a:moveTo>
                <a:cubicBezTo>
                  <a:pt x="17614" y="6914"/>
                  <a:pt x="17383" y="5576"/>
                  <a:pt x="17008" y="4408"/>
                </a:cubicBezTo>
                <a:cubicBezTo>
                  <a:pt x="17543" y="4130"/>
                  <a:pt x="18018" y="3797"/>
                  <a:pt x="18435" y="3427"/>
                </a:cubicBezTo>
                <a:cubicBezTo>
                  <a:pt x="19673" y="4722"/>
                  <a:pt x="20474" y="6437"/>
                  <a:pt x="20593" y="8342"/>
                </a:cubicBezTo>
                <a:cubicBezTo>
                  <a:pt x="20593" y="8342"/>
                  <a:pt x="17658" y="8342"/>
                  <a:pt x="17658" y="8342"/>
                </a:cubicBezTo>
                <a:close/>
                <a:moveTo>
                  <a:pt x="15485" y="1482"/>
                </a:moveTo>
                <a:cubicBezTo>
                  <a:pt x="16306" y="1786"/>
                  <a:pt x="17058" y="2226"/>
                  <a:pt x="17723" y="2769"/>
                </a:cubicBezTo>
                <a:cubicBezTo>
                  <a:pt x="17412" y="3036"/>
                  <a:pt x="17056" y="3275"/>
                  <a:pt x="16666" y="3486"/>
                </a:cubicBezTo>
                <a:cubicBezTo>
                  <a:pt x="16337" y="2707"/>
                  <a:pt x="15939" y="2026"/>
                  <a:pt x="15485" y="1482"/>
                </a:cubicBezTo>
                <a:moveTo>
                  <a:pt x="12764" y="0"/>
                </a:moveTo>
                <a:cubicBezTo>
                  <a:pt x="9919" y="0"/>
                  <a:pt x="7396" y="1350"/>
                  <a:pt x="5780" y="3437"/>
                </a:cubicBezTo>
                <a:cubicBezTo>
                  <a:pt x="6514" y="3197"/>
                  <a:pt x="7287" y="3044"/>
                  <a:pt x="8086" y="2983"/>
                </a:cubicBezTo>
                <a:cubicBezTo>
                  <a:pt x="7991" y="2912"/>
                  <a:pt x="7892" y="2844"/>
                  <a:pt x="7804" y="2769"/>
                </a:cubicBezTo>
                <a:cubicBezTo>
                  <a:pt x="8469" y="2226"/>
                  <a:pt x="9222" y="1786"/>
                  <a:pt x="10042" y="1482"/>
                </a:cubicBezTo>
                <a:cubicBezTo>
                  <a:pt x="9694" y="1899"/>
                  <a:pt x="9380" y="2398"/>
                  <a:pt x="9104" y="2959"/>
                </a:cubicBezTo>
                <a:cubicBezTo>
                  <a:pt x="9451" y="2968"/>
                  <a:pt x="9793" y="2996"/>
                  <a:pt x="10131" y="3040"/>
                </a:cubicBezTo>
                <a:cubicBezTo>
                  <a:pt x="10712" y="1983"/>
                  <a:pt x="11449" y="1263"/>
                  <a:pt x="12269" y="1056"/>
                </a:cubicBezTo>
                <a:lnTo>
                  <a:pt x="12269" y="3575"/>
                </a:lnTo>
                <a:cubicBezTo>
                  <a:pt x="12608" y="3701"/>
                  <a:pt x="12938" y="3844"/>
                  <a:pt x="13258" y="4006"/>
                </a:cubicBezTo>
                <a:lnTo>
                  <a:pt x="13258" y="1056"/>
                </a:lnTo>
                <a:cubicBezTo>
                  <a:pt x="14282" y="1315"/>
                  <a:pt x="15181" y="2363"/>
                  <a:pt x="15801" y="3883"/>
                </a:cubicBezTo>
                <a:cubicBezTo>
                  <a:pt x="15207" y="4107"/>
                  <a:pt x="14555" y="4261"/>
                  <a:pt x="13865" y="4342"/>
                </a:cubicBezTo>
                <a:cubicBezTo>
                  <a:pt x="14263" y="4581"/>
                  <a:pt x="14647" y="4840"/>
                  <a:pt x="15006" y="5131"/>
                </a:cubicBezTo>
                <a:cubicBezTo>
                  <a:pt x="15391" y="5041"/>
                  <a:pt x="15767" y="4935"/>
                  <a:pt x="16122" y="4801"/>
                </a:cubicBezTo>
                <a:cubicBezTo>
                  <a:pt x="16296" y="5379"/>
                  <a:pt x="16430" y="6009"/>
                  <a:pt x="16526" y="6670"/>
                </a:cubicBezTo>
                <a:cubicBezTo>
                  <a:pt x="17157" y="7466"/>
                  <a:pt x="17663" y="8363"/>
                  <a:pt x="18025" y="9331"/>
                </a:cubicBezTo>
                <a:lnTo>
                  <a:pt x="20593" y="9331"/>
                </a:lnTo>
                <a:cubicBezTo>
                  <a:pt x="20478" y="11173"/>
                  <a:pt x="19721" y="12834"/>
                  <a:pt x="18551" y="14114"/>
                </a:cubicBezTo>
                <a:cubicBezTo>
                  <a:pt x="18470" y="14700"/>
                  <a:pt x="18342" y="15272"/>
                  <a:pt x="18163" y="15821"/>
                </a:cubicBezTo>
                <a:cubicBezTo>
                  <a:pt x="20250" y="14204"/>
                  <a:pt x="21600" y="11681"/>
                  <a:pt x="21600" y="8836"/>
                </a:cubicBezTo>
                <a:cubicBezTo>
                  <a:pt x="21600" y="3956"/>
                  <a:pt x="17644" y="0"/>
                  <a:pt x="12764" y="0"/>
                </a:cubicBezTo>
                <a:moveTo>
                  <a:pt x="13731" y="12269"/>
                </a:moveTo>
                <a:cubicBezTo>
                  <a:pt x="13687" y="10842"/>
                  <a:pt x="13456" y="9504"/>
                  <a:pt x="13081" y="8335"/>
                </a:cubicBezTo>
                <a:cubicBezTo>
                  <a:pt x="13616" y="8057"/>
                  <a:pt x="14091" y="7725"/>
                  <a:pt x="14507" y="7354"/>
                </a:cubicBezTo>
                <a:cubicBezTo>
                  <a:pt x="15746" y="8649"/>
                  <a:pt x="16547" y="10365"/>
                  <a:pt x="16666" y="12269"/>
                </a:cubicBezTo>
                <a:cubicBezTo>
                  <a:pt x="16666" y="12269"/>
                  <a:pt x="13731" y="12269"/>
                  <a:pt x="13731" y="12269"/>
                </a:cubicBezTo>
                <a:close/>
                <a:moveTo>
                  <a:pt x="14507" y="18173"/>
                </a:moveTo>
                <a:cubicBezTo>
                  <a:pt x="14091" y="17803"/>
                  <a:pt x="13616" y="17470"/>
                  <a:pt x="13081" y="17192"/>
                </a:cubicBezTo>
                <a:cubicBezTo>
                  <a:pt x="13456" y="16024"/>
                  <a:pt x="13687" y="14686"/>
                  <a:pt x="13731" y="13258"/>
                </a:cubicBezTo>
                <a:lnTo>
                  <a:pt x="16666" y="13258"/>
                </a:lnTo>
                <a:cubicBezTo>
                  <a:pt x="16547" y="15163"/>
                  <a:pt x="15746" y="16878"/>
                  <a:pt x="14507" y="18173"/>
                </a:cubicBezTo>
                <a:moveTo>
                  <a:pt x="11558" y="20118"/>
                </a:moveTo>
                <a:cubicBezTo>
                  <a:pt x="12012" y="19574"/>
                  <a:pt x="12409" y="18893"/>
                  <a:pt x="12738" y="18114"/>
                </a:cubicBezTo>
                <a:cubicBezTo>
                  <a:pt x="13129" y="18325"/>
                  <a:pt x="13485" y="18564"/>
                  <a:pt x="13796" y="18831"/>
                </a:cubicBezTo>
                <a:cubicBezTo>
                  <a:pt x="13131" y="19374"/>
                  <a:pt x="12378" y="19814"/>
                  <a:pt x="11558" y="20118"/>
                </a:cubicBezTo>
                <a:moveTo>
                  <a:pt x="9331" y="20544"/>
                </a:moveTo>
                <a:lnTo>
                  <a:pt x="9331" y="17204"/>
                </a:lnTo>
                <a:cubicBezTo>
                  <a:pt x="10246" y="17253"/>
                  <a:pt x="11108" y="17428"/>
                  <a:pt x="11874" y="17717"/>
                </a:cubicBezTo>
                <a:cubicBezTo>
                  <a:pt x="11254" y="19237"/>
                  <a:pt x="10355" y="20286"/>
                  <a:pt x="9331" y="20544"/>
                </a:cubicBezTo>
                <a:moveTo>
                  <a:pt x="9331" y="13258"/>
                </a:moveTo>
                <a:lnTo>
                  <a:pt x="12749" y="13258"/>
                </a:lnTo>
                <a:cubicBezTo>
                  <a:pt x="12709" y="14550"/>
                  <a:pt x="12510" y="15752"/>
                  <a:pt x="12195" y="16799"/>
                </a:cubicBezTo>
                <a:cubicBezTo>
                  <a:pt x="11327" y="16471"/>
                  <a:pt x="10357" y="16273"/>
                  <a:pt x="9331" y="16223"/>
                </a:cubicBezTo>
                <a:cubicBezTo>
                  <a:pt x="9331" y="16223"/>
                  <a:pt x="9331" y="13258"/>
                  <a:pt x="9331" y="13258"/>
                </a:cubicBezTo>
                <a:close/>
                <a:moveTo>
                  <a:pt x="9331" y="9305"/>
                </a:moveTo>
                <a:cubicBezTo>
                  <a:pt x="10357" y="9254"/>
                  <a:pt x="11327" y="9056"/>
                  <a:pt x="12195" y="8728"/>
                </a:cubicBezTo>
                <a:cubicBezTo>
                  <a:pt x="12510" y="9775"/>
                  <a:pt x="12709" y="10977"/>
                  <a:pt x="12749" y="12269"/>
                </a:cubicBezTo>
                <a:lnTo>
                  <a:pt x="9331" y="12269"/>
                </a:lnTo>
                <a:cubicBezTo>
                  <a:pt x="9331" y="12269"/>
                  <a:pt x="9331" y="9305"/>
                  <a:pt x="9331" y="9305"/>
                </a:cubicBezTo>
                <a:close/>
                <a:moveTo>
                  <a:pt x="9331" y="4983"/>
                </a:moveTo>
                <a:cubicBezTo>
                  <a:pt x="10355" y="5242"/>
                  <a:pt x="11254" y="6290"/>
                  <a:pt x="11874" y="7810"/>
                </a:cubicBezTo>
                <a:cubicBezTo>
                  <a:pt x="11108" y="8099"/>
                  <a:pt x="10246" y="8275"/>
                  <a:pt x="9331" y="8323"/>
                </a:cubicBezTo>
                <a:cubicBezTo>
                  <a:pt x="9331" y="8323"/>
                  <a:pt x="9331" y="4983"/>
                  <a:pt x="9331" y="4983"/>
                </a:cubicBezTo>
                <a:close/>
                <a:moveTo>
                  <a:pt x="13796" y="6696"/>
                </a:moveTo>
                <a:cubicBezTo>
                  <a:pt x="13485" y="6963"/>
                  <a:pt x="13129" y="7203"/>
                  <a:pt x="12738" y="7413"/>
                </a:cubicBezTo>
                <a:cubicBezTo>
                  <a:pt x="12409" y="6634"/>
                  <a:pt x="12012" y="5954"/>
                  <a:pt x="11557" y="5410"/>
                </a:cubicBezTo>
                <a:cubicBezTo>
                  <a:pt x="12378" y="5714"/>
                  <a:pt x="13131" y="6153"/>
                  <a:pt x="13796" y="6696"/>
                </a:cubicBezTo>
                <a:moveTo>
                  <a:pt x="8342" y="8323"/>
                </a:moveTo>
                <a:cubicBezTo>
                  <a:pt x="7427" y="8275"/>
                  <a:pt x="6564" y="8099"/>
                  <a:pt x="5799" y="7810"/>
                </a:cubicBezTo>
                <a:cubicBezTo>
                  <a:pt x="6419" y="6290"/>
                  <a:pt x="7318" y="5242"/>
                  <a:pt x="8342" y="4983"/>
                </a:cubicBezTo>
                <a:cubicBezTo>
                  <a:pt x="8342" y="4983"/>
                  <a:pt x="8342" y="8323"/>
                  <a:pt x="8342" y="8323"/>
                </a:cubicBezTo>
                <a:close/>
                <a:moveTo>
                  <a:pt x="8342" y="12269"/>
                </a:moveTo>
                <a:lnTo>
                  <a:pt x="4923" y="12269"/>
                </a:lnTo>
                <a:cubicBezTo>
                  <a:pt x="4964" y="10977"/>
                  <a:pt x="5163" y="9775"/>
                  <a:pt x="5478" y="8728"/>
                </a:cubicBezTo>
                <a:cubicBezTo>
                  <a:pt x="6346" y="9056"/>
                  <a:pt x="7316" y="9254"/>
                  <a:pt x="8342" y="9305"/>
                </a:cubicBezTo>
                <a:cubicBezTo>
                  <a:pt x="8342" y="9305"/>
                  <a:pt x="8342" y="12269"/>
                  <a:pt x="8342" y="12269"/>
                </a:cubicBezTo>
                <a:close/>
                <a:moveTo>
                  <a:pt x="8342" y="16223"/>
                </a:moveTo>
                <a:cubicBezTo>
                  <a:pt x="7316" y="16273"/>
                  <a:pt x="6346" y="16471"/>
                  <a:pt x="5478" y="16799"/>
                </a:cubicBezTo>
                <a:cubicBezTo>
                  <a:pt x="5163" y="15752"/>
                  <a:pt x="4964" y="14550"/>
                  <a:pt x="4923" y="13258"/>
                </a:cubicBezTo>
                <a:lnTo>
                  <a:pt x="8342" y="13258"/>
                </a:lnTo>
                <a:cubicBezTo>
                  <a:pt x="8342" y="13258"/>
                  <a:pt x="8342" y="16223"/>
                  <a:pt x="8342" y="16223"/>
                </a:cubicBezTo>
                <a:close/>
                <a:moveTo>
                  <a:pt x="8342" y="20544"/>
                </a:moveTo>
                <a:cubicBezTo>
                  <a:pt x="7318" y="20286"/>
                  <a:pt x="6419" y="19237"/>
                  <a:pt x="5799" y="17717"/>
                </a:cubicBezTo>
                <a:cubicBezTo>
                  <a:pt x="6564" y="17428"/>
                  <a:pt x="7427" y="17253"/>
                  <a:pt x="8342" y="17204"/>
                </a:cubicBezTo>
                <a:cubicBezTo>
                  <a:pt x="8342" y="17204"/>
                  <a:pt x="8342" y="20544"/>
                  <a:pt x="8342" y="20544"/>
                </a:cubicBezTo>
                <a:close/>
                <a:moveTo>
                  <a:pt x="3877" y="18831"/>
                </a:moveTo>
                <a:cubicBezTo>
                  <a:pt x="4188" y="18564"/>
                  <a:pt x="4544" y="18325"/>
                  <a:pt x="4935" y="18114"/>
                </a:cubicBezTo>
                <a:cubicBezTo>
                  <a:pt x="5264" y="18893"/>
                  <a:pt x="5661" y="19574"/>
                  <a:pt x="6115" y="20118"/>
                </a:cubicBezTo>
                <a:cubicBezTo>
                  <a:pt x="5295" y="19814"/>
                  <a:pt x="4541" y="19374"/>
                  <a:pt x="3877" y="18831"/>
                </a:cubicBezTo>
                <a:moveTo>
                  <a:pt x="1007" y="13258"/>
                </a:moveTo>
                <a:lnTo>
                  <a:pt x="3942" y="13258"/>
                </a:lnTo>
                <a:cubicBezTo>
                  <a:pt x="3986" y="14686"/>
                  <a:pt x="4217" y="16024"/>
                  <a:pt x="4591" y="17192"/>
                </a:cubicBezTo>
                <a:cubicBezTo>
                  <a:pt x="4057" y="17470"/>
                  <a:pt x="3582" y="17803"/>
                  <a:pt x="3166" y="18173"/>
                </a:cubicBezTo>
                <a:cubicBezTo>
                  <a:pt x="1927" y="16878"/>
                  <a:pt x="1126" y="15163"/>
                  <a:pt x="1007" y="13258"/>
                </a:cubicBezTo>
                <a:moveTo>
                  <a:pt x="3166" y="7354"/>
                </a:moveTo>
                <a:cubicBezTo>
                  <a:pt x="3582" y="7725"/>
                  <a:pt x="4057" y="8057"/>
                  <a:pt x="4591" y="8335"/>
                </a:cubicBezTo>
                <a:cubicBezTo>
                  <a:pt x="4217" y="9504"/>
                  <a:pt x="3986" y="10842"/>
                  <a:pt x="3942" y="12269"/>
                </a:cubicBezTo>
                <a:lnTo>
                  <a:pt x="1007" y="12269"/>
                </a:lnTo>
                <a:cubicBezTo>
                  <a:pt x="1126" y="10365"/>
                  <a:pt x="1927" y="8649"/>
                  <a:pt x="3166" y="7354"/>
                </a:cubicBezTo>
                <a:moveTo>
                  <a:pt x="6115" y="5410"/>
                </a:moveTo>
                <a:cubicBezTo>
                  <a:pt x="5661" y="5954"/>
                  <a:pt x="5264" y="6634"/>
                  <a:pt x="4935" y="7413"/>
                </a:cubicBezTo>
                <a:cubicBezTo>
                  <a:pt x="4544" y="7203"/>
                  <a:pt x="4188" y="6963"/>
                  <a:pt x="3877" y="6696"/>
                </a:cubicBezTo>
                <a:cubicBezTo>
                  <a:pt x="4542" y="6153"/>
                  <a:pt x="5295" y="5714"/>
                  <a:pt x="6115" y="5410"/>
                </a:cubicBezTo>
                <a:moveTo>
                  <a:pt x="8836" y="3927"/>
                </a:moveTo>
                <a:cubicBezTo>
                  <a:pt x="3956" y="3927"/>
                  <a:pt x="0" y="7883"/>
                  <a:pt x="0" y="12764"/>
                </a:cubicBezTo>
                <a:cubicBezTo>
                  <a:pt x="0" y="17644"/>
                  <a:pt x="3956" y="21600"/>
                  <a:pt x="8836" y="21600"/>
                </a:cubicBezTo>
                <a:cubicBezTo>
                  <a:pt x="13717" y="21600"/>
                  <a:pt x="17673" y="17644"/>
                  <a:pt x="17673" y="12764"/>
                </a:cubicBezTo>
                <a:cubicBezTo>
                  <a:pt x="17673" y="7883"/>
                  <a:pt x="13717" y="3927"/>
                  <a:pt x="8836" y="3927"/>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6" name="Shape 2953">
            <a:extLst>
              <a:ext uri="{FF2B5EF4-FFF2-40B4-BE49-F238E27FC236}">
                <a16:creationId xmlns:a16="http://schemas.microsoft.com/office/drawing/2014/main" id="{43AB817E-CA3D-4148-B8E0-F49C7C9467D4}"/>
              </a:ext>
            </a:extLst>
          </p:cNvPr>
          <p:cNvSpPr/>
          <p:nvPr/>
        </p:nvSpPr>
        <p:spPr>
          <a:xfrm>
            <a:off x="5504527" y="2281460"/>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20618" y="13745"/>
                </a:moveTo>
                <a:lnTo>
                  <a:pt x="982" y="13745"/>
                </a:lnTo>
                <a:lnTo>
                  <a:pt x="982" y="12764"/>
                </a:lnTo>
                <a:lnTo>
                  <a:pt x="20618" y="12764"/>
                </a:lnTo>
                <a:cubicBezTo>
                  <a:pt x="20618" y="12764"/>
                  <a:pt x="20618" y="13745"/>
                  <a:pt x="20618" y="13745"/>
                </a:cubicBezTo>
                <a:close/>
                <a:moveTo>
                  <a:pt x="17673" y="15015"/>
                </a:moveTo>
                <a:lnTo>
                  <a:pt x="16691" y="15997"/>
                </a:lnTo>
                <a:lnTo>
                  <a:pt x="16691" y="14727"/>
                </a:lnTo>
                <a:lnTo>
                  <a:pt x="17673" y="14727"/>
                </a:lnTo>
                <a:cubicBezTo>
                  <a:pt x="17673" y="14727"/>
                  <a:pt x="17673" y="15015"/>
                  <a:pt x="17673" y="15015"/>
                </a:cubicBezTo>
                <a:close/>
                <a:moveTo>
                  <a:pt x="17673" y="17960"/>
                </a:moveTo>
                <a:lnTo>
                  <a:pt x="16894" y="17182"/>
                </a:lnTo>
                <a:lnTo>
                  <a:pt x="17673" y="16403"/>
                </a:lnTo>
                <a:cubicBezTo>
                  <a:pt x="17673" y="16403"/>
                  <a:pt x="17673" y="17960"/>
                  <a:pt x="17673" y="17960"/>
                </a:cubicBezTo>
                <a:close/>
                <a:moveTo>
                  <a:pt x="16691" y="19924"/>
                </a:moveTo>
                <a:lnTo>
                  <a:pt x="16691" y="18367"/>
                </a:lnTo>
                <a:lnTo>
                  <a:pt x="17469" y="19145"/>
                </a:lnTo>
                <a:cubicBezTo>
                  <a:pt x="17469" y="19145"/>
                  <a:pt x="16691" y="19924"/>
                  <a:pt x="16691" y="19924"/>
                </a:cubicBezTo>
                <a:close/>
                <a:moveTo>
                  <a:pt x="4909" y="15997"/>
                </a:moveTo>
                <a:lnTo>
                  <a:pt x="3927" y="15015"/>
                </a:lnTo>
                <a:lnTo>
                  <a:pt x="3927" y="14727"/>
                </a:lnTo>
                <a:lnTo>
                  <a:pt x="4909" y="14727"/>
                </a:lnTo>
                <a:cubicBezTo>
                  <a:pt x="4909" y="14727"/>
                  <a:pt x="4909" y="15997"/>
                  <a:pt x="4909" y="15997"/>
                </a:cubicBezTo>
                <a:close/>
                <a:moveTo>
                  <a:pt x="3927" y="17960"/>
                </a:moveTo>
                <a:lnTo>
                  <a:pt x="3927" y="16403"/>
                </a:lnTo>
                <a:lnTo>
                  <a:pt x="4706" y="17182"/>
                </a:lnTo>
                <a:cubicBezTo>
                  <a:pt x="4706" y="17182"/>
                  <a:pt x="3927" y="17960"/>
                  <a:pt x="3927" y="17960"/>
                </a:cubicBezTo>
                <a:close/>
                <a:moveTo>
                  <a:pt x="4909" y="19924"/>
                </a:moveTo>
                <a:lnTo>
                  <a:pt x="4131" y="19145"/>
                </a:lnTo>
                <a:lnTo>
                  <a:pt x="4909" y="18367"/>
                </a:lnTo>
                <a:cubicBezTo>
                  <a:pt x="4909" y="18367"/>
                  <a:pt x="4909" y="19924"/>
                  <a:pt x="4909" y="19924"/>
                </a:cubicBezTo>
                <a:close/>
                <a:moveTo>
                  <a:pt x="1964" y="1964"/>
                </a:moveTo>
                <a:lnTo>
                  <a:pt x="19636" y="1964"/>
                </a:lnTo>
                <a:lnTo>
                  <a:pt x="19636" y="11782"/>
                </a:lnTo>
                <a:lnTo>
                  <a:pt x="1964" y="11782"/>
                </a:lnTo>
                <a:cubicBezTo>
                  <a:pt x="1964" y="11782"/>
                  <a:pt x="1964" y="1964"/>
                  <a:pt x="1964" y="1964"/>
                </a:cubicBezTo>
                <a:close/>
                <a:moveTo>
                  <a:pt x="20618" y="11782"/>
                </a:moveTo>
                <a:lnTo>
                  <a:pt x="20618" y="1964"/>
                </a:lnTo>
                <a:cubicBezTo>
                  <a:pt x="20618" y="1422"/>
                  <a:pt x="20178" y="982"/>
                  <a:pt x="19636" y="982"/>
                </a:cubicBezTo>
                <a:lnTo>
                  <a:pt x="17673" y="982"/>
                </a:lnTo>
                <a:lnTo>
                  <a:pt x="17673" y="491"/>
                </a:lnTo>
                <a:cubicBezTo>
                  <a:pt x="17673" y="220"/>
                  <a:pt x="17453" y="0"/>
                  <a:pt x="17182" y="0"/>
                </a:cubicBezTo>
                <a:cubicBezTo>
                  <a:pt x="16910" y="0"/>
                  <a:pt x="16691" y="220"/>
                  <a:pt x="16691" y="491"/>
                </a:cubicBezTo>
                <a:lnTo>
                  <a:pt x="16691" y="982"/>
                </a:lnTo>
                <a:lnTo>
                  <a:pt x="4909" y="982"/>
                </a:lnTo>
                <a:lnTo>
                  <a:pt x="4909" y="491"/>
                </a:lnTo>
                <a:cubicBezTo>
                  <a:pt x="4909" y="220"/>
                  <a:pt x="4690" y="0"/>
                  <a:pt x="4418" y="0"/>
                </a:cubicBezTo>
                <a:cubicBezTo>
                  <a:pt x="4147" y="0"/>
                  <a:pt x="3927" y="220"/>
                  <a:pt x="3927" y="491"/>
                </a:cubicBezTo>
                <a:lnTo>
                  <a:pt x="3927" y="982"/>
                </a:lnTo>
                <a:lnTo>
                  <a:pt x="1964" y="982"/>
                </a:lnTo>
                <a:cubicBezTo>
                  <a:pt x="1422" y="982"/>
                  <a:pt x="982" y="1422"/>
                  <a:pt x="982" y="1964"/>
                </a:cubicBezTo>
                <a:lnTo>
                  <a:pt x="982" y="11782"/>
                </a:lnTo>
                <a:cubicBezTo>
                  <a:pt x="440" y="11782"/>
                  <a:pt x="0" y="12222"/>
                  <a:pt x="0" y="12764"/>
                </a:cubicBezTo>
                <a:lnTo>
                  <a:pt x="0" y="13745"/>
                </a:lnTo>
                <a:cubicBezTo>
                  <a:pt x="0" y="14287"/>
                  <a:pt x="440" y="14727"/>
                  <a:pt x="982" y="14727"/>
                </a:cubicBezTo>
                <a:lnTo>
                  <a:pt x="2945" y="14727"/>
                </a:lnTo>
                <a:lnTo>
                  <a:pt x="2945" y="21109"/>
                </a:lnTo>
                <a:cubicBezTo>
                  <a:pt x="2945" y="21380"/>
                  <a:pt x="3165" y="21600"/>
                  <a:pt x="3436" y="21600"/>
                </a:cubicBezTo>
                <a:cubicBezTo>
                  <a:pt x="3708" y="21600"/>
                  <a:pt x="3927" y="21380"/>
                  <a:pt x="3927" y="21109"/>
                </a:cubicBezTo>
                <a:lnTo>
                  <a:pt x="3927" y="20331"/>
                </a:lnTo>
                <a:lnTo>
                  <a:pt x="5053" y="21456"/>
                </a:lnTo>
                <a:cubicBezTo>
                  <a:pt x="5141" y="21545"/>
                  <a:pt x="5264" y="21600"/>
                  <a:pt x="5400" y="21600"/>
                </a:cubicBezTo>
                <a:cubicBezTo>
                  <a:pt x="5671" y="21600"/>
                  <a:pt x="5891" y="21380"/>
                  <a:pt x="5891" y="21109"/>
                </a:cubicBezTo>
                <a:lnTo>
                  <a:pt x="5891" y="14727"/>
                </a:lnTo>
                <a:lnTo>
                  <a:pt x="15709" y="14727"/>
                </a:lnTo>
                <a:lnTo>
                  <a:pt x="15709" y="21109"/>
                </a:lnTo>
                <a:cubicBezTo>
                  <a:pt x="15709" y="21380"/>
                  <a:pt x="15929" y="21600"/>
                  <a:pt x="16200" y="21600"/>
                </a:cubicBezTo>
                <a:cubicBezTo>
                  <a:pt x="16336" y="21600"/>
                  <a:pt x="16458" y="21545"/>
                  <a:pt x="16548" y="21456"/>
                </a:cubicBezTo>
                <a:lnTo>
                  <a:pt x="17673" y="20331"/>
                </a:lnTo>
                <a:lnTo>
                  <a:pt x="17673" y="21109"/>
                </a:lnTo>
                <a:cubicBezTo>
                  <a:pt x="17673" y="21380"/>
                  <a:pt x="17892" y="21600"/>
                  <a:pt x="18164" y="21600"/>
                </a:cubicBezTo>
                <a:cubicBezTo>
                  <a:pt x="18435" y="21600"/>
                  <a:pt x="18655" y="21380"/>
                  <a:pt x="18655" y="21109"/>
                </a:cubicBezTo>
                <a:lnTo>
                  <a:pt x="18655" y="14727"/>
                </a:lnTo>
                <a:lnTo>
                  <a:pt x="20618" y="14727"/>
                </a:lnTo>
                <a:cubicBezTo>
                  <a:pt x="21160" y="14727"/>
                  <a:pt x="21600" y="14287"/>
                  <a:pt x="21600" y="13745"/>
                </a:cubicBezTo>
                <a:lnTo>
                  <a:pt x="21600" y="12764"/>
                </a:lnTo>
                <a:cubicBezTo>
                  <a:pt x="21600" y="12222"/>
                  <a:pt x="21160" y="11782"/>
                  <a:pt x="20618" y="11782"/>
                </a:cubicBezTo>
                <a:moveTo>
                  <a:pt x="12620" y="4072"/>
                </a:moveTo>
                <a:cubicBezTo>
                  <a:pt x="12531" y="3982"/>
                  <a:pt x="12408" y="3927"/>
                  <a:pt x="12273" y="3927"/>
                </a:cubicBezTo>
                <a:cubicBezTo>
                  <a:pt x="12001" y="3927"/>
                  <a:pt x="11782" y="4147"/>
                  <a:pt x="11782" y="4418"/>
                </a:cubicBezTo>
                <a:cubicBezTo>
                  <a:pt x="11782" y="4554"/>
                  <a:pt x="11837" y="4677"/>
                  <a:pt x="11926" y="4765"/>
                </a:cubicBezTo>
                <a:lnTo>
                  <a:pt x="13542" y="6382"/>
                </a:lnTo>
                <a:lnTo>
                  <a:pt x="6873" y="6382"/>
                </a:lnTo>
                <a:cubicBezTo>
                  <a:pt x="6601" y="6382"/>
                  <a:pt x="6382" y="6602"/>
                  <a:pt x="6382" y="6873"/>
                </a:cubicBezTo>
                <a:cubicBezTo>
                  <a:pt x="6382" y="7144"/>
                  <a:pt x="6601" y="7364"/>
                  <a:pt x="6873" y="7364"/>
                </a:cubicBezTo>
                <a:lnTo>
                  <a:pt x="13542" y="7364"/>
                </a:lnTo>
                <a:lnTo>
                  <a:pt x="11926" y="8980"/>
                </a:lnTo>
                <a:cubicBezTo>
                  <a:pt x="11837" y="9069"/>
                  <a:pt x="11782" y="9192"/>
                  <a:pt x="11782" y="9327"/>
                </a:cubicBezTo>
                <a:cubicBezTo>
                  <a:pt x="11782" y="9599"/>
                  <a:pt x="12001" y="9818"/>
                  <a:pt x="12273" y="9818"/>
                </a:cubicBezTo>
                <a:cubicBezTo>
                  <a:pt x="12408" y="9818"/>
                  <a:pt x="12531" y="9764"/>
                  <a:pt x="12620" y="9674"/>
                </a:cubicBezTo>
                <a:lnTo>
                  <a:pt x="15074" y="7220"/>
                </a:lnTo>
                <a:cubicBezTo>
                  <a:pt x="15163" y="7131"/>
                  <a:pt x="15218" y="7008"/>
                  <a:pt x="15218" y="6873"/>
                </a:cubicBezTo>
                <a:cubicBezTo>
                  <a:pt x="15218" y="6738"/>
                  <a:pt x="15163" y="6614"/>
                  <a:pt x="15074" y="6526"/>
                </a:cubicBezTo>
                <a:cubicBezTo>
                  <a:pt x="15074" y="6526"/>
                  <a:pt x="12620" y="4072"/>
                  <a:pt x="12620" y="4072"/>
                </a:cubicBezTo>
                <a:close/>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7" name="Shape 2689">
            <a:extLst>
              <a:ext uri="{FF2B5EF4-FFF2-40B4-BE49-F238E27FC236}">
                <a16:creationId xmlns:a16="http://schemas.microsoft.com/office/drawing/2014/main" id="{A8B8E6D2-9DD4-6443-BD8D-FC8E301E8B65}"/>
              </a:ext>
            </a:extLst>
          </p:cNvPr>
          <p:cNvSpPr/>
          <p:nvPr/>
        </p:nvSpPr>
        <p:spPr>
          <a:xfrm>
            <a:off x="5512072" y="3423615"/>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8655" y="11291"/>
                </a:moveTo>
                <a:lnTo>
                  <a:pt x="18655" y="7364"/>
                </a:lnTo>
                <a:cubicBezTo>
                  <a:pt x="19739" y="7364"/>
                  <a:pt x="20618" y="8243"/>
                  <a:pt x="20618" y="9327"/>
                </a:cubicBezTo>
                <a:cubicBezTo>
                  <a:pt x="20618" y="10412"/>
                  <a:pt x="19739" y="11291"/>
                  <a:pt x="18655" y="11291"/>
                </a:cubicBezTo>
                <a:moveTo>
                  <a:pt x="17673" y="17182"/>
                </a:moveTo>
                <a:cubicBezTo>
                  <a:pt x="17673" y="17453"/>
                  <a:pt x="17453" y="17673"/>
                  <a:pt x="17182" y="17673"/>
                </a:cubicBezTo>
                <a:cubicBezTo>
                  <a:pt x="16911" y="17673"/>
                  <a:pt x="16691" y="17453"/>
                  <a:pt x="16691" y="17182"/>
                </a:cubicBezTo>
                <a:lnTo>
                  <a:pt x="16691" y="1473"/>
                </a:lnTo>
                <a:cubicBezTo>
                  <a:pt x="16691" y="1202"/>
                  <a:pt x="16911" y="982"/>
                  <a:pt x="17182" y="982"/>
                </a:cubicBezTo>
                <a:cubicBezTo>
                  <a:pt x="17453" y="982"/>
                  <a:pt x="17673" y="1202"/>
                  <a:pt x="17673" y="1473"/>
                </a:cubicBezTo>
                <a:cubicBezTo>
                  <a:pt x="17673" y="1473"/>
                  <a:pt x="17673" y="17182"/>
                  <a:pt x="17673" y="17182"/>
                </a:cubicBezTo>
                <a:close/>
                <a:moveTo>
                  <a:pt x="15709" y="15780"/>
                </a:moveTo>
                <a:lnTo>
                  <a:pt x="8836" y="13718"/>
                </a:lnTo>
                <a:lnTo>
                  <a:pt x="8836" y="4937"/>
                </a:lnTo>
                <a:lnTo>
                  <a:pt x="15709" y="2875"/>
                </a:lnTo>
                <a:cubicBezTo>
                  <a:pt x="15709" y="2875"/>
                  <a:pt x="15709" y="15780"/>
                  <a:pt x="15709" y="15780"/>
                </a:cubicBezTo>
                <a:close/>
                <a:moveTo>
                  <a:pt x="9479" y="19636"/>
                </a:moveTo>
                <a:lnTo>
                  <a:pt x="9697" y="20618"/>
                </a:lnTo>
                <a:lnTo>
                  <a:pt x="6775" y="20618"/>
                </a:lnTo>
                <a:lnTo>
                  <a:pt x="6558" y="19636"/>
                </a:lnTo>
                <a:cubicBezTo>
                  <a:pt x="6558" y="19636"/>
                  <a:pt x="9479" y="19636"/>
                  <a:pt x="9479" y="19636"/>
                </a:cubicBezTo>
                <a:close/>
                <a:moveTo>
                  <a:pt x="6339" y="18655"/>
                </a:moveTo>
                <a:lnTo>
                  <a:pt x="5356" y="14232"/>
                </a:lnTo>
                <a:lnTo>
                  <a:pt x="8176" y="14545"/>
                </a:lnTo>
                <a:lnTo>
                  <a:pt x="8360" y="14600"/>
                </a:lnTo>
                <a:lnTo>
                  <a:pt x="9260" y="18655"/>
                </a:lnTo>
                <a:cubicBezTo>
                  <a:pt x="9260" y="18655"/>
                  <a:pt x="6339" y="18655"/>
                  <a:pt x="6339" y="18655"/>
                </a:cubicBezTo>
                <a:close/>
                <a:moveTo>
                  <a:pt x="982" y="12764"/>
                </a:moveTo>
                <a:lnTo>
                  <a:pt x="982" y="10800"/>
                </a:lnTo>
                <a:lnTo>
                  <a:pt x="3436" y="10800"/>
                </a:lnTo>
                <a:cubicBezTo>
                  <a:pt x="3707" y="10800"/>
                  <a:pt x="3927" y="10581"/>
                  <a:pt x="3927" y="10309"/>
                </a:cubicBezTo>
                <a:cubicBezTo>
                  <a:pt x="3927" y="10038"/>
                  <a:pt x="3707" y="9818"/>
                  <a:pt x="3436" y="9818"/>
                </a:cubicBezTo>
                <a:lnTo>
                  <a:pt x="982" y="9818"/>
                </a:lnTo>
                <a:lnTo>
                  <a:pt x="982" y="8836"/>
                </a:lnTo>
                <a:lnTo>
                  <a:pt x="2455" y="8836"/>
                </a:lnTo>
                <a:cubicBezTo>
                  <a:pt x="2725" y="8836"/>
                  <a:pt x="2945" y="8617"/>
                  <a:pt x="2945" y="8345"/>
                </a:cubicBezTo>
                <a:cubicBezTo>
                  <a:pt x="2945" y="8075"/>
                  <a:pt x="2725" y="7855"/>
                  <a:pt x="2455" y="7855"/>
                </a:cubicBezTo>
                <a:lnTo>
                  <a:pt x="982" y="7855"/>
                </a:lnTo>
                <a:lnTo>
                  <a:pt x="982" y="5891"/>
                </a:lnTo>
                <a:lnTo>
                  <a:pt x="7855" y="5128"/>
                </a:lnTo>
                <a:lnTo>
                  <a:pt x="7855" y="13528"/>
                </a:lnTo>
                <a:cubicBezTo>
                  <a:pt x="7855" y="13528"/>
                  <a:pt x="982" y="12764"/>
                  <a:pt x="982" y="12764"/>
                </a:cubicBezTo>
                <a:close/>
                <a:moveTo>
                  <a:pt x="18655" y="6382"/>
                </a:moveTo>
                <a:lnTo>
                  <a:pt x="18655" y="1473"/>
                </a:lnTo>
                <a:cubicBezTo>
                  <a:pt x="18655" y="659"/>
                  <a:pt x="17995" y="0"/>
                  <a:pt x="17182" y="0"/>
                </a:cubicBezTo>
                <a:cubicBezTo>
                  <a:pt x="16368" y="0"/>
                  <a:pt x="15709" y="659"/>
                  <a:pt x="15709" y="1473"/>
                </a:cubicBezTo>
                <a:lnTo>
                  <a:pt x="15709" y="1850"/>
                </a:lnTo>
                <a:lnTo>
                  <a:pt x="8175" y="4110"/>
                </a:lnTo>
                <a:lnTo>
                  <a:pt x="982" y="4909"/>
                </a:lnTo>
                <a:cubicBezTo>
                  <a:pt x="440" y="4909"/>
                  <a:pt x="0" y="5349"/>
                  <a:pt x="0" y="5891"/>
                </a:cubicBezTo>
                <a:lnTo>
                  <a:pt x="0" y="12764"/>
                </a:lnTo>
                <a:cubicBezTo>
                  <a:pt x="0" y="13306"/>
                  <a:pt x="440" y="13745"/>
                  <a:pt x="982" y="13745"/>
                </a:cubicBezTo>
                <a:lnTo>
                  <a:pt x="4325" y="14117"/>
                </a:lnTo>
                <a:lnTo>
                  <a:pt x="5903" y="21216"/>
                </a:lnTo>
                <a:lnTo>
                  <a:pt x="5912" y="21214"/>
                </a:lnTo>
                <a:cubicBezTo>
                  <a:pt x="5961" y="21433"/>
                  <a:pt x="6148" y="21600"/>
                  <a:pt x="6382" y="21600"/>
                </a:cubicBezTo>
                <a:lnTo>
                  <a:pt x="10309" y="21600"/>
                </a:lnTo>
                <a:cubicBezTo>
                  <a:pt x="10580" y="21600"/>
                  <a:pt x="10800" y="21381"/>
                  <a:pt x="10800" y="21109"/>
                </a:cubicBezTo>
                <a:cubicBezTo>
                  <a:pt x="10800" y="21072"/>
                  <a:pt x="10787" y="21039"/>
                  <a:pt x="10779" y="21005"/>
                </a:cubicBezTo>
                <a:lnTo>
                  <a:pt x="10788" y="21003"/>
                </a:lnTo>
                <a:lnTo>
                  <a:pt x="9437" y="14923"/>
                </a:lnTo>
                <a:lnTo>
                  <a:pt x="15709" y="16805"/>
                </a:lnTo>
                <a:lnTo>
                  <a:pt x="15709" y="17182"/>
                </a:lnTo>
                <a:cubicBezTo>
                  <a:pt x="15709" y="17995"/>
                  <a:pt x="16368" y="18655"/>
                  <a:pt x="17182" y="18655"/>
                </a:cubicBezTo>
                <a:cubicBezTo>
                  <a:pt x="17995" y="18655"/>
                  <a:pt x="18655" y="17995"/>
                  <a:pt x="18655" y="17182"/>
                </a:cubicBezTo>
                <a:lnTo>
                  <a:pt x="18655" y="12273"/>
                </a:lnTo>
                <a:cubicBezTo>
                  <a:pt x="20281" y="12273"/>
                  <a:pt x="21600" y="10954"/>
                  <a:pt x="21600" y="9327"/>
                </a:cubicBezTo>
                <a:cubicBezTo>
                  <a:pt x="21600" y="7701"/>
                  <a:pt x="20281" y="6382"/>
                  <a:pt x="18655" y="6382"/>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8" name="Shape 2752">
            <a:extLst>
              <a:ext uri="{FF2B5EF4-FFF2-40B4-BE49-F238E27FC236}">
                <a16:creationId xmlns:a16="http://schemas.microsoft.com/office/drawing/2014/main" id="{A7E0D7FE-31A1-1F4D-A2BC-5587B603CF86}"/>
              </a:ext>
            </a:extLst>
          </p:cNvPr>
          <p:cNvSpPr/>
          <p:nvPr/>
        </p:nvSpPr>
        <p:spPr>
          <a:xfrm>
            <a:off x="5512072" y="4504099"/>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2600" y="17673"/>
                </a:moveTo>
                <a:cubicBezTo>
                  <a:pt x="12269" y="17673"/>
                  <a:pt x="12000" y="17892"/>
                  <a:pt x="12000" y="18164"/>
                </a:cubicBezTo>
                <a:cubicBezTo>
                  <a:pt x="12000" y="18435"/>
                  <a:pt x="12269" y="18655"/>
                  <a:pt x="12600" y="18655"/>
                </a:cubicBezTo>
                <a:cubicBezTo>
                  <a:pt x="12931" y="18655"/>
                  <a:pt x="13200" y="18435"/>
                  <a:pt x="13200" y="18164"/>
                </a:cubicBezTo>
                <a:cubicBezTo>
                  <a:pt x="13200" y="17892"/>
                  <a:pt x="12931" y="17673"/>
                  <a:pt x="12600" y="17673"/>
                </a:cubicBezTo>
                <a:moveTo>
                  <a:pt x="10800" y="13745"/>
                </a:moveTo>
                <a:cubicBezTo>
                  <a:pt x="10138" y="13745"/>
                  <a:pt x="9600" y="14186"/>
                  <a:pt x="9600" y="14727"/>
                </a:cubicBezTo>
                <a:cubicBezTo>
                  <a:pt x="9600" y="15269"/>
                  <a:pt x="10138" y="15709"/>
                  <a:pt x="10800" y="15709"/>
                </a:cubicBezTo>
                <a:cubicBezTo>
                  <a:pt x="11462" y="15709"/>
                  <a:pt x="12000" y="15269"/>
                  <a:pt x="12000" y="14727"/>
                </a:cubicBezTo>
                <a:cubicBezTo>
                  <a:pt x="12000" y="14186"/>
                  <a:pt x="11462" y="13745"/>
                  <a:pt x="10800" y="13745"/>
                </a:cubicBezTo>
                <a:moveTo>
                  <a:pt x="12600" y="10800"/>
                </a:moveTo>
                <a:cubicBezTo>
                  <a:pt x="12269" y="10800"/>
                  <a:pt x="12000" y="10580"/>
                  <a:pt x="12000" y="10309"/>
                </a:cubicBezTo>
                <a:cubicBezTo>
                  <a:pt x="12000" y="10038"/>
                  <a:pt x="12269" y="9818"/>
                  <a:pt x="12600" y="9818"/>
                </a:cubicBezTo>
                <a:cubicBezTo>
                  <a:pt x="12931" y="9818"/>
                  <a:pt x="13200" y="10038"/>
                  <a:pt x="13200" y="10309"/>
                </a:cubicBezTo>
                <a:cubicBezTo>
                  <a:pt x="13200" y="10580"/>
                  <a:pt x="12931" y="10800"/>
                  <a:pt x="12600" y="10800"/>
                </a:cubicBezTo>
                <a:moveTo>
                  <a:pt x="12600" y="8836"/>
                </a:moveTo>
                <a:cubicBezTo>
                  <a:pt x="11606" y="8836"/>
                  <a:pt x="10800" y="9496"/>
                  <a:pt x="10800" y="10309"/>
                </a:cubicBezTo>
                <a:cubicBezTo>
                  <a:pt x="10800" y="11123"/>
                  <a:pt x="11606" y="11782"/>
                  <a:pt x="12600" y="11782"/>
                </a:cubicBezTo>
                <a:cubicBezTo>
                  <a:pt x="13594" y="11782"/>
                  <a:pt x="14400" y="11123"/>
                  <a:pt x="14400" y="10309"/>
                </a:cubicBezTo>
                <a:cubicBezTo>
                  <a:pt x="14400" y="9496"/>
                  <a:pt x="13594" y="8836"/>
                  <a:pt x="12600" y="8836"/>
                </a:cubicBezTo>
                <a:moveTo>
                  <a:pt x="17760" y="20618"/>
                </a:moveTo>
                <a:lnTo>
                  <a:pt x="3840" y="20618"/>
                </a:lnTo>
                <a:cubicBezTo>
                  <a:pt x="2134" y="19151"/>
                  <a:pt x="1200" y="17248"/>
                  <a:pt x="1200" y="15218"/>
                </a:cubicBezTo>
                <a:cubicBezTo>
                  <a:pt x="1200" y="12593"/>
                  <a:pt x="2796" y="10152"/>
                  <a:pt x="5468" y="8688"/>
                </a:cubicBezTo>
                <a:cubicBezTo>
                  <a:pt x="5800" y="8506"/>
                  <a:pt x="6000" y="8199"/>
                  <a:pt x="6000" y="7872"/>
                </a:cubicBezTo>
                <a:lnTo>
                  <a:pt x="6000" y="6529"/>
                </a:lnTo>
                <a:cubicBezTo>
                  <a:pt x="6729" y="6758"/>
                  <a:pt x="7567" y="6924"/>
                  <a:pt x="8484" y="6924"/>
                </a:cubicBezTo>
                <a:cubicBezTo>
                  <a:pt x="9499" y="6924"/>
                  <a:pt x="10603" y="6723"/>
                  <a:pt x="11748" y="6188"/>
                </a:cubicBezTo>
                <a:cubicBezTo>
                  <a:pt x="13252" y="5485"/>
                  <a:pt x="14575" y="5306"/>
                  <a:pt x="15600" y="5323"/>
                </a:cubicBezTo>
                <a:lnTo>
                  <a:pt x="15600" y="7872"/>
                </a:lnTo>
                <a:cubicBezTo>
                  <a:pt x="15600" y="8199"/>
                  <a:pt x="15800" y="8506"/>
                  <a:pt x="16132" y="8688"/>
                </a:cubicBezTo>
                <a:cubicBezTo>
                  <a:pt x="18804" y="10152"/>
                  <a:pt x="20400" y="12593"/>
                  <a:pt x="20400" y="15218"/>
                </a:cubicBezTo>
                <a:cubicBezTo>
                  <a:pt x="20400" y="17248"/>
                  <a:pt x="19466" y="19151"/>
                  <a:pt x="17760" y="20618"/>
                </a:cubicBezTo>
                <a:moveTo>
                  <a:pt x="15600" y="2945"/>
                </a:moveTo>
                <a:lnTo>
                  <a:pt x="15600" y="4340"/>
                </a:lnTo>
                <a:cubicBezTo>
                  <a:pt x="14391" y="4322"/>
                  <a:pt x="12860" y="4538"/>
                  <a:pt x="11152" y="5336"/>
                </a:cubicBezTo>
                <a:cubicBezTo>
                  <a:pt x="9163" y="6265"/>
                  <a:pt x="7312" y="5965"/>
                  <a:pt x="6000" y="5473"/>
                </a:cubicBezTo>
                <a:lnTo>
                  <a:pt x="6000" y="2945"/>
                </a:lnTo>
                <a:cubicBezTo>
                  <a:pt x="6000" y="2945"/>
                  <a:pt x="15600" y="2945"/>
                  <a:pt x="15600" y="2945"/>
                </a:cubicBezTo>
                <a:close/>
                <a:moveTo>
                  <a:pt x="3600" y="982"/>
                </a:moveTo>
                <a:lnTo>
                  <a:pt x="18000" y="982"/>
                </a:lnTo>
                <a:lnTo>
                  <a:pt x="18000" y="1964"/>
                </a:lnTo>
                <a:lnTo>
                  <a:pt x="3600" y="1964"/>
                </a:lnTo>
                <a:cubicBezTo>
                  <a:pt x="3600" y="1964"/>
                  <a:pt x="3600" y="982"/>
                  <a:pt x="3600" y="982"/>
                </a:cubicBezTo>
                <a:close/>
                <a:moveTo>
                  <a:pt x="16800" y="7872"/>
                </a:moveTo>
                <a:lnTo>
                  <a:pt x="16800" y="2945"/>
                </a:ln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800" y="2945"/>
                </a:lnTo>
                <a:lnTo>
                  <a:pt x="4800" y="7872"/>
                </a:lnTo>
                <a:cubicBezTo>
                  <a:pt x="1906" y="9457"/>
                  <a:pt x="0" y="12155"/>
                  <a:pt x="0" y="15218"/>
                </a:cubicBezTo>
                <a:cubicBezTo>
                  <a:pt x="0" y="17730"/>
                  <a:pt x="1286" y="19991"/>
                  <a:pt x="3342" y="21600"/>
                </a:cubicBezTo>
                <a:lnTo>
                  <a:pt x="18258" y="21600"/>
                </a:lnTo>
                <a:cubicBezTo>
                  <a:pt x="20313" y="19991"/>
                  <a:pt x="21600" y="17730"/>
                  <a:pt x="21600" y="15218"/>
                </a:cubicBezTo>
                <a:cubicBezTo>
                  <a:pt x="21600" y="12155"/>
                  <a:pt x="19693" y="9457"/>
                  <a:pt x="16800" y="7872"/>
                </a:cubicBezTo>
                <a:moveTo>
                  <a:pt x="16200" y="15709"/>
                </a:moveTo>
                <a:cubicBezTo>
                  <a:pt x="15869" y="15709"/>
                  <a:pt x="15600" y="15929"/>
                  <a:pt x="15600" y="16200"/>
                </a:cubicBezTo>
                <a:cubicBezTo>
                  <a:pt x="15600" y="16471"/>
                  <a:pt x="15869" y="16691"/>
                  <a:pt x="16200" y="16691"/>
                </a:cubicBezTo>
                <a:cubicBezTo>
                  <a:pt x="16531" y="16691"/>
                  <a:pt x="16800" y="16471"/>
                  <a:pt x="16800" y="16200"/>
                </a:cubicBezTo>
                <a:cubicBezTo>
                  <a:pt x="16800" y="15929"/>
                  <a:pt x="16531" y="15709"/>
                  <a:pt x="16200" y="15709"/>
                </a:cubicBezTo>
                <a:moveTo>
                  <a:pt x="7800" y="11782"/>
                </a:moveTo>
                <a:cubicBezTo>
                  <a:pt x="7469" y="11782"/>
                  <a:pt x="7200" y="12001"/>
                  <a:pt x="7200" y="12273"/>
                </a:cubicBezTo>
                <a:cubicBezTo>
                  <a:pt x="7200" y="12544"/>
                  <a:pt x="7469" y="12764"/>
                  <a:pt x="7800" y="12764"/>
                </a:cubicBezTo>
                <a:cubicBezTo>
                  <a:pt x="8131" y="12764"/>
                  <a:pt x="8400" y="12544"/>
                  <a:pt x="8400" y="12273"/>
                </a:cubicBezTo>
                <a:cubicBezTo>
                  <a:pt x="8400" y="12001"/>
                  <a:pt x="8131" y="11782"/>
                  <a:pt x="7800" y="11782"/>
                </a:cubicBezTo>
                <a:moveTo>
                  <a:pt x="6000" y="15709"/>
                </a:moveTo>
                <a:cubicBezTo>
                  <a:pt x="5338" y="15709"/>
                  <a:pt x="4800" y="16149"/>
                  <a:pt x="4800" y="16691"/>
                </a:cubicBezTo>
                <a:cubicBezTo>
                  <a:pt x="4800" y="17233"/>
                  <a:pt x="5338" y="17673"/>
                  <a:pt x="6000" y="17673"/>
                </a:cubicBezTo>
                <a:cubicBezTo>
                  <a:pt x="6662" y="17673"/>
                  <a:pt x="7200" y="17233"/>
                  <a:pt x="7200" y="16691"/>
                </a:cubicBezTo>
                <a:cubicBezTo>
                  <a:pt x="7200" y="16149"/>
                  <a:pt x="6662" y="15709"/>
                  <a:pt x="6000" y="15709"/>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Tree>
    <p:extLst>
      <p:ext uri="{BB962C8B-B14F-4D97-AF65-F5344CB8AC3E}">
        <p14:creationId xmlns:p14="http://schemas.microsoft.com/office/powerpoint/2010/main" val="3910420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D6890C3C-7315-8541-A76E-6EBF41543B43}"/>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基础框架</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技术组件</a:t>
            </a:r>
          </a:p>
        </p:txBody>
      </p:sp>
      <p:sp>
        <p:nvSpPr>
          <p:cNvPr id="13" name="Subtitle 2">
            <a:extLst>
              <a:ext uri="{FF2B5EF4-FFF2-40B4-BE49-F238E27FC236}">
                <a16:creationId xmlns:a16="http://schemas.microsoft.com/office/drawing/2014/main" id="{87D4174E-59B6-864B-8A85-8401F686F2E1}"/>
              </a:ext>
            </a:extLst>
          </p:cNvPr>
          <p:cNvSpPr txBox="1">
            <a:spLocks/>
          </p:cNvSpPr>
          <p:nvPr/>
        </p:nvSpPr>
        <p:spPr bwMode="auto">
          <a:xfrm>
            <a:off x="885614" y="990601"/>
            <a:ext cx="4060895" cy="9186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序列号生成器</a:t>
            </a:r>
          </a:p>
          <a:p>
            <a:pPr>
              <a:lnSpc>
                <a:spcPct val="120000"/>
              </a:lnSpc>
              <a:buNone/>
            </a:pPr>
            <a:r>
              <a:rPr lang="zh-CN" altLang="en-US" sz="1000" dirty="0">
                <a:solidFill>
                  <a:srgbClr val="43536A"/>
                </a:solidFill>
                <a:latin typeface="微软雅黑" charset="0"/>
                <a:ea typeface="微软雅黑" charset="0"/>
              </a:rPr>
              <a:t>基于 </a:t>
            </a:r>
            <a:r>
              <a:rPr lang="en-US" altLang="zh-CN" sz="1000" dirty="0">
                <a:solidFill>
                  <a:srgbClr val="43536A"/>
                </a:solidFill>
                <a:latin typeface="微软雅黑" charset="0"/>
                <a:ea typeface="微软雅黑" charset="0"/>
              </a:rPr>
              <a:t>Redis</a:t>
            </a:r>
            <a:r>
              <a:rPr lang="zh-CN" altLang="en-US" sz="1000" dirty="0">
                <a:solidFill>
                  <a:srgbClr val="43536A"/>
                </a:solidFill>
                <a:latin typeface="微软雅黑" charset="0"/>
                <a:ea typeface="微软雅黑" charset="0"/>
              </a:rPr>
              <a:t> </a:t>
            </a:r>
            <a:r>
              <a:rPr lang="en-US" altLang="zh-CN" sz="1000" dirty="0">
                <a:solidFill>
                  <a:srgbClr val="43536A"/>
                </a:solidFill>
                <a:latin typeface="微软雅黑" charset="0"/>
                <a:ea typeface="微软雅黑" charset="0"/>
              </a:rPr>
              <a:t>+Lua</a:t>
            </a:r>
            <a:r>
              <a:rPr lang="zh-CN" altLang="en-US" sz="1000" dirty="0">
                <a:solidFill>
                  <a:srgbClr val="43536A"/>
                </a:solidFill>
                <a:latin typeface="微软雅黑" charset="0"/>
                <a:ea typeface="微软雅黑" charset="0"/>
              </a:rPr>
              <a:t> 实现了高性能的分布式序列号生成器。在应用端生成的“本地序列号生成器“缓存了一个区间</a:t>
            </a:r>
            <a:r>
              <a:rPr lang="en-US" altLang="zh-CN" sz="1000" dirty="0">
                <a:solidFill>
                  <a:srgbClr val="43536A"/>
                </a:solidFill>
                <a:latin typeface="微软雅黑" charset="0"/>
                <a:ea typeface="微软雅黑" charset="0"/>
              </a:rPr>
              <a:t>(delta)</a:t>
            </a:r>
            <a:r>
              <a:rPr lang="zh-CN" altLang="en-US" sz="1000" dirty="0">
                <a:solidFill>
                  <a:srgbClr val="43536A"/>
                </a:solidFill>
                <a:latin typeface="微软雅黑" charset="0"/>
                <a:ea typeface="微软雅黑" charset="0"/>
              </a:rPr>
              <a:t>的序列号，极大的减轻了</a:t>
            </a:r>
            <a:r>
              <a:rPr lang="en-US" altLang="zh-CN" sz="1000" dirty="0" err="1">
                <a:solidFill>
                  <a:srgbClr val="43536A"/>
                </a:solidFill>
                <a:latin typeface="微软雅黑" charset="0"/>
                <a:ea typeface="微软雅黑" charset="0"/>
              </a:rPr>
              <a:t>redis</a:t>
            </a:r>
            <a:r>
              <a:rPr lang="zh-CN" altLang="en-US" sz="1000" dirty="0">
                <a:solidFill>
                  <a:srgbClr val="43536A"/>
                </a:solidFill>
                <a:latin typeface="微软雅黑" charset="0"/>
                <a:ea typeface="微软雅黑" charset="0"/>
              </a:rPr>
              <a:t>的压力。最佳实践：序列的最大长度强制要求指定</a:t>
            </a:r>
            <a:endParaRPr lang="en-US" altLang="zh-CN" sz="1000" dirty="0">
              <a:solidFill>
                <a:srgbClr val="43536A"/>
              </a:solidFill>
              <a:latin typeface="微软雅黑" charset="0"/>
              <a:ea typeface="微软雅黑" charset="0"/>
            </a:endParaRPr>
          </a:p>
        </p:txBody>
      </p:sp>
      <p:sp>
        <p:nvSpPr>
          <p:cNvPr id="14" name="Subtitle 2">
            <a:extLst>
              <a:ext uri="{FF2B5EF4-FFF2-40B4-BE49-F238E27FC236}">
                <a16:creationId xmlns:a16="http://schemas.microsoft.com/office/drawing/2014/main" id="{8D3C0159-33F1-A34D-8033-A2E4D9E86F12}"/>
              </a:ext>
            </a:extLst>
          </p:cNvPr>
          <p:cNvSpPr txBox="1">
            <a:spLocks/>
          </p:cNvSpPr>
          <p:nvPr/>
        </p:nvSpPr>
        <p:spPr bwMode="auto">
          <a:xfrm>
            <a:off x="885615" y="1950212"/>
            <a:ext cx="3258282" cy="740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并发编程</a:t>
            </a:r>
          </a:p>
          <a:p>
            <a:pPr>
              <a:lnSpc>
                <a:spcPct val="120000"/>
              </a:lnSpc>
              <a:buNone/>
            </a:pPr>
            <a:r>
              <a:rPr lang="zh-CN" altLang="en-US" sz="1000" dirty="0">
                <a:solidFill>
                  <a:srgbClr val="43536A"/>
                </a:solidFill>
                <a:latin typeface="微软雅黑" charset="0"/>
                <a:ea typeface="微软雅黑" charset="0"/>
                <a:cs typeface="Lantinghei SC Demibold" charset="-122"/>
              </a:rPr>
              <a:t>封装</a:t>
            </a:r>
            <a:r>
              <a:rPr lang="en-US" altLang="zh-CN" sz="1000" dirty="0">
                <a:solidFill>
                  <a:srgbClr val="43536A"/>
                </a:solidFill>
                <a:latin typeface="微软雅黑" charset="0"/>
                <a:ea typeface="微软雅黑" charset="0"/>
                <a:cs typeface="Lantinghei SC Demibold" charset="-122"/>
              </a:rPr>
              <a:t>Java</a:t>
            </a:r>
            <a:r>
              <a:rPr lang="zh-CN" altLang="en-US" sz="1000" dirty="0">
                <a:solidFill>
                  <a:srgbClr val="43536A"/>
                </a:solidFill>
                <a:latin typeface="微软雅黑" charset="0"/>
                <a:ea typeface="微软雅黑" charset="0"/>
                <a:cs typeface="Lantinghei SC Demibold" charset="-122"/>
              </a:rPr>
              <a:t>注解自动生成线程池，自动代理方法提交线程池运行</a:t>
            </a:r>
            <a:endParaRPr lang="en-US" altLang="zh-CN" sz="1000" dirty="0">
              <a:solidFill>
                <a:srgbClr val="43536A"/>
              </a:solidFill>
              <a:latin typeface="微软雅黑" charset="0"/>
              <a:ea typeface="微软雅黑" charset="0"/>
              <a:cs typeface="Open Sans Light" charset="0"/>
            </a:endParaRPr>
          </a:p>
        </p:txBody>
      </p:sp>
      <p:sp>
        <p:nvSpPr>
          <p:cNvPr id="15" name="Subtitle 2">
            <a:extLst>
              <a:ext uri="{FF2B5EF4-FFF2-40B4-BE49-F238E27FC236}">
                <a16:creationId xmlns:a16="http://schemas.microsoft.com/office/drawing/2014/main" id="{F322E7F0-E1FB-804D-8EF5-F7586B1DDF2A}"/>
              </a:ext>
            </a:extLst>
          </p:cNvPr>
          <p:cNvSpPr txBox="1">
            <a:spLocks/>
          </p:cNvSpPr>
          <p:nvPr/>
        </p:nvSpPr>
        <p:spPr bwMode="auto">
          <a:xfrm>
            <a:off x="885481" y="2769309"/>
            <a:ext cx="3672408" cy="549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加解密服务</a:t>
            </a:r>
          </a:p>
          <a:p>
            <a:pPr>
              <a:lnSpc>
                <a:spcPct val="120000"/>
              </a:lnSpc>
              <a:buNone/>
            </a:pPr>
            <a:r>
              <a:rPr lang="zh-CN" altLang="en-US" sz="1000" dirty="0">
                <a:solidFill>
                  <a:srgbClr val="43536A"/>
                </a:solidFill>
                <a:latin typeface="微软雅黑" charset="0"/>
                <a:ea typeface="微软雅黑" charset="0"/>
                <a:cs typeface="Lantinghei SC Demibold" charset="-122"/>
              </a:rPr>
              <a:t>对加密机</a:t>
            </a:r>
            <a:r>
              <a:rPr lang="en" altLang="zh-CN" sz="1000" dirty="0" err="1">
                <a:solidFill>
                  <a:srgbClr val="43536A"/>
                </a:solidFill>
                <a:latin typeface="微软雅黑" charset="0"/>
                <a:ea typeface="微软雅黑" charset="0"/>
                <a:cs typeface="Lantinghei SC Demibold" charset="-122"/>
              </a:rPr>
              <a:t>api</a:t>
            </a:r>
            <a:r>
              <a:rPr lang="zh-CN" altLang="en-US" sz="1000" dirty="0">
                <a:solidFill>
                  <a:srgbClr val="43536A"/>
                </a:solidFill>
                <a:latin typeface="微软雅黑" charset="0"/>
                <a:ea typeface="微软雅黑" charset="0"/>
                <a:cs typeface="Lantinghei SC Demibold" charset="-122"/>
              </a:rPr>
              <a:t>和命令封装；加解密算法封装（含国密）</a:t>
            </a:r>
            <a:endParaRPr lang="en-US" altLang="zh-CN" sz="1000" dirty="0">
              <a:solidFill>
                <a:srgbClr val="43536A"/>
              </a:solidFill>
              <a:latin typeface="微软雅黑" charset="0"/>
              <a:ea typeface="微软雅黑" charset="0"/>
              <a:cs typeface="Open Sans Light" charset="0"/>
            </a:endParaRPr>
          </a:p>
        </p:txBody>
      </p:sp>
      <p:sp>
        <p:nvSpPr>
          <p:cNvPr id="16" name="Subtitle 2">
            <a:extLst>
              <a:ext uri="{FF2B5EF4-FFF2-40B4-BE49-F238E27FC236}">
                <a16:creationId xmlns:a16="http://schemas.microsoft.com/office/drawing/2014/main" id="{8F6CF59B-5C9D-654D-92D7-C7680A7FCC26}"/>
              </a:ext>
            </a:extLst>
          </p:cNvPr>
          <p:cNvSpPr txBox="1">
            <a:spLocks/>
          </p:cNvSpPr>
          <p:nvPr/>
        </p:nvSpPr>
        <p:spPr bwMode="auto">
          <a:xfrm>
            <a:off x="878466" y="3629344"/>
            <a:ext cx="3258282" cy="549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文件、图片存储服务</a:t>
            </a:r>
          </a:p>
          <a:p>
            <a:pPr>
              <a:lnSpc>
                <a:spcPct val="120000"/>
              </a:lnSpc>
              <a:buNone/>
            </a:pPr>
            <a:r>
              <a:rPr lang="zh-CN" altLang="en-US" sz="1000" dirty="0">
                <a:solidFill>
                  <a:srgbClr val="43536A"/>
                </a:solidFill>
                <a:latin typeface="微软雅黑" charset="0"/>
                <a:ea typeface="微软雅黑" charset="0"/>
                <a:cs typeface="Lantinghei SC Demibold" charset="-122"/>
              </a:rPr>
              <a:t>基于</a:t>
            </a:r>
            <a:r>
              <a:rPr lang="en" altLang="zh-CN" sz="1000" dirty="0">
                <a:solidFill>
                  <a:srgbClr val="43536A"/>
                </a:solidFill>
                <a:latin typeface="微软雅黑" charset="0"/>
                <a:ea typeface="微软雅黑" charset="0"/>
                <a:cs typeface="Lantinghei SC Demibold" charset="-122"/>
              </a:rPr>
              <a:t>sftp/</a:t>
            </a:r>
            <a:r>
              <a:rPr lang="en" altLang="zh-CN" sz="1000" dirty="0" err="1">
                <a:solidFill>
                  <a:srgbClr val="43536A"/>
                </a:solidFill>
                <a:latin typeface="微软雅黑" charset="0"/>
                <a:ea typeface="微软雅黑" charset="0"/>
                <a:cs typeface="Lantinghei SC Demibold" charset="-122"/>
              </a:rPr>
              <a:t>fastdfs</a:t>
            </a:r>
            <a:r>
              <a:rPr lang="zh-CN" altLang="en-US" sz="1000" dirty="0">
                <a:solidFill>
                  <a:srgbClr val="43536A"/>
                </a:solidFill>
                <a:latin typeface="微软雅黑" charset="0"/>
                <a:ea typeface="微软雅黑" charset="0"/>
                <a:cs typeface="Lantinghei SC Demibold" charset="-122"/>
              </a:rPr>
              <a:t>、实现文件上传、下载、查看</a:t>
            </a:r>
          </a:p>
        </p:txBody>
      </p:sp>
      <p:sp>
        <p:nvSpPr>
          <p:cNvPr id="17" name="Subtitle 2">
            <a:extLst>
              <a:ext uri="{FF2B5EF4-FFF2-40B4-BE49-F238E27FC236}">
                <a16:creationId xmlns:a16="http://schemas.microsoft.com/office/drawing/2014/main" id="{384ED23D-DCDB-4A4A-86E7-1DA0F903AD59}"/>
              </a:ext>
            </a:extLst>
          </p:cNvPr>
          <p:cNvSpPr txBox="1">
            <a:spLocks/>
          </p:cNvSpPr>
          <p:nvPr/>
        </p:nvSpPr>
        <p:spPr bwMode="auto">
          <a:xfrm>
            <a:off x="5457446" y="1050329"/>
            <a:ext cx="3582994" cy="549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日志脱敏</a:t>
            </a:r>
          </a:p>
          <a:p>
            <a:pPr eaLnBrk="1" hangingPunct="1">
              <a:lnSpc>
                <a:spcPct val="120000"/>
              </a:lnSpc>
              <a:buFontTx/>
              <a:buNone/>
            </a:pPr>
            <a:r>
              <a:rPr lang="zh-CN" altLang="en-US" sz="1000" dirty="0">
                <a:solidFill>
                  <a:srgbClr val="43536A"/>
                </a:solidFill>
                <a:latin typeface="微软雅黑" charset="0"/>
                <a:ea typeface="微软雅黑" charset="0"/>
                <a:cs typeface="Lantinghei SC Demibold" charset="-122"/>
              </a:rPr>
              <a:t>封装</a:t>
            </a:r>
            <a:r>
              <a:rPr lang="en-US" altLang="zh-CN" sz="1000" dirty="0">
                <a:solidFill>
                  <a:srgbClr val="43536A"/>
                </a:solidFill>
                <a:latin typeface="微软雅黑" charset="0"/>
                <a:ea typeface="微软雅黑" charset="0"/>
                <a:cs typeface="Lantinghei SC Demibold" charset="-122"/>
              </a:rPr>
              <a:t>Java</a:t>
            </a:r>
            <a:r>
              <a:rPr lang="zh-CN" altLang="en-US" sz="1000" dirty="0">
                <a:solidFill>
                  <a:srgbClr val="43536A"/>
                </a:solidFill>
                <a:latin typeface="微软雅黑" charset="0"/>
                <a:ea typeface="微软雅黑" charset="0"/>
                <a:cs typeface="Lantinghei SC Demibold" charset="-122"/>
              </a:rPr>
              <a:t>注解实现对日志输出对象通过预定规则进行脱敏</a:t>
            </a:r>
            <a:endParaRPr lang="en-US" altLang="zh-CN" sz="1000" dirty="0">
              <a:solidFill>
                <a:srgbClr val="43536A"/>
              </a:solidFill>
              <a:latin typeface="微软雅黑" charset="0"/>
              <a:ea typeface="微软雅黑" charset="0"/>
              <a:cs typeface="Open Sans Light" charset="0"/>
            </a:endParaRPr>
          </a:p>
        </p:txBody>
      </p:sp>
      <p:sp>
        <p:nvSpPr>
          <p:cNvPr id="18" name="Subtitle 2">
            <a:extLst>
              <a:ext uri="{FF2B5EF4-FFF2-40B4-BE49-F238E27FC236}">
                <a16:creationId xmlns:a16="http://schemas.microsoft.com/office/drawing/2014/main" id="{3D7053BB-DAC3-3D44-8E42-4E30DA0670D7}"/>
              </a:ext>
            </a:extLst>
          </p:cNvPr>
          <p:cNvSpPr txBox="1">
            <a:spLocks/>
          </p:cNvSpPr>
          <p:nvPr/>
        </p:nvSpPr>
        <p:spPr bwMode="auto">
          <a:xfrm>
            <a:off x="5447192" y="1936859"/>
            <a:ext cx="3582994" cy="549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定时触发</a:t>
            </a:r>
          </a:p>
          <a:p>
            <a:pPr eaLnBrk="1" hangingPunct="1">
              <a:lnSpc>
                <a:spcPct val="120000"/>
              </a:lnSpc>
              <a:buFontTx/>
              <a:buNone/>
            </a:pPr>
            <a:r>
              <a:rPr lang="zh-CN" altLang="en-US" sz="1000" dirty="0">
                <a:solidFill>
                  <a:srgbClr val="43536A"/>
                </a:solidFill>
                <a:latin typeface="微软雅黑" charset="0"/>
                <a:ea typeface="微软雅黑" charset="0"/>
                <a:cs typeface="Lantinghei SC Demibold" charset="-122"/>
              </a:rPr>
              <a:t>基于</a:t>
            </a:r>
            <a:r>
              <a:rPr lang="en-US" altLang="zh-CN" sz="1000" dirty="0">
                <a:solidFill>
                  <a:srgbClr val="43536A"/>
                </a:solidFill>
                <a:latin typeface="微软雅黑" charset="0"/>
                <a:ea typeface="微软雅黑" charset="0"/>
                <a:cs typeface="Lantinghei SC Demibold" charset="-122"/>
              </a:rPr>
              <a:t>Java</a:t>
            </a:r>
            <a:r>
              <a:rPr lang="zh-CN" altLang="en-US" sz="1000" dirty="0">
                <a:solidFill>
                  <a:srgbClr val="43536A"/>
                </a:solidFill>
                <a:latin typeface="微软雅黑" charset="0"/>
                <a:ea typeface="微软雅黑" charset="0"/>
                <a:cs typeface="Lantinghei SC Demibold" charset="-122"/>
              </a:rPr>
              <a:t>注解配置定时触发、轮询任务，自动生成线程池。</a:t>
            </a:r>
            <a:endParaRPr lang="en-US" altLang="zh-CN" sz="1000" dirty="0">
              <a:solidFill>
                <a:srgbClr val="43536A"/>
              </a:solidFill>
              <a:latin typeface="微软雅黑" charset="0"/>
              <a:ea typeface="微软雅黑" charset="0"/>
              <a:cs typeface="Open Sans Light" charset="0"/>
            </a:endParaRPr>
          </a:p>
        </p:txBody>
      </p:sp>
      <p:sp>
        <p:nvSpPr>
          <p:cNvPr id="19" name="Subtitle 2">
            <a:extLst>
              <a:ext uri="{FF2B5EF4-FFF2-40B4-BE49-F238E27FC236}">
                <a16:creationId xmlns:a16="http://schemas.microsoft.com/office/drawing/2014/main" id="{5F9DF76A-C9E6-004F-A52B-8B7A59B44295}"/>
              </a:ext>
            </a:extLst>
          </p:cNvPr>
          <p:cNvSpPr txBox="1">
            <a:spLocks/>
          </p:cNvSpPr>
          <p:nvPr/>
        </p:nvSpPr>
        <p:spPr bwMode="auto">
          <a:xfrm>
            <a:off x="5447395" y="2697662"/>
            <a:ext cx="3258282" cy="5557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安全组件</a:t>
            </a:r>
          </a:p>
          <a:p>
            <a:pPr eaLnBrk="1" hangingPunct="1">
              <a:lnSpc>
                <a:spcPct val="120000"/>
              </a:lnSpc>
              <a:buFontTx/>
              <a:buNone/>
            </a:pPr>
            <a:r>
              <a:rPr lang="zh-CN" altLang="en-US" sz="1000" dirty="0">
                <a:solidFill>
                  <a:srgbClr val="43536A"/>
                </a:solidFill>
                <a:latin typeface="微软雅黑" charset="0"/>
                <a:ea typeface="微软雅黑" charset="0"/>
                <a:cs typeface="Lantinghei SC Demibold" charset="-122"/>
              </a:rPr>
              <a:t>防</a:t>
            </a:r>
            <a:r>
              <a:rPr lang="en-US" altLang="zh-CN" sz="1000" dirty="0">
                <a:solidFill>
                  <a:srgbClr val="43536A"/>
                </a:solidFill>
                <a:latin typeface="微软雅黑" charset="0"/>
                <a:ea typeface="微软雅黑" charset="0"/>
                <a:cs typeface="Lantinghei SC Demibold" charset="-122"/>
              </a:rPr>
              <a:t>XSS</a:t>
            </a:r>
            <a:r>
              <a:rPr lang="zh-CN" altLang="en-US" sz="1000" dirty="0">
                <a:solidFill>
                  <a:srgbClr val="43536A"/>
                </a:solidFill>
                <a:latin typeface="微软雅黑" charset="0"/>
                <a:ea typeface="微软雅黑" charset="0"/>
                <a:cs typeface="Lantinghei SC Demibold" charset="-122"/>
              </a:rPr>
              <a:t>，</a:t>
            </a:r>
            <a:r>
              <a:rPr lang="en-US" altLang="zh-CN" sz="1000" dirty="0">
                <a:solidFill>
                  <a:srgbClr val="43536A"/>
                </a:solidFill>
                <a:latin typeface="微软雅黑" charset="0"/>
                <a:ea typeface="微软雅黑" charset="0"/>
                <a:cs typeface="Lantinghei SC Demibold" charset="-122"/>
              </a:rPr>
              <a:t>CSRF</a:t>
            </a:r>
            <a:r>
              <a:rPr lang="zh-CN" altLang="en-US" sz="1000" dirty="0">
                <a:solidFill>
                  <a:srgbClr val="43536A"/>
                </a:solidFill>
                <a:latin typeface="微软雅黑" charset="0"/>
                <a:ea typeface="微软雅黑" charset="0"/>
                <a:cs typeface="Lantinghei SC Demibold" charset="-122"/>
              </a:rPr>
              <a:t>攻击组件，认证组件</a:t>
            </a:r>
            <a:endParaRPr lang="en-US" altLang="zh-CN" sz="1000" dirty="0">
              <a:solidFill>
                <a:srgbClr val="43536A"/>
              </a:solidFill>
              <a:latin typeface="微软雅黑" charset="0"/>
              <a:ea typeface="微软雅黑" charset="0"/>
              <a:cs typeface="Open Sans Light" charset="0"/>
            </a:endParaRPr>
          </a:p>
        </p:txBody>
      </p:sp>
      <p:sp>
        <p:nvSpPr>
          <p:cNvPr id="20" name="Subtitle 2">
            <a:extLst>
              <a:ext uri="{FF2B5EF4-FFF2-40B4-BE49-F238E27FC236}">
                <a16:creationId xmlns:a16="http://schemas.microsoft.com/office/drawing/2014/main" id="{3F3D2BE7-FB39-9C44-A0D9-D1CC413B5AD4}"/>
              </a:ext>
            </a:extLst>
          </p:cNvPr>
          <p:cNvSpPr txBox="1">
            <a:spLocks/>
          </p:cNvSpPr>
          <p:nvPr/>
        </p:nvSpPr>
        <p:spPr bwMode="auto">
          <a:xfrm>
            <a:off x="5447192" y="3630923"/>
            <a:ext cx="3258282" cy="56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993" tIns="72497" rIns="144993" bIns="72497">
            <a:spAutoFit/>
          </a:bodyPr>
          <a:lstStyle>
            <a:lvl1pPr defTabSz="1087438">
              <a:spcBef>
                <a:spcPct val="20000"/>
              </a:spcBef>
              <a:buChar char="•"/>
              <a:defRPr sz="3200">
                <a:solidFill>
                  <a:schemeClr val="tx1"/>
                </a:solidFill>
                <a:latin typeface="Arial" charset="0"/>
                <a:ea typeface="宋体" charset="0"/>
              </a:defRPr>
            </a:lvl1pPr>
            <a:lvl2pPr marL="1087438" indent="-285750" defTabSz="1087438">
              <a:spcBef>
                <a:spcPct val="20000"/>
              </a:spcBef>
              <a:buChar char="–"/>
              <a:defRPr sz="2800">
                <a:solidFill>
                  <a:schemeClr val="tx1"/>
                </a:solidFill>
                <a:latin typeface="Arial" charset="0"/>
                <a:ea typeface="宋体" charset="0"/>
              </a:defRPr>
            </a:lvl2pPr>
            <a:lvl3pPr marL="2174875" indent="-228600" defTabSz="1087438">
              <a:spcBef>
                <a:spcPct val="20000"/>
              </a:spcBef>
              <a:buChar char="•"/>
              <a:defRPr sz="2400">
                <a:solidFill>
                  <a:schemeClr val="tx1"/>
                </a:solidFill>
                <a:latin typeface="Arial" charset="0"/>
                <a:ea typeface="宋体" charset="0"/>
              </a:defRPr>
            </a:lvl3pPr>
            <a:lvl4pPr marL="3262313" indent="-228600" defTabSz="1087438">
              <a:spcBef>
                <a:spcPct val="20000"/>
              </a:spcBef>
              <a:buChar char="–"/>
              <a:defRPr sz="2000">
                <a:solidFill>
                  <a:schemeClr val="tx1"/>
                </a:solidFill>
                <a:latin typeface="Arial" charset="0"/>
                <a:ea typeface="宋体" charset="0"/>
              </a:defRPr>
            </a:lvl4pPr>
            <a:lvl5pPr marL="4349750" indent="-228600" defTabSz="1087438">
              <a:spcBef>
                <a:spcPct val="20000"/>
              </a:spcBef>
              <a:buChar char="»"/>
              <a:defRPr sz="2000">
                <a:solidFill>
                  <a:schemeClr val="tx1"/>
                </a:solidFill>
                <a:latin typeface="Arial" charset="0"/>
                <a:ea typeface="宋体" charset="0"/>
              </a:defRPr>
            </a:lvl5pPr>
            <a:lvl6pPr marL="4806950" indent="-228600" defTabSz="1087438" eaLnBrk="0" fontAlgn="base" hangingPunct="0">
              <a:spcBef>
                <a:spcPct val="20000"/>
              </a:spcBef>
              <a:spcAft>
                <a:spcPct val="0"/>
              </a:spcAft>
              <a:buChar char="»"/>
              <a:defRPr sz="2000">
                <a:solidFill>
                  <a:schemeClr val="tx1"/>
                </a:solidFill>
                <a:latin typeface="Arial" charset="0"/>
                <a:ea typeface="宋体" charset="0"/>
              </a:defRPr>
            </a:lvl6pPr>
            <a:lvl7pPr marL="5264150" indent="-228600" defTabSz="1087438" eaLnBrk="0" fontAlgn="base" hangingPunct="0">
              <a:spcBef>
                <a:spcPct val="20000"/>
              </a:spcBef>
              <a:spcAft>
                <a:spcPct val="0"/>
              </a:spcAft>
              <a:buChar char="»"/>
              <a:defRPr sz="2000">
                <a:solidFill>
                  <a:schemeClr val="tx1"/>
                </a:solidFill>
                <a:latin typeface="Arial" charset="0"/>
                <a:ea typeface="宋体" charset="0"/>
              </a:defRPr>
            </a:lvl7pPr>
            <a:lvl8pPr marL="5721350" indent="-228600" defTabSz="1087438" eaLnBrk="0" fontAlgn="base" hangingPunct="0">
              <a:spcBef>
                <a:spcPct val="20000"/>
              </a:spcBef>
              <a:spcAft>
                <a:spcPct val="0"/>
              </a:spcAft>
              <a:buChar char="»"/>
              <a:defRPr sz="2000">
                <a:solidFill>
                  <a:schemeClr val="tx1"/>
                </a:solidFill>
                <a:latin typeface="Arial" charset="0"/>
                <a:ea typeface="宋体" charset="0"/>
              </a:defRPr>
            </a:lvl8pPr>
            <a:lvl9pPr marL="6178550" indent="-228600" defTabSz="1087438" eaLnBrk="0" fontAlgn="base" hangingPunct="0">
              <a:spcBef>
                <a:spcPct val="20000"/>
              </a:spcBef>
              <a:spcAft>
                <a:spcPct val="0"/>
              </a:spcAft>
              <a:buChar char="»"/>
              <a:defRPr sz="2000">
                <a:solidFill>
                  <a:schemeClr val="tx1"/>
                </a:solidFill>
                <a:latin typeface="Arial" charset="0"/>
                <a:ea typeface="宋体" charset="0"/>
              </a:defRPr>
            </a:lvl9pPr>
          </a:lstStyle>
          <a:p>
            <a:pPr eaLnBrk="1" hangingPunct="1">
              <a:lnSpc>
                <a:spcPct val="120000"/>
              </a:lnSpc>
              <a:buFontTx/>
              <a:buNone/>
            </a:pPr>
            <a:r>
              <a:rPr lang="zh-CN" altLang="en-US" sz="1100" b="1" dirty="0">
                <a:solidFill>
                  <a:srgbClr val="43536A"/>
                </a:solidFill>
                <a:latin typeface="微软雅黑" charset="0"/>
                <a:ea typeface="微软雅黑" charset="0"/>
                <a:cs typeface="Lantinghei SC Demibold" charset="-122"/>
                <a:sym typeface="时尚中黑简体" charset="0"/>
              </a:rPr>
              <a:t>杀毒服务</a:t>
            </a:r>
            <a:endParaRPr lang="en-US" altLang="zh-CN" sz="1100" b="1" dirty="0">
              <a:solidFill>
                <a:srgbClr val="43536A"/>
              </a:solidFill>
              <a:latin typeface="微软雅黑" charset="0"/>
              <a:ea typeface="微软雅黑" charset="0"/>
              <a:cs typeface="Lantinghei SC Demibold" charset="-122"/>
              <a:sym typeface="时尚中黑简体" charset="0"/>
            </a:endParaRPr>
          </a:p>
          <a:p>
            <a:pPr eaLnBrk="1" hangingPunct="1">
              <a:lnSpc>
                <a:spcPct val="120000"/>
              </a:lnSpc>
              <a:buFontTx/>
              <a:buNone/>
            </a:pPr>
            <a:r>
              <a:rPr lang="zh-CN" altLang="en-US" sz="1050" dirty="0">
                <a:solidFill>
                  <a:srgbClr val="43536A"/>
                </a:solidFill>
                <a:latin typeface="微软雅黑" charset="0"/>
                <a:ea typeface="微软雅黑" charset="0"/>
                <a:cs typeface="Lantinghei SC Demibold" charset="-122"/>
                <a:sym typeface="时尚中黑简体" charset="0"/>
              </a:rPr>
              <a:t>对上传的文件、文件流病毒扫描</a:t>
            </a:r>
          </a:p>
        </p:txBody>
      </p:sp>
      <p:grpSp>
        <p:nvGrpSpPr>
          <p:cNvPr id="21" name="Group 130">
            <a:extLst>
              <a:ext uri="{FF2B5EF4-FFF2-40B4-BE49-F238E27FC236}">
                <a16:creationId xmlns:a16="http://schemas.microsoft.com/office/drawing/2014/main" id="{6390B278-CA06-5148-9057-41A796DB9350}"/>
              </a:ext>
            </a:extLst>
          </p:cNvPr>
          <p:cNvGrpSpPr/>
          <p:nvPr/>
        </p:nvGrpSpPr>
        <p:grpSpPr>
          <a:xfrm>
            <a:off x="689420" y="1163660"/>
            <a:ext cx="216000" cy="216000"/>
            <a:chOff x="2581275" y="1710532"/>
            <a:chExt cx="464344" cy="362744"/>
          </a:xfrm>
          <a:solidFill>
            <a:srgbClr val="2D2933"/>
          </a:solidFill>
        </p:grpSpPr>
        <p:sp>
          <p:nvSpPr>
            <p:cNvPr id="22" name="AutoShape 140">
              <a:extLst>
                <a:ext uri="{FF2B5EF4-FFF2-40B4-BE49-F238E27FC236}">
                  <a16:creationId xmlns:a16="http://schemas.microsoft.com/office/drawing/2014/main" id="{7FC0FE85-1A08-3F4E-8615-DD35EA4605EA}"/>
                </a:ext>
              </a:extLst>
            </p:cNvPr>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3" name="AutoShape 141">
              <a:extLst>
                <a:ext uri="{FF2B5EF4-FFF2-40B4-BE49-F238E27FC236}">
                  <a16:creationId xmlns:a16="http://schemas.microsoft.com/office/drawing/2014/main" id="{1E403F0E-DE30-2449-99EF-1CCA4663CC80}"/>
                </a:ext>
              </a:extLst>
            </p:cNvPr>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4" name="AutoShape 142">
              <a:extLst>
                <a:ext uri="{FF2B5EF4-FFF2-40B4-BE49-F238E27FC236}">
                  <a16:creationId xmlns:a16="http://schemas.microsoft.com/office/drawing/2014/main" id="{C3583DBF-3153-E44B-BC5D-D69105D218F5}"/>
                </a:ext>
              </a:extLst>
            </p:cNvPr>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5" name="AutoShape 143">
              <a:extLst>
                <a:ext uri="{FF2B5EF4-FFF2-40B4-BE49-F238E27FC236}">
                  <a16:creationId xmlns:a16="http://schemas.microsoft.com/office/drawing/2014/main" id="{DFF42E02-F09C-3643-9E2F-259D8C758E66}"/>
                </a:ext>
              </a:extLst>
            </p:cNvPr>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6" name="AutoShape 144">
              <a:extLst>
                <a:ext uri="{FF2B5EF4-FFF2-40B4-BE49-F238E27FC236}">
                  <a16:creationId xmlns:a16="http://schemas.microsoft.com/office/drawing/2014/main" id="{1CD53F8C-0044-3C42-A50A-6DA615C2757D}"/>
                </a:ext>
              </a:extLst>
            </p:cNvPr>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7" name="AutoShape 145">
              <a:extLst>
                <a:ext uri="{FF2B5EF4-FFF2-40B4-BE49-F238E27FC236}">
                  <a16:creationId xmlns:a16="http://schemas.microsoft.com/office/drawing/2014/main" id="{E126EB65-FF05-0F49-94FD-D28F55DCF724}"/>
                </a:ext>
              </a:extLst>
            </p:cNvPr>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sp>
          <p:nvSpPr>
            <p:cNvPr id="28" name="AutoShape 146">
              <a:extLst>
                <a:ext uri="{FF2B5EF4-FFF2-40B4-BE49-F238E27FC236}">
                  <a16:creationId xmlns:a16="http://schemas.microsoft.com/office/drawing/2014/main" id="{981BB088-4CCA-9547-856E-3F1FF8FD649B}"/>
                </a:ext>
              </a:extLst>
            </p:cNvPr>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1465" dirty="0">
                <a:solidFill>
                  <a:srgbClr val="124062"/>
                </a:solidFill>
                <a:effectLst>
                  <a:outerShdw blurRad="38100" dist="38100" dir="2700000" algn="tl">
                    <a:srgbClr val="000000"/>
                  </a:outerShdw>
                </a:effectLst>
                <a:latin typeface="Gill Sans" charset="0"/>
                <a:ea typeface="微软雅黑" panose="020B0503020204020204" pitchFamily="34" charset="-122"/>
                <a:sym typeface="Gill Sans" charset="0"/>
              </a:endParaRPr>
            </a:p>
          </p:txBody>
        </p:sp>
      </p:grpSp>
      <p:grpSp>
        <p:nvGrpSpPr>
          <p:cNvPr id="29" name="Group 126">
            <a:extLst>
              <a:ext uri="{FF2B5EF4-FFF2-40B4-BE49-F238E27FC236}">
                <a16:creationId xmlns:a16="http://schemas.microsoft.com/office/drawing/2014/main" id="{3DDD346F-4F6A-CD4C-B66D-0394ED400D0F}"/>
              </a:ext>
            </a:extLst>
          </p:cNvPr>
          <p:cNvGrpSpPr/>
          <p:nvPr/>
        </p:nvGrpSpPr>
        <p:grpSpPr>
          <a:xfrm>
            <a:off x="666772" y="2014382"/>
            <a:ext cx="216000" cy="216000"/>
            <a:chOff x="4439444" y="1652588"/>
            <a:chExt cx="464344" cy="464344"/>
          </a:xfrm>
          <a:gradFill>
            <a:gsLst>
              <a:gs pos="0">
                <a:schemeClr val="bg1">
                  <a:lumMod val="50000"/>
                </a:schemeClr>
              </a:gs>
              <a:gs pos="100000">
                <a:srgbClr val="146DAD"/>
              </a:gs>
            </a:gsLst>
            <a:lin ang="0" scaled="0"/>
          </a:gradFill>
        </p:grpSpPr>
        <p:sp>
          <p:nvSpPr>
            <p:cNvPr id="30" name="AutoShape 136">
              <a:extLst>
                <a:ext uri="{FF2B5EF4-FFF2-40B4-BE49-F238E27FC236}">
                  <a16:creationId xmlns:a16="http://schemas.microsoft.com/office/drawing/2014/main" id="{E3C65488-8CC0-4548-917C-06F7FEFD4B34}"/>
                </a:ext>
              </a:extLst>
            </p:cNvPr>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prstClr val="black"/>
                </a:solidFill>
                <a:latin typeface="Calibri" panose="020F0502020204030204"/>
                <a:ea typeface="微软雅黑" panose="020B0503020204020204" pitchFamily="34" charset="-122"/>
                <a:sym typeface="Gill Sans" charset="0"/>
              </a:endParaRPr>
            </a:p>
          </p:txBody>
        </p:sp>
        <p:sp>
          <p:nvSpPr>
            <p:cNvPr id="31" name="AutoShape 137">
              <a:extLst>
                <a:ext uri="{FF2B5EF4-FFF2-40B4-BE49-F238E27FC236}">
                  <a16:creationId xmlns:a16="http://schemas.microsoft.com/office/drawing/2014/main" id="{4E6E5CE8-A0DB-2245-871D-C9A8445014A4}"/>
                </a:ext>
              </a:extLst>
            </p:cNvPr>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prstClr val="black"/>
                </a:solidFill>
                <a:latin typeface="Calibri" panose="020F0502020204030204"/>
                <a:ea typeface="微软雅黑" panose="020B0503020204020204" pitchFamily="34" charset="-122"/>
                <a:sym typeface="Gill Sans" charset="0"/>
              </a:endParaRPr>
            </a:p>
          </p:txBody>
        </p:sp>
        <p:sp>
          <p:nvSpPr>
            <p:cNvPr id="32" name="AutoShape 138">
              <a:extLst>
                <a:ext uri="{FF2B5EF4-FFF2-40B4-BE49-F238E27FC236}">
                  <a16:creationId xmlns:a16="http://schemas.microsoft.com/office/drawing/2014/main" id="{0749AE87-62A2-B845-8CB4-C49FD364C755}"/>
                </a:ext>
              </a:extLst>
            </p:cNvPr>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prstClr val="black"/>
                </a:solidFill>
                <a:latin typeface="Calibri" panose="020F0502020204030204"/>
                <a:ea typeface="微软雅黑" panose="020B0503020204020204" pitchFamily="34" charset="-122"/>
                <a:sym typeface="Gill Sans" charset="0"/>
              </a:endParaRPr>
            </a:p>
          </p:txBody>
        </p:sp>
      </p:grpSp>
      <p:grpSp>
        <p:nvGrpSpPr>
          <p:cNvPr id="33" name="Group 112">
            <a:extLst>
              <a:ext uri="{FF2B5EF4-FFF2-40B4-BE49-F238E27FC236}">
                <a16:creationId xmlns:a16="http://schemas.microsoft.com/office/drawing/2014/main" id="{4B096C6F-A812-644D-8DC6-DF5234E1B249}"/>
              </a:ext>
            </a:extLst>
          </p:cNvPr>
          <p:cNvGrpSpPr/>
          <p:nvPr/>
        </p:nvGrpSpPr>
        <p:grpSpPr>
          <a:xfrm>
            <a:off x="659766" y="2840631"/>
            <a:ext cx="216000" cy="216000"/>
            <a:chOff x="9145588" y="4435475"/>
            <a:chExt cx="464344" cy="465138"/>
          </a:xfrm>
          <a:solidFill>
            <a:srgbClr val="2D2933"/>
          </a:solidFill>
        </p:grpSpPr>
        <p:sp>
          <p:nvSpPr>
            <p:cNvPr id="34" name="AutoShape 7">
              <a:extLst>
                <a:ext uri="{FF2B5EF4-FFF2-40B4-BE49-F238E27FC236}">
                  <a16:creationId xmlns:a16="http://schemas.microsoft.com/office/drawing/2014/main" id="{D0C62D5C-E043-9540-9B56-27EA77346231}"/>
                </a:ext>
              </a:extLst>
            </p:cNvPr>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35" name="AutoShape 8">
              <a:extLst>
                <a:ext uri="{FF2B5EF4-FFF2-40B4-BE49-F238E27FC236}">
                  <a16:creationId xmlns:a16="http://schemas.microsoft.com/office/drawing/2014/main" id="{0E9A6C4A-8BC9-2E44-8470-268F84170BEB}"/>
                </a:ext>
              </a:extLst>
            </p:cNvPr>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36" name="AutoShape 9">
              <a:extLst>
                <a:ext uri="{FF2B5EF4-FFF2-40B4-BE49-F238E27FC236}">
                  <a16:creationId xmlns:a16="http://schemas.microsoft.com/office/drawing/2014/main" id="{014894D2-C4A5-6240-8D36-BD411C4D4422}"/>
                </a:ext>
              </a:extLst>
            </p:cNvPr>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37" name="AutoShape 10">
              <a:extLst>
                <a:ext uri="{FF2B5EF4-FFF2-40B4-BE49-F238E27FC236}">
                  <a16:creationId xmlns:a16="http://schemas.microsoft.com/office/drawing/2014/main" id="{4EE9AB9C-6F9E-4B47-A96D-428438D46F86}"/>
                </a:ext>
              </a:extLst>
            </p:cNvPr>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38" name="AutoShape 11">
              <a:extLst>
                <a:ext uri="{FF2B5EF4-FFF2-40B4-BE49-F238E27FC236}">
                  <a16:creationId xmlns:a16="http://schemas.microsoft.com/office/drawing/2014/main" id="{FC182668-5402-9D47-A4E2-6E07E5682E5C}"/>
                </a:ext>
              </a:extLst>
            </p:cNvPr>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39" name="AutoShape 12">
              <a:extLst>
                <a:ext uri="{FF2B5EF4-FFF2-40B4-BE49-F238E27FC236}">
                  <a16:creationId xmlns:a16="http://schemas.microsoft.com/office/drawing/2014/main" id="{E7B5CF37-E49F-7248-94DF-FE415627DBC3}"/>
                </a:ext>
              </a:extLst>
            </p:cNvPr>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40" name="AutoShape 13">
              <a:extLst>
                <a:ext uri="{FF2B5EF4-FFF2-40B4-BE49-F238E27FC236}">
                  <a16:creationId xmlns:a16="http://schemas.microsoft.com/office/drawing/2014/main" id="{AA7C7171-1BF4-B648-9EB8-47F7BFB9A158}"/>
                </a:ext>
              </a:extLst>
            </p:cNvPr>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41" name="AutoShape 14">
              <a:extLst>
                <a:ext uri="{FF2B5EF4-FFF2-40B4-BE49-F238E27FC236}">
                  <a16:creationId xmlns:a16="http://schemas.microsoft.com/office/drawing/2014/main" id="{B4BE2F46-1BDE-B744-A01A-A64E7DA0B4C4}"/>
                </a:ext>
              </a:extLst>
            </p:cNvPr>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sp>
          <p:nvSpPr>
            <p:cNvPr id="42" name="AutoShape 15">
              <a:extLst>
                <a:ext uri="{FF2B5EF4-FFF2-40B4-BE49-F238E27FC236}">
                  <a16:creationId xmlns:a16="http://schemas.microsoft.com/office/drawing/2014/main" id="{2E16A9E6-784F-3746-9289-CC46813A920F}"/>
                </a:ext>
              </a:extLst>
            </p:cNvPr>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379" tIns="25379" rIns="25379" bIns="25379" anchor="ctr"/>
            <a:lstStyle/>
            <a:p>
              <a:pPr algn="ctr" defTabSz="228412" hangingPunct="0"/>
              <a:endParaRPr lang="en-US" sz="2398" dirty="0">
                <a:solidFill>
                  <a:srgbClr val="124062"/>
                </a:solidFill>
                <a:latin typeface="Calibri" panose="020F0502020204030204"/>
                <a:ea typeface="微软雅黑" panose="020B0503020204020204" pitchFamily="34" charset="-122"/>
                <a:sym typeface="Gill Sans" charset="0"/>
              </a:endParaRPr>
            </a:p>
          </p:txBody>
        </p:sp>
      </p:grpSp>
      <p:sp>
        <p:nvSpPr>
          <p:cNvPr id="43" name="Shape 2639">
            <a:extLst>
              <a:ext uri="{FF2B5EF4-FFF2-40B4-BE49-F238E27FC236}">
                <a16:creationId xmlns:a16="http://schemas.microsoft.com/office/drawing/2014/main" id="{89B24956-080C-2F43-ADDD-3A8887F0B689}"/>
              </a:ext>
            </a:extLst>
          </p:cNvPr>
          <p:cNvSpPr/>
          <p:nvPr/>
        </p:nvSpPr>
        <p:spPr>
          <a:xfrm>
            <a:off x="659766" y="3712887"/>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5"/>
                </a:lnTo>
                <a:cubicBezTo>
                  <a:pt x="20618" y="5105"/>
                  <a:pt x="20618" y="16495"/>
                  <a:pt x="20618" y="16495"/>
                </a:cubicBezTo>
                <a:close/>
                <a:moveTo>
                  <a:pt x="14727" y="16971"/>
                </a:moveTo>
                <a:lnTo>
                  <a:pt x="982" y="16971"/>
                </a:lnTo>
                <a:lnTo>
                  <a:pt x="982" y="3086"/>
                </a:lnTo>
                <a:cubicBezTo>
                  <a:pt x="982" y="2234"/>
                  <a:pt x="1422" y="1543"/>
                  <a:pt x="1964" y="1543"/>
                </a:cubicBezTo>
                <a:lnTo>
                  <a:pt x="13745" y="1543"/>
                </a:lnTo>
                <a:cubicBezTo>
                  <a:pt x="14287" y="1543"/>
                  <a:pt x="14727" y="2234"/>
                  <a:pt x="14727" y="3086"/>
                </a:cubicBezTo>
                <a:cubicBezTo>
                  <a:pt x="14727" y="3086"/>
                  <a:pt x="14727" y="16971"/>
                  <a:pt x="14727" y="16971"/>
                </a:cubicBezTo>
                <a:close/>
                <a:moveTo>
                  <a:pt x="13745" y="20057"/>
                </a:moveTo>
                <a:lnTo>
                  <a:pt x="1964" y="20057"/>
                </a:lnTo>
                <a:cubicBezTo>
                  <a:pt x="1422" y="20057"/>
                  <a:pt x="982" y="19367"/>
                  <a:pt x="982" y="18514"/>
                </a:cubicBezTo>
                <a:lnTo>
                  <a:pt x="14727" y="18514"/>
                </a:lnTo>
                <a:cubicBezTo>
                  <a:pt x="14727" y="19367"/>
                  <a:pt x="14287" y="20057"/>
                  <a:pt x="13745" y="20057"/>
                </a:cubicBezTo>
                <a:moveTo>
                  <a:pt x="21109" y="3086"/>
                </a:moveTo>
                <a:cubicBezTo>
                  <a:pt x="21030" y="3086"/>
                  <a:pt x="20958" y="3122"/>
                  <a:pt x="20892" y="3175"/>
                </a:cubicBezTo>
                <a:lnTo>
                  <a:pt x="20890" y="3167"/>
                </a:lnTo>
                <a:lnTo>
                  <a:pt x="15709" y="7237"/>
                </a:lnTo>
                <a:lnTo>
                  <a:pt x="15709" y="3086"/>
                </a:lnTo>
                <a:cubicBezTo>
                  <a:pt x="15709" y="1382"/>
                  <a:pt x="14830" y="0"/>
                  <a:pt x="13745" y="0"/>
                </a:cubicBezTo>
                <a:lnTo>
                  <a:pt x="1964" y="0"/>
                </a:lnTo>
                <a:cubicBezTo>
                  <a:pt x="879" y="0"/>
                  <a:pt x="0" y="1382"/>
                  <a:pt x="0" y="3086"/>
                </a:cubicBezTo>
                <a:lnTo>
                  <a:pt x="0" y="18514"/>
                </a:lnTo>
                <a:cubicBezTo>
                  <a:pt x="0" y="20219"/>
                  <a:pt x="879" y="21600"/>
                  <a:pt x="1964" y="21600"/>
                </a:cubicBezTo>
                <a:lnTo>
                  <a:pt x="13745" y="21600"/>
                </a:lnTo>
                <a:cubicBezTo>
                  <a:pt x="14830" y="21600"/>
                  <a:pt x="15709" y="20219"/>
                  <a:pt x="15709" y="18514"/>
                </a:cubicBezTo>
                <a:lnTo>
                  <a:pt x="15709" y="14363"/>
                </a:lnTo>
                <a:lnTo>
                  <a:pt x="20890" y="18433"/>
                </a:lnTo>
                <a:lnTo>
                  <a:pt x="20892" y="18427"/>
                </a:lnTo>
                <a:cubicBezTo>
                  <a:pt x="20958" y="18478"/>
                  <a:pt x="21030" y="18514"/>
                  <a:pt x="21109" y="18514"/>
                </a:cubicBezTo>
                <a:cubicBezTo>
                  <a:pt x="21380" y="18514"/>
                  <a:pt x="21600" y="18170"/>
                  <a:pt x="21600" y="17743"/>
                </a:cubicBezTo>
                <a:lnTo>
                  <a:pt x="21600" y="3857"/>
                </a:lnTo>
                <a:cubicBezTo>
                  <a:pt x="21600" y="3432"/>
                  <a:pt x="21380" y="3086"/>
                  <a:pt x="21109" y="3086"/>
                </a:cubicBezTo>
                <a:moveTo>
                  <a:pt x="10309" y="6171"/>
                </a:moveTo>
                <a:cubicBezTo>
                  <a:pt x="10038" y="6171"/>
                  <a:pt x="9818" y="5827"/>
                  <a:pt x="9818" y="5400"/>
                </a:cubicBezTo>
                <a:cubicBezTo>
                  <a:pt x="9818" y="4974"/>
                  <a:pt x="10038" y="4629"/>
                  <a:pt x="10309" y="4629"/>
                </a:cubicBezTo>
                <a:cubicBezTo>
                  <a:pt x="10580" y="4629"/>
                  <a:pt x="10800" y="4974"/>
                  <a:pt x="10800" y="5400"/>
                </a:cubicBezTo>
                <a:cubicBezTo>
                  <a:pt x="10800" y="5827"/>
                  <a:pt x="10580" y="6171"/>
                  <a:pt x="10309" y="6171"/>
                </a:cubicBezTo>
                <a:moveTo>
                  <a:pt x="10309" y="3086"/>
                </a:moveTo>
                <a:cubicBezTo>
                  <a:pt x="9496" y="3086"/>
                  <a:pt x="8836" y="4123"/>
                  <a:pt x="8836" y="5400"/>
                </a:cubicBezTo>
                <a:cubicBezTo>
                  <a:pt x="8836" y="6678"/>
                  <a:pt x="9496" y="7714"/>
                  <a:pt x="10309" y="7714"/>
                </a:cubicBezTo>
                <a:cubicBezTo>
                  <a:pt x="11123" y="7714"/>
                  <a:pt x="11782" y="6678"/>
                  <a:pt x="11782" y="5400"/>
                </a:cubicBezTo>
                <a:cubicBezTo>
                  <a:pt x="11782" y="4123"/>
                  <a:pt x="11123" y="3086"/>
                  <a:pt x="10309" y="3086"/>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4" name="Shape 2655">
            <a:extLst>
              <a:ext uri="{FF2B5EF4-FFF2-40B4-BE49-F238E27FC236}">
                <a16:creationId xmlns:a16="http://schemas.microsoft.com/office/drawing/2014/main" id="{B06ED9DB-4C97-7C4D-A573-C71A84694A99}"/>
              </a:ext>
            </a:extLst>
          </p:cNvPr>
          <p:cNvSpPr/>
          <p:nvPr/>
        </p:nvSpPr>
        <p:spPr>
          <a:xfrm>
            <a:off x="5119743" y="1169127"/>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5" name="Shape 2696">
            <a:extLst>
              <a:ext uri="{FF2B5EF4-FFF2-40B4-BE49-F238E27FC236}">
                <a16:creationId xmlns:a16="http://schemas.microsoft.com/office/drawing/2014/main" id="{5E80A5DA-CE39-854A-A5D3-EE6C9CC9457A}"/>
              </a:ext>
            </a:extLst>
          </p:cNvPr>
          <p:cNvSpPr/>
          <p:nvPr/>
        </p:nvSpPr>
        <p:spPr>
          <a:xfrm>
            <a:off x="5113980" y="2004228"/>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7"/>
                  <a:pt x="3436" y="14236"/>
                </a:cubicBezTo>
                <a:lnTo>
                  <a:pt x="3436" y="10800"/>
                </a:lnTo>
                <a:lnTo>
                  <a:pt x="10309" y="10800"/>
                </a:lnTo>
                <a:lnTo>
                  <a:pt x="10309" y="14236"/>
                </a:lnTo>
                <a:cubicBezTo>
                  <a:pt x="10309" y="14507"/>
                  <a:pt x="10529" y="14727"/>
                  <a:pt x="10800" y="14727"/>
                </a:cubicBezTo>
                <a:cubicBezTo>
                  <a:pt x="11071" y="14727"/>
                  <a:pt x="11291" y="14507"/>
                  <a:pt x="11291" y="14236"/>
                </a:cubicBezTo>
                <a:lnTo>
                  <a:pt x="11291" y="10800"/>
                </a:lnTo>
                <a:lnTo>
                  <a:pt x="18164" y="10800"/>
                </a:lnTo>
                <a:lnTo>
                  <a:pt x="18164" y="14236"/>
                </a:lnTo>
                <a:cubicBezTo>
                  <a:pt x="18164" y="14507"/>
                  <a:pt x="18384" y="14727"/>
                  <a:pt x="18655" y="14727"/>
                </a:cubicBezTo>
                <a:cubicBezTo>
                  <a:pt x="18926" y="14727"/>
                  <a:pt x="19145" y="14507"/>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7"/>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6" name="Shape 2568">
            <a:extLst>
              <a:ext uri="{FF2B5EF4-FFF2-40B4-BE49-F238E27FC236}">
                <a16:creationId xmlns:a16="http://schemas.microsoft.com/office/drawing/2014/main" id="{7DAC26C0-6EB1-F64A-B5A0-096103AA9067}"/>
              </a:ext>
            </a:extLst>
          </p:cNvPr>
          <p:cNvSpPr/>
          <p:nvPr/>
        </p:nvSpPr>
        <p:spPr>
          <a:xfrm>
            <a:off x="5113980" y="2797166"/>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3927"/>
                </a:moveTo>
                <a:cubicBezTo>
                  <a:pt x="7990" y="3927"/>
                  <a:pt x="8113" y="3872"/>
                  <a:pt x="8202" y="3784"/>
                </a:cubicBezTo>
                <a:lnTo>
                  <a:pt x="10309" y="1676"/>
                </a:lnTo>
                <a:lnTo>
                  <a:pt x="10309" y="15218"/>
                </a:lnTo>
                <a:lnTo>
                  <a:pt x="10309" y="15218"/>
                </a:lnTo>
                <a:cubicBezTo>
                  <a:pt x="10309" y="15489"/>
                  <a:pt x="10529" y="15709"/>
                  <a:pt x="10800" y="15709"/>
                </a:cubicBezTo>
                <a:cubicBezTo>
                  <a:pt x="11071" y="15709"/>
                  <a:pt x="11291" y="15489"/>
                  <a:pt x="11291" y="15218"/>
                </a:cubicBezTo>
                <a:lnTo>
                  <a:pt x="11291" y="1676"/>
                </a:lnTo>
                <a:lnTo>
                  <a:pt x="13398" y="3784"/>
                </a:lnTo>
                <a:cubicBezTo>
                  <a:pt x="13487" y="3872"/>
                  <a:pt x="13610" y="3927"/>
                  <a:pt x="13745" y="3927"/>
                </a:cubicBezTo>
                <a:cubicBezTo>
                  <a:pt x="14016" y="3927"/>
                  <a:pt x="14236" y="3708"/>
                  <a:pt x="14236" y="3436"/>
                </a:cubicBezTo>
                <a:cubicBezTo>
                  <a:pt x="14236" y="3301"/>
                  <a:pt x="14181" y="3178"/>
                  <a:pt x="14093" y="3089"/>
                </a:cubicBezTo>
                <a:lnTo>
                  <a:pt x="11147" y="144"/>
                </a:lnTo>
                <a:cubicBezTo>
                  <a:pt x="11058" y="55"/>
                  <a:pt x="10935" y="0"/>
                  <a:pt x="10800" y="0"/>
                </a:cubicBezTo>
                <a:cubicBezTo>
                  <a:pt x="10665" y="0"/>
                  <a:pt x="10542" y="55"/>
                  <a:pt x="10453" y="144"/>
                </a:cubicBezTo>
                <a:lnTo>
                  <a:pt x="7507" y="3089"/>
                </a:lnTo>
                <a:cubicBezTo>
                  <a:pt x="7419" y="3178"/>
                  <a:pt x="7364" y="3301"/>
                  <a:pt x="7364" y="3436"/>
                </a:cubicBezTo>
                <a:cubicBezTo>
                  <a:pt x="7364" y="3708"/>
                  <a:pt x="7584" y="3927"/>
                  <a:pt x="7855" y="3927"/>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
        <p:nvSpPr>
          <p:cNvPr id="47" name="Shape 2554">
            <a:extLst>
              <a:ext uri="{FF2B5EF4-FFF2-40B4-BE49-F238E27FC236}">
                <a16:creationId xmlns:a16="http://schemas.microsoft.com/office/drawing/2014/main" id="{D76EC2D2-39E7-3940-B200-06D7C3EC8DBF}"/>
              </a:ext>
            </a:extLst>
          </p:cNvPr>
          <p:cNvSpPr/>
          <p:nvPr/>
        </p:nvSpPr>
        <p:spPr>
          <a:xfrm>
            <a:off x="5113980" y="3718478"/>
            <a:ext cx="216000" cy="216000"/>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rgbClr val="293039"/>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latin typeface="Source Sans Pro Regular" charset="0"/>
              <a:ea typeface="Source Sans Pro Regular" charset="0"/>
              <a:cs typeface="Source Sans Pro Regular" charset="0"/>
            </a:endParaRPr>
          </a:p>
        </p:txBody>
      </p:sp>
    </p:spTree>
    <p:extLst>
      <p:ext uri="{BB962C8B-B14F-4D97-AF65-F5344CB8AC3E}">
        <p14:creationId xmlns:p14="http://schemas.microsoft.com/office/powerpoint/2010/main" val="28399390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1"/>
          <p:cNvSpPr>
            <a:spLocks noGrp="1"/>
          </p:cNvSpPr>
          <p:nvPr>
            <p:ph type="title" idx="4294967295"/>
          </p:nvPr>
        </p:nvSpPr>
        <p:spPr>
          <a:xfrm>
            <a:off x="39440" y="121196"/>
            <a:ext cx="8881180" cy="411427"/>
          </a:xfrm>
          <a:prstGeom prst="rect">
            <a:avLst/>
          </a:prstGeom>
        </p:spPr>
        <p:txBody>
          <a:bodyPr anchor="ctr" anchorCtr="0"/>
          <a:lstStyle/>
          <a:p>
            <a:pPr algn="l" eaLnBrk="1" fontAlgn="base" hangingPunct="1">
              <a:spcAft>
                <a:spcPct val="0"/>
              </a:spcAft>
              <a:buClr>
                <a:schemeClr val="hlink"/>
              </a:buClr>
            </a:pPr>
            <a:r>
              <a:rPr lang="zh-CN" altLang="en-US" sz="2400" b="1" dirty="0">
                <a:solidFill>
                  <a:schemeClr val="bg1"/>
                </a:solidFill>
                <a:latin typeface="微软雅黑" panose="020B0503020204020204" pitchFamily="34" charset="-122"/>
                <a:ea typeface="微软雅黑" panose="020B0503020204020204" pitchFamily="34" charset="-122"/>
                <a:cs typeface="+mn-cs"/>
              </a:rPr>
              <a:t>目 录</a:t>
            </a:r>
          </a:p>
        </p:txBody>
      </p:sp>
      <p:sp>
        <p:nvSpPr>
          <p:cNvPr id="5" name="Text Box 9"/>
          <p:cNvSpPr txBox="1">
            <a:spLocks noChangeArrowheads="1"/>
          </p:cNvSpPr>
          <p:nvPr/>
        </p:nvSpPr>
        <p:spPr bwMode="auto">
          <a:xfrm>
            <a:off x="2413472" y="1201317"/>
            <a:ext cx="627062" cy="623340"/>
          </a:xfrm>
          <a:prstGeom prst="rect">
            <a:avLst/>
          </a:prstGeom>
          <a:solidFill>
            <a:srgbClr val="DDDDDD"/>
          </a:solidFill>
          <a:ln w="9525">
            <a:noFill/>
            <a:miter lim="800000"/>
          </a:ln>
        </p:spPr>
        <p:txBody>
          <a:bodyPr lIns="182880" anchor="ctr"/>
          <a:lstStyle/>
          <a:p>
            <a:pPr eaLnBrk="0" hangingPunct="0">
              <a:spcBef>
                <a:spcPct val="50000"/>
              </a:spcBef>
            </a:pPr>
            <a:r>
              <a:rPr lang="zh-CN" altLang="en-US" sz="2400" dirty="0">
                <a:latin typeface="微软雅黑" panose="020B0503020204020204" pitchFamily="34" charset="-122"/>
                <a:ea typeface="微软雅黑" panose="020B0503020204020204" pitchFamily="34" charset="-122"/>
              </a:rPr>
              <a:t>一</a:t>
            </a:r>
            <a:endParaRPr lang="en-US" altLang="zh-CN" sz="2400" dirty="0">
              <a:latin typeface="微软雅黑" panose="020B0503020204020204" pitchFamily="34" charset="-122"/>
              <a:ea typeface="微软雅黑" panose="020B0503020204020204" pitchFamily="34" charset="-122"/>
            </a:endParaRPr>
          </a:p>
        </p:txBody>
      </p:sp>
      <p:sp>
        <p:nvSpPr>
          <p:cNvPr id="6" name="Text Box 10"/>
          <p:cNvSpPr txBox="1">
            <a:spLocks noChangeArrowheads="1"/>
          </p:cNvSpPr>
          <p:nvPr/>
        </p:nvSpPr>
        <p:spPr bwMode="auto">
          <a:xfrm>
            <a:off x="3135784" y="1201316"/>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框架概述</a:t>
            </a:r>
          </a:p>
        </p:txBody>
      </p:sp>
      <p:sp>
        <p:nvSpPr>
          <p:cNvPr id="9" name="Text Box 3">
            <a:extLst>
              <a:ext uri="{FF2B5EF4-FFF2-40B4-BE49-F238E27FC236}">
                <a16:creationId xmlns:a16="http://schemas.microsoft.com/office/drawing/2014/main" id="{DE9A9F9A-D9B9-4135-B85E-CC961BD5CCA3}"/>
              </a:ext>
            </a:extLst>
          </p:cNvPr>
          <p:cNvSpPr txBox="1">
            <a:spLocks noChangeArrowheads="1"/>
          </p:cNvSpPr>
          <p:nvPr/>
        </p:nvSpPr>
        <p:spPr bwMode="auto">
          <a:xfrm>
            <a:off x="2407496" y="2035172"/>
            <a:ext cx="625475" cy="623340"/>
          </a:xfrm>
          <a:prstGeom prst="rect">
            <a:avLst/>
          </a:prstGeom>
          <a:solidFill>
            <a:srgbClr val="DDDDDD"/>
          </a:solidFill>
          <a:ln>
            <a:noFill/>
          </a:ln>
          <a:effectLst/>
        </p:spPr>
        <p:txBody>
          <a:bodyPr anchor="ctr"/>
          <a:lstStyle/>
          <a:p>
            <a:pPr algn="ct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二</a:t>
            </a:r>
            <a:endParaRPr lang="en-US" altLang="zh-CN" sz="2400" kern="0" dirty="0">
              <a:latin typeface="微软雅黑" panose="020B0503020204020204" pitchFamily="34" charset="-122"/>
              <a:ea typeface="微软雅黑" panose="020B0503020204020204" pitchFamily="34" charset="-122"/>
            </a:endParaRPr>
          </a:p>
        </p:txBody>
      </p:sp>
      <p:sp>
        <p:nvSpPr>
          <p:cNvPr id="10" name="Text Box 4">
            <a:extLst>
              <a:ext uri="{FF2B5EF4-FFF2-40B4-BE49-F238E27FC236}">
                <a16:creationId xmlns:a16="http://schemas.microsoft.com/office/drawing/2014/main" id="{CC771D8E-DBAC-445E-804E-69DA495D5422}"/>
              </a:ext>
            </a:extLst>
          </p:cNvPr>
          <p:cNvSpPr txBox="1">
            <a:spLocks noChangeArrowheads="1"/>
          </p:cNvSpPr>
          <p:nvPr/>
        </p:nvSpPr>
        <p:spPr bwMode="auto">
          <a:xfrm>
            <a:off x="3129808" y="2035171"/>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基础框架</a:t>
            </a:r>
          </a:p>
        </p:txBody>
      </p:sp>
      <p:sp>
        <p:nvSpPr>
          <p:cNvPr id="11" name="Text Box 3">
            <a:extLst>
              <a:ext uri="{FF2B5EF4-FFF2-40B4-BE49-F238E27FC236}">
                <a16:creationId xmlns:a16="http://schemas.microsoft.com/office/drawing/2014/main" id="{DE9A9F9A-D9B9-4135-B85E-CC961BD5CCA3}"/>
              </a:ext>
            </a:extLst>
          </p:cNvPr>
          <p:cNvSpPr txBox="1">
            <a:spLocks noChangeArrowheads="1"/>
          </p:cNvSpPr>
          <p:nvPr/>
        </p:nvSpPr>
        <p:spPr bwMode="auto">
          <a:xfrm>
            <a:off x="2407496" y="2869026"/>
            <a:ext cx="625475" cy="623340"/>
          </a:xfrm>
          <a:prstGeom prst="rect">
            <a:avLst/>
          </a:prstGeom>
          <a:solidFill>
            <a:srgbClr val="366AB4"/>
          </a:solidFill>
          <a:ln>
            <a:noFill/>
          </a:ln>
          <a:effectLst/>
        </p:spPr>
        <p:txBody>
          <a:bodyPr anchor="ctr"/>
          <a:lstStyle/>
          <a:p>
            <a:pPr algn="ctr" eaLnBrk="0" fontAlgn="auto" hangingPunct="0">
              <a:spcBef>
                <a:spcPct val="50000"/>
              </a:spcBef>
              <a:spcAft>
                <a:spcPts val="0"/>
              </a:spcAft>
              <a:defRPr/>
            </a:pPr>
            <a:r>
              <a:rPr lang="zh-CN" altLang="en-US" sz="2400" kern="0" dirty="0">
                <a:solidFill>
                  <a:schemeClr val="bg1"/>
                </a:solidFill>
                <a:latin typeface="微软雅黑" panose="020B0503020204020204" pitchFamily="34" charset="-122"/>
                <a:ea typeface="微软雅黑" panose="020B0503020204020204" pitchFamily="34" charset="-122"/>
              </a:rPr>
              <a:t>三</a:t>
            </a:r>
            <a:endParaRPr lang="en-US" altLang="zh-CN" sz="2400" kern="0" dirty="0">
              <a:solidFill>
                <a:schemeClr val="bg1"/>
              </a:solidFill>
              <a:latin typeface="微软雅黑" panose="020B0503020204020204" pitchFamily="34" charset="-122"/>
              <a:ea typeface="微软雅黑" panose="020B0503020204020204" pitchFamily="34" charset="-122"/>
            </a:endParaRPr>
          </a:p>
        </p:txBody>
      </p:sp>
      <p:sp>
        <p:nvSpPr>
          <p:cNvPr id="12" name="Text Box 4">
            <a:extLst>
              <a:ext uri="{FF2B5EF4-FFF2-40B4-BE49-F238E27FC236}">
                <a16:creationId xmlns:a16="http://schemas.microsoft.com/office/drawing/2014/main" id="{CC771D8E-DBAC-445E-804E-69DA495D5422}"/>
              </a:ext>
            </a:extLst>
          </p:cNvPr>
          <p:cNvSpPr txBox="1">
            <a:spLocks noChangeArrowheads="1"/>
          </p:cNvSpPr>
          <p:nvPr/>
        </p:nvSpPr>
        <p:spPr bwMode="auto">
          <a:xfrm>
            <a:off x="3129808" y="2869025"/>
            <a:ext cx="4908550" cy="628327"/>
          </a:xfrm>
          <a:prstGeom prst="rect">
            <a:avLst/>
          </a:prstGeom>
          <a:solidFill>
            <a:srgbClr val="366AB4"/>
          </a:solidFill>
          <a:ln>
            <a:noFill/>
          </a:ln>
          <a:effectLst/>
        </p:spPr>
        <p:txBody>
          <a:bodyPr lIns="182880" anchor="ctr"/>
          <a:lstStyle/>
          <a:p>
            <a:pPr eaLnBrk="0" fontAlgn="auto" hangingPunct="0">
              <a:spcBef>
                <a:spcPct val="50000"/>
              </a:spcBef>
              <a:spcAft>
                <a:spcPts val="0"/>
              </a:spcAft>
              <a:defRPr/>
            </a:pPr>
            <a:r>
              <a:rPr lang="en-US" altLang="zh-CN" sz="2400" kern="0" dirty="0">
                <a:solidFill>
                  <a:schemeClr val="bg1"/>
                </a:solidFill>
                <a:latin typeface="微软雅黑" panose="020B0503020204020204" pitchFamily="34" charset="-122"/>
                <a:ea typeface="微软雅黑" panose="020B0503020204020204" pitchFamily="34" charset="-122"/>
              </a:rPr>
              <a:t>API</a:t>
            </a:r>
            <a:r>
              <a:rPr lang="zh-CN" altLang="en-US" sz="2400" kern="0" dirty="0">
                <a:solidFill>
                  <a:schemeClr val="bg1"/>
                </a:solidFill>
                <a:latin typeface="微软雅黑" panose="020B0503020204020204" pitchFamily="34" charset="-122"/>
                <a:ea typeface="微软雅黑" panose="020B0503020204020204" pitchFamily="34" charset="-122"/>
              </a:rPr>
              <a:t>网关框架</a:t>
            </a:r>
          </a:p>
        </p:txBody>
      </p:sp>
      <p:sp>
        <p:nvSpPr>
          <p:cNvPr id="17" name="Text Box 3">
            <a:extLst>
              <a:ext uri="{FF2B5EF4-FFF2-40B4-BE49-F238E27FC236}">
                <a16:creationId xmlns:a16="http://schemas.microsoft.com/office/drawing/2014/main" id="{69594D95-48FA-674F-BB6E-AA17CA0ADCD3}"/>
              </a:ext>
            </a:extLst>
          </p:cNvPr>
          <p:cNvSpPr txBox="1">
            <a:spLocks noChangeArrowheads="1"/>
          </p:cNvSpPr>
          <p:nvPr/>
        </p:nvSpPr>
        <p:spPr bwMode="auto">
          <a:xfrm>
            <a:off x="2404544" y="3702880"/>
            <a:ext cx="625475" cy="623340"/>
          </a:xfrm>
          <a:prstGeom prst="rect">
            <a:avLst/>
          </a:prstGeom>
          <a:solidFill>
            <a:srgbClr val="DDDDDD"/>
          </a:solidFill>
          <a:ln>
            <a:noFill/>
          </a:ln>
          <a:effectLst/>
        </p:spPr>
        <p:txBody>
          <a:bodyPr anchor="ctr"/>
          <a:lstStyle/>
          <a:p>
            <a:pPr algn="ct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四</a:t>
            </a:r>
            <a:endParaRPr lang="en-US" altLang="zh-CN" sz="2400" kern="0" dirty="0">
              <a:latin typeface="微软雅黑" panose="020B0503020204020204" pitchFamily="34" charset="-122"/>
              <a:ea typeface="微软雅黑" panose="020B0503020204020204" pitchFamily="34" charset="-122"/>
            </a:endParaRPr>
          </a:p>
        </p:txBody>
      </p:sp>
      <p:sp>
        <p:nvSpPr>
          <p:cNvPr id="18" name="Text Box 4">
            <a:extLst>
              <a:ext uri="{FF2B5EF4-FFF2-40B4-BE49-F238E27FC236}">
                <a16:creationId xmlns:a16="http://schemas.microsoft.com/office/drawing/2014/main" id="{9BC82A0D-2DC2-F64A-A725-D2019EAE2D55}"/>
              </a:ext>
            </a:extLst>
          </p:cNvPr>
          <p:cNvSpPr txBox="1">
            <a:spLocks noChangeArrowheads="1"/>
          </p:cNvSpPr>
          <p:nvPr/>
        </p:nvSpPr>
        <p:spPr bwMode="auto">
          <a:xfrm>
            <a:off x="3126856" y="3702879"/>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en-US" altLang="zh-CN" sz="2400" kern="0" dirty="0">
                <a:latin typeface="微软雅黑" panose="020B0503020204020204" pitchFamily="34" charset="-122"/>
                <a:ea typeface="微软雅黑" panose="020B0503020204020204" pitchFamily="34" charset="-122"/>
              </a:rPr>
              <a:t>SPI</a:t>
            </a:r>
            <a:r>
              <a:rPr lang="zh-CN" altLang="en-US" sz="2400" kern="0" dirty="0">
                <a:latin typeface="微软雅黑" panose="020B0503020204020204" pitchFamily="34" charset="-122"/>
                <a:ea typeface="微软雅黑" panose="020B0503020204020204" pitchFamily="34" charset="-122"/>
              </a:rPr>
              <a:t>网关框架</a:t>
            </a:r>
          </a:p>
        </p:txBody>
      </p:sp>
    </p:spTree>
    <p:extLst>
      <p:ext uri="{BB962C8B-B14F-4D97-AF65-F5344CB8AC3E}">
        <p14:creationId xmlns:p14="http://schemas.microsoft.com/office/powerpoint/2010/main" val="2375173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en-US" altLang="zh-CN" sz="2400" b="1" dirty="0">
                <a:solidFill>
                  <a:schemeClr val="bg1"/>
                </a:solidFill>
                <a:latin typeface="Microsoft YaHei" panose="020B0503020204020204" pitchFamily="34" charset="-122"/>
                <a:ea typeface="Microsoft YaHei" panose="020B0503020204020204" pitchFamily="34" charset="-122"/>
              </a:rPr>
              <a:t>API</a:t>
            </a:r>
            <a:r>
              <a:rPr lang="zh-CN" altLang="en-US" sz="2400" b="1" dirty="0">
                <a:solidFill>
                  <a:schemeClr val="bg1"/>
                </a:solidFill>
                <a:latin typeface="Microsoft YaHei" panose="020B0503020204020204" pitchFamily="34" charset="-122"/>
                <a:ea typeface="Microsoft YaHei" panose="020B0503020204020204" pitchFamily="34" charset="-122"/>
              </a:rPr>
              <a:t>网关</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主要功能</a:t>
            </a:r>
          </a:p>
        </p:txBody>
      </p:sp>
      <p:grpSp>
        <p:nvGrpSpPr>
          <p:cNvPr id="2" name="组合 1">
            <a:extLst>
              <a:ext uri="{FF2B5EF4-FFF2-40B4-BE49-F238E27FC236}">
                <a16:creationId xmlns:a16="http://schemas.microsoft.com/office/drawing/2014/main" id="{1513B15A-4AAB-8E40-AF42-284FA4F1C130}"/>
              </a:ext>
            </a:extLst>
          </p:cNvPr>
          <p:cNvGrpSpPr/>
          <p:nvPr/>
        </p:nvGrpSpPr>
        <p:grpSpPr>
          <a:xfrm>
            <a:off x="327472" y="1345332"/>
            <a:ext cx="9314275" cy="3946732"/>
            <a:chOff x="342213" y="991480"/>
            <a:chExt cx="11516413" cy="5299814"/>
          </a:xfrm>
        </p:grpSpPr>
        <p:sp>
          <p:nvSpPr>
            <p:cNvPr id="4" name="Freeform 5">
              <a:extLst>
                <a:ext uri="{FF2B5EF4-FFF2-40B4-BE49-F238E27FC236}">
                  <a16:creationId xmlns:a16="http://schemas.microsoft.com/office/drawing/2014/main" id="{5F169AAC-70D1-FE40-A483-3B790994B281}"/>
                </a:ext>
              </a:extLst>
            </p:cNvPr>
            <p:cNvSpPr>
              <a:spLocks/>
            </p:cNvSpPr>
            <p:nvPr/>
          </p:nvSpPr>
          <p:spPr bwMode="auto">
            <a:xfrm>
              <a:off x="5954713" y="1333500"/>
              <a:ext cx="2165350" cy="2165350"/>
            </a:xfrm>
            <a:custGeom>
              <a:avLst/>
              <a:gdLst>
                <a:gd name="T0" fmla="*/ 2147483646 w 1917"/>
                <a:gd name="T1" fmla="*/ 2147483646 h 1917"/>
                <a:gd name="T2" fmla="*/ 0 w 1917"/>
                <a:gd name="T3" fmla="*/ 2147483646 h 1917"/>
                <a:gd name="T4" fmla="*/ 0 w 1917"/>
                <a:gd name="T5" fmla="*/ 2147483646 h 1917"/>
                <a:gd name="T6" fmla="*/ 2147483646 w 1917"/>
                <a:gd name="T7" fmla="*/ 0 h 1917"/>
                <a:gd name="T8" fmla="*/ 2147483646 w 1917"/>
                <a:gd name="T9" fmla="*/ 2147483646 h 1917"/>
                <a:gd name="T10" fmla="*/ 2147483646 w 1917"/>
                <a:gd name="T11" fmla="*/ 2147483646 h 1917"/>
                <a:gd name="T12" fmla="*/ 0 60000 65536"/>
                <a:gd name="T13" fmla="*/ 0 60000 65536"/>
                <a:gd name="T14" fmla="*/ 0 60000 65536"/>
                <a:gd name="T15" fmla="*/ 0 60000 65536"/>
                <a:gd name="T16" fmla="*/ 0 60000 65536"/>
                <a:gd name="T17" fmla="*/ 0 60000 65536"/>
                <a:gd name="T18" fmla="*/ 0 w 1917"/>
                <a:gd name="T19" fmla="*/ 0 h 1917"/>
                <a:gd name="T20" fmla="*/ 1917 w 1917"/>
                <a:gd name="T21" fmla="*/ 1917 h 1917"/>
              </a:gdLst>
              <a:ahLst/>
              <a:cxnLst>
                <a:cxn ang="T12">
                  <a:pos x="T0" y="T1"/>
                </a:cxn>
                <a:cxn ang="T13">
                  <a:pos x="T2" y="T3"/>
                </a:cxn>
                <a:cxn ang="T14">
                  <a:pos x="T4" y="T5"/>
                </a:cxn>
                <a:cxn ang="T15">
                  <a:pos x="T6" y="T7"/>
                </a:cxn>
                <a:cxn ang="T16">
                  <a:pos x="T8" y="T9"/>
                </a:cxn>
                <a:cxn ang="T17">
                  <a:pos x="T10" y="T11"/>
                </a:cxn>
              </a:cxnLst>
              <a:rect l="T18" t="T19" r="T20" b="T21"/>
              <a:pathLst>
                <a:path w="1917" h="1917">
                  <a:moveTo>
                    <a:pt x="1104" y="1917"/>
                  </a:moveTo>
                  <a:lnTo>
                    <a:pt x="0" y="1917"/>
                  </a:lnTo>
                  <a:lnTo>
                    <a:pt x="0" y="813"/>
                  </a:lnTo>
                  <a:lnTo>
                    <a:pt x="813" y="0"/>
                  </a:lnTo>
                  <a:lnTo>
                    <a:pt x="1917" y="1104"/>
                  </a:lnTo>
                  <a:lnTo>
                    <a:pt x="1104" y="191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100">
                <a:latin typeface="Microsoft YaHei" panose="020B0503020204020204" pitchFamily="34" charset="-122"/>
                <a:ea typeface="Microsoft YaHei" panose="020B0503020204020204" pitchFamily="34" charset="-122"/>
              </a:endParaRPr>
            </a:p>
          </p:txBody>
        </p:sp>
        <p:sp>
          <p:nvSpPr>
            <p:cNvPr id="6" name="Freeform 6">
              <a:extLst>
                <a:ext uri="{FF2B5EF4-FFF2-40B4-BE49-F238E27FC236}">
                  <a16:creationId xmlns:a16="http://schemas.microsoft.com/office/drawing/2014/main" id="{6A5FD8AE-0EAB-E24C-8329-BBA83F5C61E9}"/>
                </a:ext>
              </a:extLst>
            </p:cNvPr>
            <p:cNvSpPr/>
            <p:nvPr/>
          </p:nvSpPr>
          <p:spPr bwMode="auto">
            <a:xfrm>
              <a:off x="3705225" y="3590925"/>
              <a:ext cx="2160588" cy="2159000"/>
            </a:xfrm>
            <a:custGeom>
              <a:avLst/>
              <a:gdLst>
                <a:gd name="T0" fmla="*/ 1912 w 1912"/>
                <a:gd name="T1" fmla="*/ 1104 h 1912"/>
                <a:gd name="T2" fmla="*/ 1912 w 1912"/>
                <a:gd name="T3" fmla="*/ 0 h 1912"/>
                <a:gd name="T4" fmla="*/ 808 w 1912"/>
                <a:gd name="T5" fmla="*/ 0 h 1912"/>
                <a:gd name="T6" fmla="*/ 0 w 1912"/>
                <a:gd name="T7" fmla="*/ 808 h 1912"/>
                <a:gd name="T8" fmla="*/ 1104 w 1912"/>
                <a:gd name="T9" fmla="*/ 1912 h 1912"/>
                <a:gd name="T10" fmla="*/ 1912 w 1912"/>
                <a:gd name="T11" fmla="*/ 1104 h 1912"/>
              </a:gdLst>
              <a:ahLst/>
              <a:cxnLst>
                <a:cxn ang="0">
                  <a:pos x="T0" y="T1"/>
                </a:cxn>
                <a:cxn ang="0">
                  <a:pos x="T2" y="T3"/>
                </a:cxn>
                <a:cxn ang="0">
                  <a:pos x="T4" y="T5"/>
                </a:cxn>
                <a:cxn ang="0">
                  <a:pos x="T6" y="T7"/>
                </a:cxn>
                <a:cxn ang="0">
                  <a:pos x="T8" y="T9"/>
                </a:cxn>
                <a:cxn ang="0">
                  <a:pos x="T10" y="T11"/>
                </a:cxn>
              </a:cxnLst>
              <a:rect l="0" t="0" r="r" b="b"/>
              <a:pathLst>
                <a:path w="1912" h="1912">
                  <a:moveTo>
                    <a:pt x="1912" y="1104"/>
                  </a:moveTo>
                  <a:lnTo>
                    <a:pt x="1912" y="0"/>
                  </a:lnTo>
                  <a:lnTo>
                    <a:pt x="808" y="0"/>
                  </a:lnTo>
                  <a:lnTo>
                    <a:pt x="0" y="808"/>
                  </a:lnTo>
                  <a:lnTo>
                    <a:pt x="1104" y="1912"/>
                  </a:lnTo>
                  <a:lnTo>
                    <a:pt x="1912" y="1104"/>
                  </a:lnTo>
                  <a:close/>
                </a:path>
              </a:pathLst>
            </a:custGeom>
            <a:solidFill>
              <a:schemeClr val="accent4"/>
            </a:solidFill>
            <a:ln>
              <a:noFill/>
            </a:ln>
          </p:spPr>
          <p:txBody>
            <a:bodyPr/>
            <a:lstStyle/>
            <a:p>
              <a:pPr>
                <a:defRPr/>
              </a:pPr>
              <a:endParaRPr lang="en-US" sz="1100">
                <a:latin typeface="Microsoft YaHei" panose="020B0503020204020204" pitchFamily="34" charset="-122"/>
                <a:ea typeface="Microsoft YaHei" panose="020B0503020204020204" pitchFamily="34" charset="-122"/>
              </a:endParaRPr>
            </a:p>
          </p:txBody>
        </p:sp>
        <p:sp>
          <p:nvSpPr>
            <p:cNvPr id="7" name="Freeform 7">
              <a:extLst>
                <a:ext uri="{FF2B5EF4-FFF2-40B4-BE49-F238E27FC236}">
                  <a16:creationId xmlns:a16="http://schemas.microsoft.com/office/drawing/2014/main" id="{C5013B53-9817-E342-BACC-5BEB63FFD552}"/>
                </a:ext>
              </a:extLst>
            </p:cNvPr>
            <p:cNvSpPr/>
            <p:nvPr/>
          </p:nvSpPr>
          <p:spPr bwMode="auto">
            <a:xfrm>
              <a:off x="5951538" y="3590925"/>
              <a:ext cx="2159000" cy="2159000"/>
            </a:xfrm>
            <a:custGeom>
              <a:avLst/>
              <a:gdLst>
                <a:gd name="T0" fmla="*/ 0 w 1912"/>
                <a:gd name="T1" fmla="*/ 1104 h 1912"/>
                <a:gd name="T2" fmla="*/ 0 w 1912"/>
                <a:gd name="T3" fmla="*/ 0 h 1912"/>
                <a:gd name="T4" fmla="*/ 1104 w 1912"/>
                <a:gd name="T5" fmla="*/ 0 h 1912"/>
                <a:gd name="T6" fmla="*/ 1912 w 1912"/>
                <a:gd name="T7" fmla="*/ 808 h 1912"/>
                <a:gd name="T8" fmla="*/ 809 w 1912"/>
                <a:gd name="T9" fmla="*/ 1912 h 1912"/>
                <a:gd name="T10" fmla="*/ 0 w 1912"/>
                <a:gd name="T11" fmla="*/ 1104 h 1912"/>
              </a:gdLst>
              <a:ahLst/>
              <a:cxnLst>
                <a:cxn ang="0">
                  <a:pos x="T0" y="T1"/>
                </a:cxn>
                <a:cxn ang="0">
                  <a:pos x="T2" y="T3"/>
                </a:cxn>
                <a:cxn ang="0">
                  <a:pos x="T4" y="T5"/>
                </a:cxn>
                <a:cxn ang="0">
                  <a:pos x="T6" y="T7"/>
                </a:cxn>
                <a:cxn ang="0">
                  <a:pos x="T8" y="T9"/>
                </a:cxn>
                <a:cxn ang="0">
                  <a:pos x="T10" y="T11"/>
                </a:cxn>
              </a:cxnLst>
              <a:rect l="0" t="0" r="r" b="b"/>
              <a:pathLst>
                <a:path w="1912" h="1912">
                  <a:moveTo>
                    <a:pt x="0" y="1104"/>
                  </a:moveTo>
                  <a:lnTo>
                    <a:pt x="0" y="0"/>
                  </a:lnTo>
                  <a:lnTo>
                    <a:pt x="1104" y="0"/>
                  </a:lnTo>
                  <a:lnTo>
                    <a:pt x="1912" y="808"/>
                  </a:lnTo>
                  <a:lnTo>
                    <a:pt x="809" y="1912"/>
                  </a:lnTo>
                  <a:lnTo>
                    <a:pt x="0" y="1104"/>
                  </a:lnTo>
                  <a:close/>
                </a:path>
              </a:pathLst>
            </a:custGeom>
            <a:solidFill>
              <a:schemeClr val="accent3"/>
            </a:solidFill>
            <a:ln>
              <a:noFill/>
            </a:ln>
          </p:spPr>
          <p:txBody>
            <a:bodyPr/>
            <a:lstStyle/>
            <a:p>
              <a:pPr>
                <a:defRPr/>
              </a:pPr>
              <a:endParaRPr lang="en-US" sz="1100">
                <a:latin typeface="Microsoft YaHei" panose="020B0503020204020204" pitchFamily="34" charset="-122"/>
                <a:ea typeface="Microsoft YaHei" panose="020B0503020204020204" pitchFamily="34" charset="-122"/>
              </a:endParaRPr>
            </a:p>
          </p:txBody>
        </p:sp>
        <p:sp>
          <p:nvSpPr>
            <p:cNvPr id="8" name="Freeform 8">
              <a:extLst>
                <a:ext uri="{FF2B5EF4-FFF2-40B4-BE49-F238E27FC236}">
                  <a16:creationId xmlns:a16="http://schemas.microsoft.com/office/drawing/2014/main" id="{4FB55264-96D8-A44F-AD84-1C7462921977}"/>
                </a:ext>
              </a:extLst>
            </p:cNvPr>
            <p:cNvSpPr>
              <a:spLocks/>
            </p:cNvSpPr>
            <p:nvPr/>
          </p:nvSpPr>
          <p:spPr bwMode="auto">
            <a:xfrm>
              <a:off x="3700463" y="1333500"/>
              <a:ext cx="2165350" cy="2165350"/>
            </a:xfrm>
            <a:custGeom>
              <a:avLst/>
              <a:gdLst>
                <a:gd name="T0" fmla="*/ 2147483646 w 1917"/>
                <a:gd name="T1" fmla="*/ 2147483646 h 1917"/>
                <a:gd name="T2" fmla="*/ 2147483646 w 1917"/>
                <a:gd name="T3" fmla="*/ 2147483646 h 1917"/>
                <a:gd name="T4" fmla="*/ 2147483646 w 1917"/>
                <a:gd name="T5" fmla="*/ 2147483646 h 1917"/>
                <a:gd name="T6" fmla="*/ 2147483646 w 1917"/>
                <a:gd name="T7" fmla="*/ 0 h 1917"/>
                <a:gd name="T8" fmla="*/ 0 w 1917"/>
                <a:gd name="T9" fmla="*/ 2147483646 h 1917"/>
                <a:gd name="T10" fmla="*/ 2147483646 w 1917"/>
                <a:gd name="T11" fmla="*/ 2147483646 h 1917"/>
                <a:gd name="T12" fmla="*/ 0 60000 65536"/>
                <a:gd name="T13" fmla="*/ 0 60000 65536"/>
                <a:gd name="T14" fmla="*/ 0 60000 65536"/>
                <a:gd name="T15" fmla="*/ 0 60000 65536"/>
                <a:gd name="T16" fmla="*/ 0 60000 65536"/>
                <a:gd name="T17" fmla="*/ 0 60000 65536"/>
                <a:gd name="T18" fmla="*/ 0 w 1917"/>
                <a:gd name="T19" fmla="*/ 0 h 1917"/>
                <a:gd name="T20" fmla="*/ 1917 w 1917"/>
                <a:gd name="T21" fmla="*/ 1917 h 1917"/>
              </a:gdLst>
              <a:ahLst/>
              <a:cxnLst>
                <a:cxn ang="T12">
                  <a:pos x="T0" y="T1"/>
                </a:cxn>
                <a:cxn ang="T13">
                  <a:pos x="T2" y="T3"/>
                </a:cxn>
                <a:cxn ang="T14">
                  <a:pos x="T4" y="T5"/>
                </a:cxn>
                <a:cxn ang="T15">
                  <a:pos x="T6" y="T7"/>
                </a:cxn>
                <a:cxn ang="T16">
                  <a:pos x="T8" y="T9"/>
                </a:cxn>
                <a:cxn ang="T17">
                  <a:pos x="T10" y="T11"/>
                </a:cxn>
              </a:cxnLst>
              <a:rect l="T18" t="T19" r="T20" b="T21"/>
              <a:pathLst>
                <a:path w="1917" h="1917">
                  <a:moveTo>
                    <a:pt x="813" y="1917"/>
                  </a:moveTo>
                  <a:lnTo>
                    <a:pt x="1917" y="1917"/>
                  </a:lnTo>
                  <a:lnTo>
                    <a:pt x="1917" y="813"/>
                  </a:lnTo>
                  <a:lnTo>
                    <a:pt x="1104" y="0"/>
                  </a:lnTo>
                  <a:lnTo>
                    <a:pt x="0" y="1104"/>
                  </a:lnTo>
                  <a:lnTo>
                    <a:pt x="813" y="1917"/>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100">
                <a:latin typeface="Microsoft YaHei" panose="020B0503020204020204" pitchFamily="34" charset="-122"/>
                <a:ea typeface="Microsoft YaHei" panose="020B0503020204020204" pitchFamily="34" charset="-122"/>
              </a:endParaRPr>
            </a:p>
          </p:txBody>
        </p:sp>
        <p:grpSp>
          <p:nvGrpSpPr>
            <p:cNvPr id="9" name="Group 10">
              <a:extLst>
                <a:ext uri="{FF2B5EF4-FFF2-40B4-BE49-F238E27FC236}">
                  <a16:creationId xmlns:a16="http://schemas.microsoft.com/office/drawing/2014/main" id="{5B64DE99-2501-9C4F-839C-285A3F1F5A02}"/>
                </a:ext>
              </a:extLst>
            </p:cNvPr>
            <p:cNvGrpSpPr/>
            <p:nvPr/>
          </p:nvGrpSpPr>
          <p:grpSpPr>
            <a:xfrm>
              <a:off x="4589131" y="2129699"/>
              <a:ext cx="586260" cy="585216"/>
              <a:chOff x="10996613" y="1925638"/>
              <a:chExt cx="534987" cy="534988"/>
            </a:xfrm>
            <a:solidFill>
              <a:schemeClr val="bg1"/>
            </a:solidFill>
          </p:grpSpPr>
          <p:sp>
            <p:nvSpPr>
              <p:cNvPr id="10" name="Freeform 6">
                <a:extLst>
                  <a:ext uri="{FF2B5EF4-FFF2-40B4-BE49-F238E27FC236}">
                    <a16:creationId xmlns:a16="http://schemas.microsoft.com/office/drawing/2014/main" id="{4B6E8C15-0A0B-9145-9CC7-5FDDD6D08206}"/>
                  </a:ext>
                </a:extLst>
              </p:cNvPr>
              <p:cNvSpPr>
                <a:spLocks noEditPoints="1"/>
              </p:cNvSpPr>
              <p:nvPr/>
            </p:nvSpPr>
            <p:spPr bwMode="auto">
              <a:xfrm>
                <a:off x="10996613" y="1925638"/>
                <a:ext cx="534987" cy="534988"/>
              </a:xfrm>
              <a:custGeom>
                <a:avLst/>
                <a:gdLst>
                  <a:gd name="T0" fmla="*/ 1446 w 3370"/>
                  <a:gd name="T1" fmla="*/ 543 h 3371"/>
                  <a:gd name="T2" fmla="*/ 1099 w 3370"/>
                  <a:gd name="T3" fmla="*/ 703 h 3371"/>
                  <a:gd name="T4" fmla="*/ 750 w 3370"/>
                  <a:gd name="T5" fmla="*/ 523 h 3371"/>
                  <a:gd name="T6" fmla="*/ 518 w 3370"/>
                  <a:gd name="T7" fmla="*/ 737 h 3371"/>
                  <a:gd name="T8" fmla="*/ 710 w 3370"/>
                  <a:gd name="T9" fmla="*/ 1069 h 3371"/>
                  <a:gd name="T10" fmla="*/ 568 w 3370"/>
                  <a:gd name="T11" fmla="*/ 1428 h 3371"/>
                  <a:gd name="T12" fmla="*/ 192 w 3370"/>
                  <a:gd name="T13" fmla="*/ 1536 h 3371"/>
                  <a:gd name="T14" fmla="*/ 524 w 3370"/>
                  <a:gd name="T15" fmla="*/ 1916 h 3371"/>
                  <a:gd name="T16" fmla="*/ 665 w 3370"/>
                  <a:gd name="T17" fmla="*/ 2204 h 3371"/>
                  <a:gd name="T18" fmla="*/ 526 w 3370"/>
                  <a:gd name="T19" fmla="*/ 2621 h 3371"/>
                  <a:gd name="T20" fmla="*/ 749 w 3370"/>
                  <a:gd name="T21" fmla="*/ 2861 h 3371"/>
                  <a:gd name="T22" fmla="*/ 1044 w 3370"/>
                  <a:gd name="T23" fmla="*/ 2666 h 3371"/>
                  <a:gd name="T24" fmla="*/ 1325 w 3370"/>
                  <a:gd name="T25" fmla="*/ 2773 h 3371"/>
                  <a:gd name="T26" fmla="*/ 1519 w 3370"/>
                  <a:gd name="T27" fmla="*/ 3167 h 3371"/>
                  <a:gd name="T28" fmla="*/ 1851 w 3370"/>
                  <a:gd name="T29" fmla="*/ 3167 h 3371"/>
                  <a:gd name="T30" fmla="*/ 2048 w 3370"/>
                  <a:gd name="T31" fmla="*/ 2773 h 3371"/>
                  <a:gd name="T32" fmla="*/ 2351 w 3370"/>
                  <a:gd name="T33" fmla="*/ 2666 h 3371"/>
                  <a:gd name="T34" fmla="*/ 2631 w 3370"/>
                  <a:gd name="T35" fmla="*/ 2854 h 3371"/>
                  <a:gd name="T36" fmla="*/ 2676 w 3370"/>
                  <a:gd name="T37" fmla="*/ 2370 h 3371"/>
                  <a:gd name="T38" fmla="*/ 2743 w 3370"/>
                  <a:gd name="T39" fmla="*/ 2123 h 3371"/>
                  <a:gd name="T40" fmla="*/ 2870 w 3370"/>
                  <a:gd name="T41" fmla="*/ 1902 h 3371"/>
                  <a:gd name="T42" fmla="*/ 3181 w 3370"/>
                  <a:gd name="T43" fmla="*/ 1529 h 3371"/>
                  <a:gd name="T44" fmla="*/ 2803 w 3370"/>
                  <a:gd name="T45" fmla="*/ 1421 h 3371"/>
                  <a:gd name="T46" fmla="*/ 2659 w 3370"/>
                  <a:gd name="T47" fmla="*/ 1063 h 3371"/>
                  <a:gd name="T48" fmla="*/ 2849 w 3370"/>
                  <a:gd name="T49" fmla="*/ 732 h 3371"/>
                  <a:gd name="T50" fmla="*/ 2618 w 3370"/>
                  <a:gd name="T51" fmla="*/ 519 h 3371"/>
                  <a:gd name="T52" fmla="*/ 2268 w 3370"/>
                  <a:gd name="T53" fmla="*/ 700 h 3371"/>
                  <a:gd name="T54" fmla="*/ 1913 w 3370"/>
                  <a:gd name="T55" fmla="*/ 540 h 3371"/>
                  <a:gd name="T56" fmla="*/ 1532 w 3370"/>
                  <a:gd name="T57" fmla="*/ 189 h 3371"/>
                  <a:gd name="T58" fmla="*/ 1973 w 3370"/>
                  <a:gd name="T59" fmla="*/ 60 h 3371"/>
                  <a:gd name="T60" fmla="*/ 2233 w 3370"/>
                  <a:gd name="T61" fmla="*/ 468 h 3371"/>
                  <a:gd name="T62" fmla="*/ 2659 w 3370"/>
                  <a:gd name="T63" fmla="*/ 331 h 3371"/>
                  <a:gd name="T64" fmla="*/ 3022 w 3370"/>
                  <a:gd name="T65" fmla="*/ 652 h 3371"/>
                  <a:gd name="T66" fmla="*/ 3005 w 3370"/>
                  <a:gd name="T67" fmla="*/ 868 h 3371"/>
                  <a:gd name="T68" fmla="*/ 3260 w 3370"/>
                  <a:gd name="T69" fmla="*/ 1353 h 3371"/>
                  <a:gd name="T70" fmla="*/ 3370 w 3370"/>
                  <a:gd name="T71" fmla="*/ 1537 h 3371"/>
                  <a:gd name="T72" fmla="*/ 3286 w 3370"/>
                  <a:gd name="T73" fmla="*/ 2001 h 3371"/>
                  <a:gd name="T74" fmla="*/ 2865 w 3370"/>
                  <a:gd name="T75" fmla="*/ 2309 h 3371"/>
                  <a:gd name="T76" fmla="*/ 3033 w 3370"/>
                  <a:gd name="T77" fmla="*/ 2690 h 3371"/>
                  <a:gd name="T78" fmla="*/ 2689 w 3370"/>
                  <a:gd name="T79" fmla="*/ 3034 h 3371"/>
                  <a:gd name="T80" fmla="*/ 2309 w 3370"/>
                  <a:gd name="T81" fmla="*/ 2866 h 3371"/>
                  <a:gd name="T82" fmla="*/ 2001 w 3370"/>
                  <a:gd name="T83" fmla="*/ 3287 h 3371"/>
                  <a:gd name="T84" fmla="*/ 1536 w 3370"/>
                  <a:gd name="T85" fmla="*/ 3371 h 3371"/>
                  <a:gd name="T86" fmla="*/ 1352 w 3370"/>
                  <a:gd name="T87" fmla="*/ 3260 h 3371"/>
                  <a:gd name="T88" fmla="*/ 871 w 3370"/>
                  <a:gd name="T89" fmla="*/ 3010 h 3371"/>
                  <a:gd name="T90" fmla="*/ 656 w 3370"/>
                  <a:gd name="T91" fmla="*/ 3026 h 3371"/>
                  <a:gd name="T92" fmla="*/ 335 w 3370"/>
                  <a:gd name="T93" fmla="*/ 2663 h 3371"/>
                  <a:gd name="T94" fmla="*/ 473 w 3370"/>
                  <a:gd name="T95" fmla="*/ 2242 h 3371"/>
                  <a:gd name="T96" fmla="*/ 60 w 3370"/>
                  <a:gd name="T97" fmla="*/ 1988 h 3371"/>
                  <a:gd name="T98" fmla="*/ 3 w 3370"/>
                  <a:gd name="T99" fmla="*/ 1511 h 3371"/>
                  <a:gd name="T100" fmla="*/ 141 w 3370"/>
                  <a:gd name="T101" fmla="*/ 1347 h 3371"/>
                  <a:gd name="T102" fmla="*/ 344 w 3370"/>
                  <a:gd name="T103" fmla="*/ 843 h 3371"/>
                  <a:gd name="T104" fmla="*/ 361 w 3370"/>
                  <a:gd name="T105" fmla="*/ 629 h 3371"/>
                  <a:gd name="T106" fmla="*/ 741 w 3370"/>
                  <a:gd name="T107" fmla="*/ 332 h 3371"/>
                  <a:gd name="T108" fmla="*/ 1206 w 3370"/>
                  <a:gd name="T109" fmla="*/ 440 h 3371"/>
                  <a:gd name="T110" fmla="*/ 1409 w 3370"/>
                  <a:gd name="T111" fmla="*/ 40 h 3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70" h="3371">
                    <a:moveTo>
                      <a:pt x="1532" y="189"/>
                    </a:moveTo>
                    <a:lnTo>
                      <a:pt x="1524" y="192"/>
                    </a:lnTo>
                    <a:lnTo>
                      <a:pt x="1518" y="198"/>
                    </a:lnTo>
                    <a:lnTo>
                      <a:pt x="1513" y="205"/>
                    </a:lnTo>
                    <a:lnTo>
                      <a:pt x="1463" y="503"/>
                    </a:lnTo>
                    <a:lnTo>
                      <a:pt x="1457" y="524"/>
                    </a:lnTo>
                    <a:lnTo>
                      <a:pt x="1446" y="543"/>
                    </a:lnTo>
                    <a:lnTo>
                      <a:pt x="1432" y="558"/>
                    </a:lnTo>
                    <a:lnTo>
                      <a:pt x="1414" y="571"/>
                    </a:lnTo>
                    <a:lnTo>
                      <a:pt x="1394" y="579"/>
                    </a:lnTo>
                    <a:lnTo>
                      <a:pt x="1317" y="602"/>
                    </a:lnTo>
                    <a:lnTo>
                      <a:pt x="1242" y="631"/>
                    </a:lnTo>
                    <a:lnTo>
                      <a:pt x="1169" y="665"/>
                    </a:lnTo>
                    <a:lnTo>
                      <a:pt x="1099" y="703"/>
                    </a:lnTo>
                    <a:lnTo>
                      <a:pt x="1079" y="712"/>
                    </a:lnTo>
                    <a:lnTo>
                      <a:pt x="1058" y="716"/>
                    </a:lnTo>
                    <a:lnTo>
                      <a:pt x="1036" y="715"/>
                    </a:lnTo>
                    <a:lnTo>
                      <a:pt x="1015" y="710"/>
                    </a:lnTo>
                    <a:lnTo>
                      <a:pt x="995" y="699"/>
                    </a:lnTo>
                    <a:lnTo>
                      <a:pt x="753" y="525"/>
                    </a:lnTo>
                    <a:lnTo>
                      <a:pt x="750" y="523"/>
                    </a:lnTo>
                    <a:lnTo>
                      <a:pt x="745" y="522"/>
                    </a:lnTo>
                    <a:lnTo>
                      <a:pt x="741" y="522"/>
                    </a:lnTo>
                    <a:lnTo>
                      <a:pt x="738" y="522"/>
                    </a:lnTo>
                    <a:lnTo>
                      <a:pt x="735" y="523"/>
                    </a:lnTo>
                    <a:lnTo>
                      <a:pt x="732" y="524"/>
                    </a:lnTo>
                    <a:lnTo>
                      <a:pt x="728" y="527"/>
                    </a:lnTo>
                    <a:lnTo>
                      <a:pt x="518" y="737"/>
                    </a:lnTo>
                    <a:lnTo>
                      <a:pt x="514" y="745"/>
                    </a:lnTo>
                    <a:lnTo>
                      <a:pt x="513" y="754"/>
                    </a:lnTo>
                    <a:lnTo>
                      <a:pt x="516" y="762"/>
                    </a:lnTo>
                    <a:lnTo>
                      <a:pt x="691" y="1008"/>
                    </a:lnTo>
                    <a:lnTo>
                      <a:pt x="702" y="1027"/>
                    </a:lnTo>
                    <a:lnTo>
                      <a:pt x="709" y="1048"/>
                    </a:lnTo>
                    <a:lnTo>
                      <a:pt x="710" y="1069"/>
                    </a:lnTo>
                    <a:lnTo>
                      <a:pt x="706" y="1091"/>
                    </a:lnTo>
                    <a:lnTo>
                      <a:pt x="696" y="1111"/>
                    </a:lnTo>
                    <a:lnTo>
                      <a:pt x="658" y="1181"/>
                    </a:lnTo>
                    <a:lnTo>
                      <a:pt x="626" y="1255"/>
                    </a:lnTo>
                    <a:lnTo>
                      <a:pt x="598" y="1329"/>
                    </a:lnTo>
                    <a:lnTo>
                      <a:pt x="576" y="1406"/>
                    </a:lnTo>
                    <a:lnTo>
                      <a:pt x="568" y="1428"/>
                    </a:lnTo>
                    <a:lnTo>
                      <a:pt x="556" y="1445"/>
                    </a:lnTo>
                    <a:lnTo>
                      <a:pt x="540" y="1460"/>
                    </a:lnTo>
                    <a:lnTo>
                      <a:pt x="521" y="1471"/>
                    </a:lnTo>
                    <a:lnTo>
                      <a:pt x="500" y="1477"/>
                    </a:lnTo>
                    <a:lnTo>
                      <a:pt x="206" y="1526"/>
                    </a:lnTo>
                    <a:lnTo>
                      <a:pt x="198" y="1529"/>
                    </a:lnTo>
                    <a:lnTo>
                      <a:pt x="192" y="1536"/>
                    </a:lnTo>
                    <a:lnTo>
                      <a:pt x="190" y="1545"/>
                    </a:lnTo>
                    <a:lnTo>
                      <a:pt x="190" y="1841"/>
                    </a:lnTo>
                    <a:lnTo>
                      <a:pt x="192" y="1850"/>
                    </a:lnTo>
                    <a:lnTo>
                      <a:pt x="198" y="1856"/>
                    </a:lnTo>
                    <a:lnTo>
                      <a:pt x="206" y="1859"/>
                    </a:lnTo>
                    <a:lnTo>
                      <a:pt x="504" y="1910"/>
                    </a:lnTo>
                    <a:lnTo>
                      <a:pt x="524" y="1916"/>
                    </a:lnTo>
                    <a:lnTo>
                      <a:pt x="544" y="1927"/>
                    </a:lnTo>
                    <a:lnTo>
                      <a:pt x="559" y="1942"/>
                    </a:lnTo>
                    <a:lnTo>
                      <a:pt x="571" y="1959"/>
                    </a:lnTo>
                    <a:lnTo>
                      <a:pt x="580" y="1980"/>
                    </a:lnTo>
                    <a:lnTo>
                      <a:pt x="602" y="2057"/>
                    </a:lnTo>
                    <a:lnTo>
                      <a:pt x="631" y="2131"/>
                    </a:lnTo>
                    <a:lnTo>
                      <a:pt x="665" y="2204"/>
                    </a:lnTo>
                    <a:lnTo>
                      <a:pt x="703" y="2274"/>
                    </a:lnTo>
                    <a:lnTo>
                      <a:pt x="713" y="2294"/>
                    </a:lnTo>
                    <a:lnTo>
                      <a:pt x="717" y="2316"/>
                    </a:lnTo>
                    <a:lnTo>
                      <a:pt x="716" y="2337"/>
                    </a:lnTo>
                    <a:lnTo>
                      <a:pt x="710" y="2359"/>
                    </a:lnTo>
                    <a:lnTo>
                      <a:pt x="699" y="2378"/>
                    </a:lnTo>
                    <a:lnTo>
                      <a:pt x="526" y="2621"/>
                    </a:lnTo>
                    <a:lnTo>
                      <a:pt x="523" y="2629"/>
                    </a:lnTo>
                    <a:lnTo>
                      <a:pt x="524" y="2637"/>
                    </a:lnTo>
                    <a:lnTo>
                      <a:pt x="528" y="2646"/>
                    </a:lnTo>
                    <a:lnTo>
                      <a:pt x="738" y="2855"/>
                    </a:lnTo>
                    <a:lnTo>
                      <a:pt x="741" y="2858"/>
                    </a:lnTo>
                    <a:lnTo>
                      <a:pt x="745" y="2860"/>
                    </a:lnTo>
                    <a:lnTo>
                      <a:pt x="749" y="2861"/>
                    </a:lnTo>
                    <a:lnTo>
                      <a:pt x="752" y="2861"/>
                    </a:lnTo>
                    <a:lnTo>
                      <a:pt x="755" y="2861"/>
                    </a:lnTo>
                    <a:lnTo>
                      <a:pt x="759" y="2859"/>
                    </a:lnTo>
                    <a:lnTo>
                      <a:pt x="762" y="2858"/>
                    </a:lnTo>
                    <a:lnTo>
                      <a:pt x="1009" y="2681"/>
                    </a:lnTo>
                    <a:lnTo>
                      <a:pt x="1026" y="2672"/>
                    </a:lnTo>
                    <a:lnTo>
                      <a:pt x="1044" y="2666"/>
                    </a:lnTo>
                    <a:lnTo>
                      <a:pt x="1063" y="2664"/>
                    </a:lnTo>
                    <a:lnTo>
                      <a:pt x="1079" y="2666"/>
                    </a:lnTo>
                    <a:lnTo>
                      <a:pt x="1096" y="2670"/>
                    </a:lnTo>
                    <a:lnTo>
                      <a:pt x="1111" y="2677"/>
                    </a:lnTo>
                    <a:lnTo>
                      <a:pt x="1181" y="2713"/>
                    </a:lnTo>
                    <a:lnTo>
                      <a:pt x="1252" y="2746"/>
                    </a:lnTo>
                    <a:lnTo>
                      <a:pt x="1325" y="2773"/>
                    </a:lnTo>
                    <a:lnTo>
                      <a:pt x="1400" y="2795"/>
                    </a:lnTo>
                    <a:lnTo>
                      <a:pt x="1420" y="2803"/>
                    </a:lnTo>
                    <a:lnTo>
                      <a:pt x="1438" y="2816"/>
                    </a:lnTo>
                    <a:lnTo>
                      <a:pt x="1453" y="2831"/>
                    </a:lnTo>
                    <a:lnTo>
                      <a:pt x="1463" y="2849"/>
                    </a:lnTo>
                    <a:lnTo>
                      <a:pt x="1469" y="2871"/>
                    </a:lnTo>
                    <a:lnTo>
                      <a:pt x="1519" y="3167"/>
                    </a:lnTo>
                    <a:lnTo>
                      <a:pt x="1522" y="3175"/>
                    </a:lnTo>
                    <a:lnTo>
                      <a:pt x="1529" y="3180"/>
                    </a:lnTo>
                    <a:lnTo>
                      <a:pt x="1537" y="3182"/>
                    </a:lnTo>
                    <a:lnTo>
                      <a:pt x="1834" y="3182"/>
                    </a:lnTo>
                    <a:lnTo>
                      <a:pt x="1842" y="3180"/>
                    </a:lnTo>
                    <a:lnTo>
                      <a:pt x="1848" y="3175"/>
                    </a:lnTo>
                    <a:lnTo>
                      <a:pt x="1851" y="3167"/>
                    </a:lnTo>
                    <a:lnTo>
                      <a:pt x="1902" y="2871"/>
                    </a:lnTo>
                    <a:lnTo>
                      <a:pt x="1908" y="2850"/>
                    </a:lnTo>
                    <a:lnTo>
                      <a:pt x="1918" y="2831"/>
                    </a:lnTo>
                    <a:lnTo>
                      <a:pt x="1932" y="2816"/>
                    </a:lnTo>
                    <a:lnTo>
                      <a:pt x="1951" y="2803"/>
                    </a:lnTo>
                    <a:lnTo>
                      <a:pt x="1971" y="2795"/>
                    </a:lnTo>
                    <a:lnTo>
                      <a:pt x="2048" y="2773"/>
                    </a:lnTo>
                    <a:lnTo>
                      <a:pt x="2123" y="2745"/>
                    </a:lnTo>
                    <a:lnTo>
                      <a:pt x="2196" y="2711"/>
                    </a:lnTo>
                    <a:lnTo>
                      <a:pt x="2266" y="2672"/>
                    </a:lnTo>
                    <a:lnTo>
                      <a:pt x="2287" y="2664"/>
                    </a:lnTo>
                    <a:lnTo>
                      <a:pt x="2308" y="2660"/>
                    </a:lnTo>
                    <a:lnTo>
                      <a:pt x="2330" y="2661"/>
                    </a:lnTo>
                    <a:lnTo>
                      <a:pt x="2351" y="2666"/>
                    </a:lnTo>
                    <a:lnTo>
                      <a:pt x="2370" y="2677"/>
                    </a:lnTo>
                    <a:lnTo>
                      <a:pt x="2614" y="2850"/>
                    </a:lnTo>
                    <a:lnTo>
                      <a:pt x="2617" y="2853"/>
                    </a:lnTo>
                    <a:lnTo>
                      <a:pt x="2620" y="2854"/>
                    </a:lnTo>
                    <a:lnTo>
                      <a:pt x="2625" y="2855"/>
                    </a:lnTo>
                    <a:lnTo>
                      <a:pt x="2628" y="2855"/>
                    </a:lnTo>
                    <a:lnTo>
                      <a:pt x="2631" y="2854"/>
                    </a:lnTo>
                    <a:lnTo>
                      <a:pt x="2635" y="2851"/>
                    </a:lnTo>
                    <a:lnTo>
                      <a:pt x="2638" y="2848"/>
                    </a:lnTo>
                    <a:lnTo>
                      <a:pt x="2848" y="2638"/>
                    </a:lnTo>
                    <a:lnTo>
                      <a:pt x="2853" y="2631"/>
                    </a:lnTo>
                    <a:lnTo>
                      <a:pt x="2853" y="2623"/>
                    </a:lnTo>
                    <a:lnTo>
                      <a:pt x="2850" y="2615"/>
                    </a:lnTo>
                    <a:lnTo>
                      <a:pt x="2676" y="2370"/>
                    </a:lnTo>
                    <a:lnTo>
                      <a:pt x="2665" y="2351"/>
                    </a:lnTo>
                    <a:lnTo>
                      <a:pt x="2659" y="2329"/>
                    </a:lnTo>
                    <a:lnTo>
                      <a:pt x="2659" y="2308"/>
                    </a:lnTo>
                    <a:lnTo>
                      <a:pt x="2663" y="2286"/>
                    </a:lnTo>
                    <a:lnTo>
                      <a:pt x="2672" y="2267"/>
                    </a:lnTo>
                    <a:lnTo>
                      <a:pt x="2711" y="2196"/>
                    </a:lnTo>
                    <a:lnTo>
                      <a:pt x="2743" y="2123"/>
                    </a:lnTo>
                    <a:lnTo>
                      <a:pt x="2772" y="2048"/>
                    </a:lnTo>
                    <a:lnTo>
                      <a:pt x="2794" y="1972"/>
                    </a:lnTo>
                    <a:lnTo>
                      <a:pt x="2803" y="1951"/>
                    </a:lnTo>
                    <a:lnTo>
                      <a:pt x="2814" y="1933"/>
                    </a:lnTo>
                    <a:lnTo>
                      <a:pt x="2830" y="1918"/>
                    </a:lnTo>
                    <a:lnTo>
                      <a:pt x="2849" y="1908"/>
                    </a:lnTo>
                    <a:lnTo>
                      <a:pt x="2870" y="1902"/>
                    </a:lnTo>
                    <a:lnTo>
                      <a:pt x="3166" y="1852"/>
                    </a:lnTo>
                    <a:lnTo>
                      <a:pt x="3174" y="1849"/>
                    </a:lnTo>
                    <a:lnTo>
                      <a:pt x="3180" y="1843"/>
                    </a:lnTo>
                    <a:lnTo>
                      <a:pt x="3182" y="1834"/>
                    </a:lnTo>
                    <a:lnTo>
                      <a:pt x="3183" y="1834"/>
                    </a:lnTo>
                    <a:lnTo>
                      <a:pt x="3183" y="1537"/>
                    </a:lnTo>
                    <a:lnTo>
                      <a:pt x="3181" y="1529"/>
                    </a:lnTo>
                    <a:lnTo>
                      <a:pt x="3175" y="1523"/>
                    </a:lnTo>
                    <a:lnTo>
                      <a:pt x="3167" y="1519"/>
                    </a:lnTo>
                    <a:lnTo>
                      <a:pt x="2871" y="1469"/>
                    </a:lnTo>
                    <a:lnTo>
                      <a:pt x="2850" y="1464"/>
                    </a:lnTo>
                    <a:lnTo>
                      <a:pt x="2831" y="1452"/>
                    </a:lnTo>
                    <a:lnTo>
                      <a:pt x="2815" y="1438"/>
                    </a:lnTo>
                    <a:lnTo>
                      <a:pt x="2803" y="1421"/>
                    </a:lnTo>
                    <a:lnTo>
                      <a:pt x="2796" y="1399"/>
                    </a:lnTo>
                    <a:lnTo>
                      <a:pt x="2773" y="1322"/>
                    </a:lnTo>
                    <a:lnTo>
                      <a:pt x="2744" y="1248"/>
                    </a:lnTo>
                    <a:lnTo>
                      <a:pt x="2712" y="1175"/>
                    </a:lnTo>
                    <a:lnTo>
                      <a:pt x="2673" y="1104"/>
                    </a:lnTo>
                    <a:lnTo>
                      <a:pt x="2663" y="1085"/>
                    </a:lnTo>
                    <a:lnTo>
                      <a:pt x="2659" y="1063"/>
                    </a:lnTo>
                    <a:lnTo>
                      <a:pt x="2660" y="1042"/>
                    </a:lnTo>
                    <a:lnTo>
                      <a:pt x="2666" y="1020"/>
                    </a:lnTo>
                    <a:lnTo>
                      <a:pt x="2677" y="1001"/>
                    </a:lnTo>
                    <a:lnTo>
                      <a:pt x="2851" y="757"/>
                    </a:lnTo>
                    <a:lnTo>
                      <a:pt x="2854" y="749"/>
                    </a:lnTo>
                    <a:lnTo>
                      <a:pt x="2853" y="740"/>
                    </a:lnTo>
                    <a:lnTo>
                      <a:pt x="2849" y="732"/>
                    </a:lnTo>
                    <a:lnTo>
                      <a:pt x="2639" y="522"/>
                    </a:lnTo>
                    <a:lnTo>
                      <a:pt x="2635" y="520"/>
                    </a:lnTo>
                    <a:lnTo>
                      <a:pt x="2632" y="518"/>
                    </a:lnTo>
                    <a:lnTo>
                      <a:pt x="2629" y="517"/>
                    </a:lnTo>
                    <a:lnTo>
                      <a:pt x="2626" y="517"/>
                    </a:lnTo>
                    <a:lnTo>
                      <a:pt x="2622" y="517"/>
                    </a:lnTo>
                    <a:lnTo>
                      <a:pt x="2618" y="519"/>
                    </a:lnTo>
                    <a:lnTo>
                      <a:pt x="2615" y="520"/>
                    </a:lnTo>
                    <a:lnTo>
                      <a:pt x="2372" y="695"/>
                    </a:lnTo>
                    <a:lnTo>
                      <a:pt x="2352" y="706"/>
                    </a:lnTo>
                    <a:lnTo>
                      <a:pt x="2332" y="712"/>
                    </a:lnTo>
                    <a:lnTo>
                      <a:pt x="2310" y="713"/>
                    </a:lnTo>
                    <a:lnTo>
                      <a:pt x="2289" y="709"/>
                    </a:lnTo>
                    <a:lnTo>
                      <a:pt x="2268" y="700"/>
                    </a:lnTo>
                    <a:lnTo>
                      <a:pt x="2196" y="661"/>
                    </a:lnTo>
                    <a:lnTo>
                      <a:pt x="2122" y="627"/>
                    </a:lnTo>
                    <a:lnTo>
                      <a:pt x="2045" y="598"/>
                    </a:lnTo>
                    <a:lnTo>
                      <a:pt x="1966" y="576"/>
                    </a:lnTo>
                    <a:lnTo>
                      <a:pt x="1946" y="567"/>
                    </a:lnTo>
                    <a:lnTo>
                      <a:pt x="1928" y="555"/>
                    </a:lnTo>
                    <a:lnTo>
                      <a:pt x="1913" y="540"/>
                    </a:lnTo>
                    <a:lnTo>
                      <a:pt x="1903" y="520"/>
                    </a:lnTo>
                    <a:lnTo>
                      <a:pt x="1896" y="499"/>
                    </a:lnTo>
                    <a:lnTo>
                      <a:pt x="1847" y="205"/>
                    </a:lnTo>
                    <a:lnTo>
                      <a:pt x="1843" y="198"/>
                    </a:lnTo>
                    <a:lnTo>
                      <a:pt x="1837" y="192"/>
                    </a:lnTo>
                    <a:lnTo>
                      <a:pt x="1829" y="189"/>
                    </a:lnTo>
                    <a:lnTo>
                      <a:pt x="1532" y="189"/>
                    </a:lnTo>
                    <a:close/>
                    <a:moveTo>
                      <a:pt x="1531" y="0"/>
                    </a:moveTo>
                    <a:lnTo>
                      <a:pt x="1827" y="0"/>
                    </a:lnTo>
                    <a:lnTo>
                      <a:pt x="1861" y="3"/>
                    </a:lnTo>
                    <a:lnTo>
                      <a:pt x="1892" y="10"/>
                    </a:lnTo>
                    <a:lnTo>
                      <a:pt x="1922" y="24"/>
                    </a:lnTo>
                    <a:lnTo>
                      <a:pt x="1950" y="40"/>
                    </a:lnTo>
                    <a:lnTo>
                      <a:pt x="1973" y="60"/>
                    </a:lnTo>
                    <a:lnTo>
                      <a:pt x="1995" y="84"/>
                    </a:lnTo>
                    <a:lnTo>
                      <a:pt x="2012" y="112"/>
                    </a:lnTo>
                    <a:lnTo>
                      <a:pt x="2024" y="141"/>
                    </a:lnTo>
                    <a:lnTo>
                      <a:pt x="2033" y="174"/>
                    </a:lnTo>
                    <a:lnTo>
                      <a:pt x="2073" y="408"/>
                    </a:lnTo>
                    <a:lnTo>
                      <a:pt x="2153" y="435"/>
                    </a:lnTo>
                    <a:lnTo>
                      <a:pt x="2233" y="468"/>
                    </a:lnTo>
                    <a:lnTo>
                      <a:pt x="2310" y="506"/>
                    </a:lnTo>
                    <a:lnTo>
                      <a:pt x="2506" y="367"/>
                    </a:lnTo>
                    <a:lnTo>
                      <a:pt x="2533" y="349"/>
                    </a:lnTo>
                    <a:lnTo>
                      <a:pt x="2563" y="338"/>
                    </a:lnTo>
                    <a:lnTo>
                      <a:pt x="2594" y="330"/>
                    </a:lnTo>
                    <a:lnTo>
                      <a:pt x="2627" y="328"/>
                    </a:lnTo>
                    <a:lnTo>
                      <a:pt x="2659" y="331"/>
                    </a:lnTo>
                    <a:lnTo>
                      <a:pt x="2691" y="338"/>
                    </a:lnTo>
                    <a:lnTo>
                      <a:pt x="2721" y="350"/>
                    </a:lnTo>
                    <a:lnTo>
                      <a:pt x="2748" y="368"/>
                    </a:lnTo>
                    <a:lnTo>
                      <a:pt x="2773" y="389"/>
                    </a:lnTo>
                    <a:lnTo>
                      <a:pt x="2983" y="599"/>
                    </a:lnTo>
                    <a:lnTo>
                      <a:pt x="3005" y="624"/>
                    </a:lnTo>
                    <a:lnTo>
                      <a:pt x="3022" y="652"/>
                    </a:lnTo>
                    <a:lnTo>
                      <a:pt x="3034" y="682"/>
                    </a:lnTo>
                    <a:lnTo>
                      <a:pt x="3042" y="713"/>
                    </a:lnTo>
                    <a:lnTo>
                      <a:pt x="3044" y="745"/>
                    </a:lnTo>
                    <a:lnTo>
                      <a:pt x="3042" y="776"/>
                    </a:lnTo>
                    <a:lnTo>
                      <a:pt x="3035" y="808"/>
                    </a:lnTo>
                    <a:lnTo>
                      <a:pt x="3023" y="839"/>
                    </a:lnTo>
                    <a:lnTo>
                      <a:pt x="3005" y="868"/>
                    </a:lnTo>
                    <a:lnTo>
                      <a:pt x="2866" y="1062"/>
                    </a:lnTo>
                    <a:lnTo>
                      <a:pt x="2903" y="1137"/>
                    </a:lnTo>
                    <a:lnTo>
                      <a:pt x="2935" y="1213"/>
                    </a:lnTo>
                    <a:lnTo>
                      <a:pt x="2961" y="1292"/>
                    </a:lnTo>
                    <a:lnTo>
                      <a:pt x="3198" y="1332"/>
                    </a:lnTo>
                    <a:lnTo>
                      <a:pt x="3231" y="1340"/>
                    </a:lnTo>
                    <a:lnTo>
                      <a:pt x="3260" y="1353"/>
                    </a:lnTo>
                    <a:lnTo>
                      <a:pt x="3288" y="1370"/>
                    </a:lnTo>
                    <a:lnTo>
                      <a:pt x="3312" y="1391"/>
                    </a:lnTo>
                    <a:lnTo>
                      <a:pt x="3332" y="1416"/>
                    </a:lnTo>
                    <a:lnTo>
                      <a:pt x="3348" y="1442"/>
                    </a:lnTo>
                    <a:lnTo>
                      <a:pt x="3361" y="1473"/>
                    </a:lnTo>
                    <a:lnTo>
                      <a:pt x="3368" y="1505"/>
                    </a:lnTo>
                    <a:lnTo>
                      <a:pt x="3370" y="1537"/>
                    </a:lnTo>
                    <a:lnTo>
                      <a:pt x="3370" y="1834"/>
                    </a:lnTo>
                    <a:lnTo>
                      <a:pt x="3368" y="1867"/>
                    </a:lnTo>
                    <a:lnTo>
                      <a:pt x="3360" y="1899"/>
                    </a:lnTo>
                    <a:lnTo>
                      <a:pt x="3347" y="1929"/>
                    </a:lnTo>
                    <a:lnTo>
                      <a:pt x="3331" y="1956"/>
                    </a:lnTo>
                    <a:lnTo>
                      <a:pt x="3311" y="1981"/>
                    </a:lnTo>
                    <a:lnTo>
                      <a:pt x="3286" y="2001"/>
                    </a:lnTo>
                    <a:lnTo>
                      <a:pt x="3259" y="2019"/>
                    </a:lnTo>
                    <a:lnTo>
                      <a:pt x="3229" y="2031"/>
                    </a:lnTo>
                    <a:lnTo>
                      <a:pt x="3197" y="2039"/>
                    </a:lnTo>
                    <a:lnTo>
                      <a:pt x="2960" y="2079"/>
                    </a:lnTo>
                    <a:lnTo>
                      <a:pt x="2934" y="2157"/>
                    </a:lnTo>
                    <a:lnTo>
                      <a:pt x="2901" y="2234"/>
                    </a:lnTo>
                    <a:lnTo>
                      <a:pt x="2865" y="2309"/>
                    </a:lnTo>
                    <a:lnTo>
                      <a:pt x="3004" y="2504"/>
                    </a:lnTo>
                    <a:lnTo>
                      <a:pt x="3022" y="2533"/>
                    </a:lnTo>
                    <a:lnTo>
                      <a:pt x="3033" y="2564"/>
                    </a:lnTo>
                    <a:lnTo>
                      <a:pt x="3040" y="2594"/>
                    </a:lnTo>
                    <a:lnTo>
                      <a:pt x="3043" y="2627"/>
                    </a:lnTo>
                    <a:lnTo>
                      <a:pt x="3040" y="2659"/>
                    </a:lnTo>
                    <a:lnTo>
                      <a:pt x="3033" y="2690"/>
                    </a:lnTo>
                    <a:lnTo>
                      <a:pt x="3021" y="2719"/>
                    </a:lnTo>
                    <a:lnTo>
                      <a:pt x="3003" y="2747"/>
                    </a:lnTo>
                    <a:lnTo>
                      <a:pt x="2982" y="2773"/>
                    </a:lnTo>
                    <a:lnTo>
                      <a:pt x="2772" y="2983"/>
                    </a:lnTo>
                    <a:lnTo>
                      <a:pt x="2746" y="3004"/>
                    </a:lnTo>
                    <a:lnTo>
                      <a:pt x="2719" y="3022"/>
                    </a:lnTo>
                    <a:lnTo>
                      <a:pt x="2689" y="3034"/>
                    </a:lnTo>
                    <a:lnTo>
                      <a:pt x="2657" y="3041"/>
                    </a:lnTo>
                    <a:lnTo>
                      <a:pt x="2625" y="3044"/>
                    </a:lnTo>
                    <a:lnTo>
                      <a:pt x="2593" y="3041"/>
                    </a:lnTo>
                    <a:lnTo>
                      <a:pt x="2561" y="3034"/>
                    </a:lnTo>
                    <a:lnTo>
                      <a:pt x="2531" y="3022"/>
                    </a:lnTo>
                    <a:lnTo>
                      <a:pt x="2504" y="3005"/>
                    </a:lnTo>
                    <a:lnTo>
                      <a:pt x="2309" y="2866"/>
                    </a:lnTo>
                    <a:lnTo>
                      <a:pt x="2234" y="2902"/>
                    </a:lnTo>
                    <a:lnTo>
                      <a:pt x="2158" y="2933"/>
                    </a:lnTo>
                    <a:lnTo>
                      <a:pt x="2079" y="2961"/>
                    </a:lnTo>
                    <a:lnTo>
                      <a:pt x="2039" y="3198"/>
                    </a:lnTo>
                    <a:lnTo>
                      <a:pt x="2031" y="3229"/>
                    </a:lnTo>
                    <a:lnTo>
                      <a:pt x="2018" y="3260"/>
                    </a:lnTo>
                    <a:lnTo>
                      <a:pt x="2001" y="3287"/>
                    </a:lnTo>
                    <a:lnTo>
                      <a:pt x="1980" y="3311"/>
                    </a:lnTo>
                    <a:lnTo>
                      <a:pt x="1956" y="3332"/>
                    </a:lnTo>
                    <a:lnTo>
                      <a:pt x="1928" y="3348"/>
                    </a:lnTo>
                    <a:lnTo>
                      <a:pt x="1898" y="3361"/>
                    </a:lnTo>
                    <a:lnTo>
                      <a:pt x="1867" y="3369"/>
                    </a:lnTo>
                    <a:lnTo>
                      <a:pt x="1834" y="3371"/>
                    </a:lnTo>
                    <a:lnTo>
                      <a:pt x="1536" y="3371"/>
                    </a:lnTo>
                    <a:lnTo>
                      <a:pt x="1503" y="3369"/>
                    </a:lnTo>
                    <a:lnTo>
                      <a:pt x="1471" y="3361"/>
                    </a:lnTo>
                    <a:lnTo>
                      <a:pt x="1442" y="3348"/>
                    </a:lnTo>
                    <a:lnTo>
                      <a:pt x="1414" y="3332"/>
                    </a:lnTo>
                    <a:lnTo>
                      <a:pt x="1390" y="3311"/>
                    </a:lnTo>
                    <a:lnTo>
                      <a:pt x="1369" y="3287"/>
                    </a:lnTo>
                    <a:lnTo>
                      <a:pt x="1352" y="3260"/>
                    </a:lnTo>
                    <a:lnTo>
                      <a:pt x="1339" y="3229"/>
                    </a:lnTo>
                    <a:lnTo>
                      <a:pt x="1331" y="3198"/>
                    </a:lnTo>
                    <a:lnTo>
                      <a:pt x="1291" y="2961"/>
                    </a:lnTo>
                    <a:lnTo>
                      <a:pt x="1215" y="2934"/>
                    </a:lnTo>
                    <a:lnTo>
                      <a:pt x="1141" y="2904"/>
                    </a:lnTo>
                    <a:lnTo>
                      <a:pt x="1069" y="2869"/>
                    </a:lnTo>
                    <a:lnTo>
                      <a:pt x="871" y="3010"/>
                    </a:lnTo>
                    <a:lnTo>
                      <a:pt x="844" y="3027"/>
                    </a:lnTo>
                    <a:lnTo>
                      <a:pt x="814" y="3039"/>
                    </a:lnTo>
                    <a:lnTo>
                      <a:pt x="783" y="3046"/>
                    </a:lnTo>
                    <a:lnTo>
                      <a:pt x="751" y="3049"/>
                    </a:lnTo>
                    <a:lnTo>
                      <a:pt x="718" y="3046"/>
                    </a:lnTo>
                    <a:lnTo>
                      <a:pt x="686" y="3039"/>
                    </a:lnTo>
                    <a:lnTo>
                      <a:pt x="656" y="3026"/>
                    </a:lnTo>
                    <a:lnTo>
                      <a:pt x="629" y="3009"/>
                    </a:lnTo>
                    <a:lnTo>
                      <a:pt x="603" y="2988"/>
                    </a:lnTo>
                    <a:lnTo>
                      <a:pt x="394" y="2778"/>
                    </a:lnTo>
                    <a:lnTo>
                      <a:pt x="372" y="2752"/>
                    </a:lnTo>
                    <a:lnTo>
                      <a:pt x="355" y="2724"/>
                    </a:lnTo>
                    <a:lnTo>
                      <a:pt x="343" y="2695"/>
                    </a:lnTo>
                    <a:lnTo>
                      <a:pt x="335" y="2663"/>
                    </a:lnTo>
                    <a:lnTo>
                      <a:pt x="333" y="2631"/>
                    </a:lnTo>
                    <a:lnTo>
                      <a:pt x="335" y="2600"/>
                    </a:lnTo>
                    <a:lnTo>
                      <a:pt x="342" y="2569"/>
                    </a:lnTo>
                    <a:lnTo>
                      <a:pt x="354" y="2538"/>
                    </a:lnTo>
                    <a:lnTo>
                      <a:pt x="372" y="2509"/>
                    </a:lnTo>
                    <a:lnTo>
                      <a:pt x="510" y="2317"/>
                    </a:lnTo>
                    <a:lnTo>
                      <a:pt x="473" y="2242"/>
                    </a:lnTo>
                    <a:lnTo>
                      <a:pt x="440" y="2165"/>
                    </a:lnTo>
                    <a:lnTo>
                      <a:pt x="414" y="2087"/>
                    </a:lnTo>
                    <a:lnTo>
                      <a:pt x="174" y="2046"/>
                    </a:lnTo>
                    <a:lnTo>
                      <a:pt x="141" y="2038"/>
                    </a:lnTo>
                    <a:lnTo>
                      <a:pt x="112" y="2026"/>
                    </a:lnTo>
                    <a:lnTo>
                      <a:pt x="84" y="2009"/>
                    </a:lnTo>
                    <a:lnTo>
                      <a:pt x="60" y="1988"/>
                    </a:lnTo>
                    <a:lnTo>
                      <a:pt x="40" y="1963"/>
                    </a:lnTo>
                    <a:lnTo>
                      <a:pt x="23" y="1936"/>
                    </a:lnTo>
                    <a:lnTo>
                      <a:pt x="10" y="1906"/>
                    </a:lnTo>
                    <a:lnTo>
                      <a:pt x="3" y="1874"/>
                    </a:lnTo>
                    <a:lnTo>
                      <a:pt x="0" y="1841"/>
                    </a:lnTo>
                    <a:lnTo>
                      <a:pt x="0" y="1545"/>
                    </a:lnTo>
                    <a:lnTo>
                      <a:pt x="3" y="1511"/>
                    </a:lnTo>
                    <a:lnTo>
                      <a:pt x="10" y="1479"/>
                    </a:lnTo>
                    <a:lnTo>
                      <a:pt x="23" y="1449"/>
                    </a:lnTo>
                    <a:lnTo>
                      <a:pt x="40" y="1423"/>
                    </a:lnTo>
                    <a:lnTo>
                      <a:pt x="60" y="1398"/>
                    </a:lnTo>
                    <a:lnTo>
                      <a:pt x="84" y="1378"/>
                    </a:lnTo>
                    <a:lnTo>
                      <a:pt x="112" y="1360"/>
                    </a:lnTo>
                    <a:lnTo>
                      <a:pt x="141" y="1347"/>
                    </a:lnTo>
                    <a:lnTo>
                      <a:pt x="174" y="1339"/>
                    </a:lnTo>
                    <a:lnTo>
                      <a:pt x="408" y="1300"/>
                    </a:lnTo>
                    <a:lnTo>
                      <a:pt x="434" y="1221"/>
                    </a:lnTo>
                    <a:lnTo>
                      <a:pt x="465" y="1144"/>
                    </a:lnTo>
                    <a:lnTo>
                      <a:pt x="502" y="1069"/>
                    </a:lnTo>
                    <a:lnTo>
                      <a:pt x="360" y="872"/>
                    </a:lnTo>
                    <a:lnTo>
                      <a:pt x="344" y="843"/>
                    </a:lnTo>
                    <a:lnTo>
                      <a:pt x="332" y="812"/>
                    </a:lnTo>
                    <a:lnTo>
                      <a:pt x="325" y="780"/>
                    </a:lnTo>
                    <a:lnTo>
                      <a:pt x="323" y="749"/>
                    </a:lnTo>
                    <a:lnTo>
                      <a:pt x="325" y="717"/>
                    </a:lnTo>
                    <a:lnTo>
                      <a:pt x="333" y="686"/>
                    </a:lnTo>
                    <a:lnTo>
                      <a:pt x="345" y="657"/>
                    </a:lnTo>
                    <a:lnTo>
                      <a:pt x="361" y="629"/>
                    </a:lnTo>
                    <a:lnTo>
                      <a:pt x="383" y="603"/>
                    </a:lnTo>
                    <a:lnTo>
                      <a:pt x="594" y="393"/>
                    </a:lnTo>
                    <a:lnTo>
                      <a:pt x="618" y="372"/>
                    </a:lnTo>
                    <a:lnTo>
                      <a:pt x="646" y="354"/>
                    </a:lnTo>
                    <a:lnTo>
                      <a:pt x="676" y="342"/>
                    </a:lnTo>
                    <a:lnTo>
                      <a:pt x="708" y="335"/>
                    </a:lnTo>
                    <a:lnTo>
                      <a:pt x="741" y="332"/>
                    </a:lnTo>
                    <a:lnTo>
                      <a:pt x="773" y="335"/>
                    </a:lnTo>
                    <a:lnTo>
                      <a:pt x="805" y="342"/>
                    </a:lnTo>
                    <a:lnTo>
                      <a:pt x="835" y="354"/>
                    </a:lnTo>
                    <a:lnTo>
                      <a:pt x="862" y="371"/>
                    </a:lnTo>
                    <a:lnTo>
                      <a:pt x="1056" y="510"/>
                    </a:lnTo>
                    <a:lnTo>
                      <a:pt x="1129" y="473"/>
                    </a:lnTo>
                    <a:lnTo>
                      <a:pt x="1206" y="440"/>
                    </a:lnTo>
                    <a:lnTo>
                      <a:pt x="1284" y="414"/>
                    </a:lnTo>
                    <a:lnTo>
                      <a:pt x="1325" y="174"/>
                    </a:lnTo>
                    <a:lnTo>
                      <a:pt x="1333" y="141"/>
                    </a:lnTo>
                    <a:lnTo>
                      <a:pt x="1347" y="112"/>
                    </a:lnTo>
                    <a:lnTo>
                      <a:pt x="1363" y="84"/>
                    </a:lnTo>
                    <a:lnTo>
                      <a:pt x="1384" y="60"/>
                    </a:lnTo>
                    <a:lnTo>
                      <a:pt x="1409" y="40"/>
                    </a:lnTo>
                    <a:lnTo>
                      <a:pt x="1436" y="24"/>
                    </a:lnTo>
                    <a:lnTo>
                      <a:pt x="1465" y="10"/>
                    </a:lnTo>
                    <a:lnTo>
                      <a:pt x="1497" y="3"/>
                    </a:lnTo>
                    <a:lnTo>
                      <a:pt x="1531" y="0"/>
                    </a:lnTo>
                    <a:close/>
                  </a:path>
                </a:pathLst>
              </a:custGeom>
              <a:grpFill/>
              <a:ln w="0">
                <a:noFill/>
                <a:prstDash val="solid"/>
                <a:round/>
              </a:ln>
            </p:spPr>
            <p:txBody>
              <a:bodyPr/>
              <a:lstStyle/>
              <a:p>
                <a:pPr>
                  <a:defRPr/>
                </a:pPr>
                <a:endParaRPr lang="en-US" sz="1100">
                  <a:latin typeface="Microsoft YaHei" panose="020B0503020204020204" pitchFamily="34" charset="-122"/>
                  <a:ea typeface="Microsoft YaHei" panose="020B0503020204020204" pitchFamily="34" charset="-122"/>
                </a:endParaRPr>
              </a:p>
            </p:txBody>
          </p:sp>
          <p:sp>
            <p:nvSpPr>
              <p:cNvPr id="11" name="Freeform 7">
                <a:extLst>
                  <a:ext uri="{FF2B5EF4-FFF2-40B4-BE49-F238E27FC236}">
                    <a16:creationId xmlns:a16="http://schemas.microsoft.com/office/drawing/2014/main" id="{95289BED-F6FA-0347-B521-50602C44A010}"/>
                  </a:ext>
                </a:extLst>
              </p:cNvPr>
              <p:cNvSpPr>
                <a:spLocks noEditPoints="1"/>
              </p:cNvSpPr>
              <p:nvPr/>
            </p:nvSpPr>
            <p:spPr bwMode="auto">
              <a:xfrm>
                <a:off x="11149013" y="2078038"/>
                <a:ext cx="230187" cy="230188"/>
              </a:xfrm>
              <a:custGeom>
                <a:avLst/>
                <a:gdLst>
                  <a:gd name="T0" fmla="*/ 613 w 1455"/>
                  <a:gd name="T1" fmla="*/ 202 h 1455"/>
                  <a:gd name="T2" fmla="*/ 457 w 1455"/>
                  <a:gd name="T3" fmla="*/ 264 h 1455"/>
                  <a:gd name="T4" fmla="*/ 329 w 1455"/>
                  <a:gd name="T5" fmla="*/ 367 h 1455"/>
                  <a:gd name="T6" fmla="*/ 238 w 1455"/>
                  <a:gd name="T7" fmla="*/ 506 h 1455"/>
                  <a:gd name="T8" fmla="*/ 194 w 1455"/>
                  <a:gd name="T9" fmla="*/ 668 h 1455"/>
                  <a:gd name="T10" fmla="*/ 203 w 1455"/>
                  <a:gd name="T11" fmla="*/ 843 h 1455"/>
                  <a:gd name="T12" fmla="*/ 264 w 1455"/>
                  <a:gd name="T13" fmla="*/ 998 h 1455"/>
                  <a:gd name="T14" fmla="*/ 368 w 1455"/>
                  <a:gd name="T15" fmla="*/ 1126 h 1455"/>
                  <a:gd name="T16" fmla="*/ 506 w 1455"/>
                  <a:gd name="T17" fmla="*/ 1216 h 1455"/>
                  <a:gd name="T18" fmla="*/ 669 w 1455"/>
                  <a:gd name="T19" fmla="*/ 1262 h 1455"/>
                  <a:gd name="T20" fmla="*/ 843 w 1455"/>
                  <a:gd name="T21" fmla="*/ 1252 h 1455"/>
                  <a:gd name="T22" fmla="*/ 999 w 1455"/>
                  <a:gd name="T23" fmla="*/ 1191 h 1455"/>
                  <a:gd name="T24" fmla="*/ 1126 w 1455"/>
                  <a:gd name="T25" fmla="*/ 1087 h 1455"/>
                  <a:gd name="T26" fmla="*/ 1217 w 1455"/>
                  <a:gd name="T27" fmla="*/ 949 h 1455"/>
                  <a:gd name="T28" fmla="*/ 1262 w 1455"/>
                  <a:gd name="T29" fmla="*/ 786 h 1455"/>
                  <a:gd name="T30" fmla="*/ 1253 w 1455"/>
                  <a:gd name="T31" fmla="*/ 612 h 1455"/>
                  <a:gd name="T32" fmla="*/ 1191 w 1455"/>
                  <a:gd name="T33" fmla="*/ 456 h 1455"/>
                  <a:gd name="T34" fmla="*/ 1088 w 1455"/>
                  <a:gd name="T35" fmla="*/ 328 h 1455"/>
                  <a:gd name="T36" fmla="*/ 950 w 1455"/>
                  <a:gd name="T37" fmla="*/ 238 h 1455"/>
                  <a:gd name="T38" fmla="*/ 786 w 1455"/>
                  <a:gd name="T39" fmla="*/ 193 h 1455"/>
                  <a:gd name="T40" fmla="*/ 794 w 1455"/>
                  <a:gd name="T41" fmla="*/ 3 h 1455"/>
                  <a:gd name="T42" fmla="*/ 981 w 1455"/>
                  <a:gd name="T43" fmla="*/ 46 h 1455"/>
                  <a:gd name="T44" fmla="*/ 1147 w 1455"/>
                  <a:gd name="T45" fmla="*/ 133 h 1455"/>
                  <a:gd name="T46" fmla="*/ 1284 w 1455"/>
                  <a:gd name="T47" fmla="*/ 259 h 1455"/>
                  <a:gd name="T48" fmla="*/ 1385 w 1455"/>
                  <a:gd name="T49" fmla="*/ 416 h 1455"/>
                  <a:gd name="T50" fmla="*/ 1443 w 1455"/>
                  <a:gd name="T51" fmla="*/ 597 h 1455"/>
                  <a:gd name="T52" fmla="*/ 1451 w 1455"/>
                  <a:gd name="T53" fmla="*/ 793 h 1455"/>
                  <a:gd name="T54" fmla="*/ 1409 w 1455"/>
                  <a:gd name="T55" fmla="*/ 981 h 1455"/>
                  <a:gd name="T56" fmla="*/ 1321 w 1455"/>
                  <a:gd name="T57" fmla="*/ 1147 h 1455"/>
                  <a:gd name="T58" fmla="*/ 1196 w 1455"/>
                  <a:gd name="T59" fmla="*/ 1284 h 1455"/>
                  <a:gd name="T60" fmla="*/ 1039 w 1455"/>
                  <a:gd name="T61" fmla="*/ 1384 h 1455"/>
                  <a:gd name="T62" fmla="*/ 859 w 1455"/>
                  <a:gd name="T63" fmla="*/ 1443 h 1455"/>
                  <a:gd name="T64" fmla="*/ 662 w 1455"/>
                  <a:gd name="T65" fmla="*/ 1452 h 1455"/>
                  <a:gd name="T66" fmla="*/ 475 w 1455"/>
                  <a:gd name="T67" fmla="*/ 1409 h 1455"/>
                  <a:gd name="T68" fmla="*/ 309 w 1455"/>
                  <a:gd name="T69" fmla="*/ 1322 h 1455"/>
                  <a:gd name="T70" fmla="*/ 171 w 1455"/>
                  <a:gd name="T71" fmla="*/ 1196 h 1455"/>
                  <a:gd name="T72" fmla="*/ 70 w 1455"/>
                  <a:gd name="T73" fmla="*/ 1039 h 1455"/>
                  <a:gd name="T74" fmla="*/ 12 w 1455"/>
                  <a:gd name="T75" fmla="*/ 858 h 1455"/>
                  <a:gd name="T76" fmla="*/ 4 w 1455"/>
                  <a:gd name="T77" fmla="*/ 661 h 1455"/>
                  <a:gd name="T78" fmla="*/ 46 w 1455"/>
                  <a:gd name="T79" fmla="*/ 474 h 1455"/>
                  <a:gd name="T80" fmla="*/ 134 w 1455"/>
                  <a:gd name="T81" fmla="*/ 308 h 1455"/>
                  <a:gd name="T82" fmla="*/ 260 w 1455"/>
                  <a:gd name="T83" fmla="*/ 171 h 1455"/>
                  <a:gd name="T84" fmla="*/ 416 w 1455"/>
                  <a:gd name="T85" fmla="*/ 70 h 1455"/>
                  <a:gd name="T86" fmla="*/ 597 w 1455"/>
                  <a:gd name="T87" fmla="*/ 12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55" h="1455">
                    <a:moveTo>
                      <a:pt x="727" y="190"/>
                    </a:moveTo>
                    <a:lnTo>
                      <a:pt x="669" y="193"/>
                    </a:lnTo>
                    <a:lnTo>
                      <a:pt x="613" y="202"/>
                    </a:lnTo>
                    <a:lnTo>
                      <a:pt x="558" y="218"/>
                    </a:lnTo>
                    <a:lnTo>
                      <a:pt x="506" y="238"/>
                    </a:lnTo>
                    <a:lnTo>
                      <a:pt x="457" y="264"/>
                    </a:lnTo>
                    <a:lnTo>
                      <a:pt x="410" y="294"/>
                    </a:lnTo>
                    <a:lnTo>
                      <a:pt x="368" y="328"/>
                    </a:lnTo>
                    <a:lnTo>
                      <a:pt x="329" y="367"/>
                    </a:lnTo>
                    <a:lnTo>
                      <a:pt x="294" y="410"/>
                    </a:lnTo>
                    <a:lnTo>
                      <a:pt x="264" y="456"/>
                    </a:lnTo>
                    <a:lnTo>
                      <a:pt x="238" y="506"/>
                    </a:lnTo>
                    <a:lnTo>
                      <a:pt x="218" y="558"/>
                    </a:lnTo>
                    <a:lnTo>
                      <a:pt x="203" y="612"/>
                    </a:lnTo>
                    <a:lnTo>
                      <a:pt x="194" y="668"/>
                    </a:lnTo>
                    <a:lnTo>
                      <a:pt x="191" y="728"/>
                    </a:lnTo>
                    <a:lnTo>
                      <a:pt x="194" y="786"/>
                    </a:lnTo>
                    <a:lnTo>
                      <a:pt x="203" y="843"/>
                    </a:lnTo>
                    <a:lnTo>
                      <a:pt x="218" y="897"/>
                    </a:lnTo>
                    <a:lnTo>
                      <a:pt x="238" y="949"/>
                    </a:lnTo>
                    <a:lnTo>
                      <a:pt x="264" y="998"/>
                    </a:lnTo>
                    <a:lnTo>
                      <a:pt x="294" y="1044"/>
                    </a:lnTo>
                    <a:lnTo>
                      <a:pt x="329" y="1087"/>
                    </a:lnTo>
                    <a:lnTo>
                      <a:pt x="368" y="1126"/>
                    </a:lnTo>
                    <a:lnTo>
                      <a:pt x="410" y="1161"/>
                    </a:lnTo>
                    <a:lnTo>
                      <a:pt x="457" y="1191"/>
                    </a:lnTo>
                    <a:lnTo>
                      <a:pt x="506" y="1216"/>
                    </a:lnTo>
                    <a:lnTo>
                      <a:pt x="558" y="1237"/>
                    </a:lnTo>
                    <a:lnTo>
                      <a:pt x="613" y="1252"/>
                    </a:lnTo>
                    <a:lnTo>
                      <a:pt x="669" y="1262"/>
                    </a:lnTo>
                    <a:lnTo>
                      <a:pt x="727" y="1265"/>
                    </a:lnTo>
                    <a:lnTo>
                      <a:pt x="786" y="1262"/>
                    </a:lnTo>
                    <a:lnTo>
                      <a:pt x="843" y="1252"/>
                    </a:lnTo>
                    <a:lnTo>
                      <a:pt x="897" y="1237"/>
                    </a:lnTo>
                    <a:lnTo>
                      <a:pt x="950" y="1216"/>
                    </a:lnTo>
                    <a:lnTo>
                      <a:pt x="999" y="1191"/>
                    </a:lnTo>
                    <a:lnTo>
                      <a:pt x="1045" y="1161"/>
                    </a:lnTo>
                    <a:lnTo>
                      <a:pt x="1088" y="1126"/>
                    </a:lnTo>
                    <a:lnTo>
                      <a:pt x="1126" y="1087"/>
                    </a:lnTo>
                    <a:lnTo>
                      <a:pt x="1161" y="1044"/>
                    </a:lnTo>
                    <a:lnTo>
                      <a:pt x="1191" y="998"/>
                    </a:lnTo>
                    <a:lnTo>
                      <a:pt x="1217" y="949"/>
                    </a:lnTo>
                    <a:lnTo>
                      <a:pt x="1237" y="897"/>
                    </a:lnTo>
                    <a:lnTo>
                      <a:pt x="1253" y="843"/>
                    </a:lnTo>
                    <a:lnTo>
                      <a:pt x="1262" y="786"/>
                    </a:lnTo>
                    <a:lnTo>
                      <a:pt x="1265" y="728"/>
                    </a:lnTo>
                    <a:lnTo>
                      <a:pt x="1262" y="668"/>
                    </a:lnTo>
                    <a:lnTo>
                      <a:pt x="1253" y="612"/>
                    </a:lnTo>
                    <a:lnTo>
                      <a:pt x="1237" y="558"/>
                    </a:lnTo>
                    <a:lnTo>
                      <a:pt x="1217" y="506"/>
                    </a:lnTo>
                    <a:lnTo>
                      <a:pt x="1191" y="456"/>
                    </a:lnTo>
                    <a:lnTo>
                      <a:pt x="1161" y="410"/>
                    </a:lnTo>
                    <a:lnTo>
                      <a:pt x="1126" y="367"/>
                    </a:lnTo>
                    <a:lnTo>
                      <a:pt x="1088" y="328"/>
                    </a:lnTo>
                    <a:lnTo>
                      <a:pt x="1045" y="294"/>
                    </a:lnTo>
                    <a:lnTo>
                      <a:pt x="999" y="264"/>
                    </a:lnTo>
                    <a:lnTo>
                      <a:pt x="950" y="238"/>
                    </a:lnTo>
                    <a:lnTo>
                      <a:pt x="897" y="218"/>
                    </a:lnTo>
                    <a:lnTo>
                      <a:pt x="843" y="202"/>
                    </a:lnTo>
                    <a:lnTo>
                      <a:pt x="786" y="193"/>
                    </a:lnTo>
                    <a:lnTo>
                      <a:pt x="727" y="190"/>
                    </a:lnTo>
                    <a:close/>
                    <a:moveTo>
                      <a:pt x="727" y="0"/>
                    </a:moveTo>
                    <a:lnTo>
                      <a:pt x="794" y="3"/>
                    </a:lnTo>
                    <a:lnTo>
                      <a:pt x="859" y="12"/>
                    </a:lnTo>
                    <a:lnTo>
                      <a:pt x="921" y="26"/>
                    </a:lnTo>
                    <a:lnTo>
                      <a:pt x="981" y="46"/>
                    </a:lnTo>
                    <a:lnTo>
                      <a:pt x="1039" y="70"/>
                    </a:lnTo>
                    <a:lnTo>
                      <a:pt x="1094" y="99"/>
                    </a:lnTo>
                    <a:lnTo>
                      <a:pt x="1147" y="133"/>
                    </a:lnTo>
                    <a:lnTo>
                      <a:pt x="1196" y="171"/>
                    </a:lnTo>
                    <a:lnTo>
                      <a:pt x="1242" y="213"/>
                    </a:lnTo>
                    <a:lnTo>
                      <a:pt x="1284" y="259"/>
                    </a:lnTo>
                    <a:lnTo>
                      <a:pt x="1321" y="308"/>
                    </a:lnTo>
                    <a:lnTo>
                      <a:pt x="1355" y="360"/>
                    </a:lnTo>
                    <a:lnTo>
                      <a:pt x="1385" y="416"/>
                    </a:lnTo>
                    <a:lnTo>
                      <a:pt x="1409" y="474"/>
                    </a:lnTo>
                    <a:lnTo>
                      <a:pt x="1429" y="534"/>
                    </a:lnTo>
                    <a:lnTo>
                      <a:pt x="1443" y="597"/>
                    </a:lnTo>
                    <a:lnTo>
                      <a:pt x="1451" y="661"/>
                    </a:lnTo>
                    <a:lnTo>
                      <a:pt x="1455" y="728"/>
                    </a:lnTo>
                    <a:lnTo>
                      <a:pt x="1451" y="793"/>
                    </a:lnTo>
                    <a:lnTo>
                      <a:pt x="1443" y="858"/>
                    </a:lnTo>
                    <a:lnTo>
                      <a:pt x="1429" y="920"/>
                    </a:lnTo>
                    <a:lnTo>
                      <a:pt x="1409" y="981"/>
                    </a:lnTo>
                    <a:lnTo>
                      <a:pt x="1385" y="1039"/>
                    </a:lnTo>
                    <a:lnTo>
                      <a:pt x="1355" y="1095"/>
                    </a:lnTo>
                    <a:lnTo>
                      <a:pt x="1321" y="1147"/>
                    </a:lnTo>
                    <a:lnTo>
                      <a:pt x="1284" y="1196"/>
                    </a:lnTo>
                    <a:lnTo>
                      <a:pt x="1242" y="1242"/>
                    </a:lnTo>
                    <a:lnTo>
                      <a:pt x="1196" y="1284"/>
                    </a:lnTo>
                    <a:lnTo>
                      <a:pt x="1147" y="1322"/>
                    </a:lnTo>
                    <a:lnTo>
                      <a:pt x="1094" y="1356"/>
                    </a:lnTo>
                    <a:lnTo>
                      <a:pt x="1039" y="1384"/>
                    </a:lnTo>
                    <a:lnTo>
                      <a:pt x="981" y="1409"/>
                    </a:lnTo>
                    <a:lnTo>
                      <a:pt x="921" y="1428"/>
                    </a:lnTo>
                    <a:lnTo>
                      <a:pt x="859" y="1443"/>
                    </a:lnTo>
                    <a:lnTo>
                      <a:pt x="794" y="1452"/>
                    </a:lnTo>
                    <a:lnTo>
                      <a:pt x="727" y="1455"/>
                    </a:lnTo>
                    <a:lnTo>
                      <a:pt x="662" y="1452"/>
                    </a:lnTo>
                    <a:lnTo>
                      <a:pt x="597" y="1443"/>
                    </a:lnTo>
                    <a:lnTo>
                      <a:pt x="535" y="1428"/>
                    </a:lnTo>
                    <a:lnTo>
                      <a:pt x="475" y="1409"/>
                    </a:lnTo>
                    <a:lnTo>
                      <a:pt x="416" y="1384"/>
                    </a:lnTo>
                    <a:lnTo>
                      <a:pt x="361" y="1356"/>
                    </a:lnTo>
                    <a:lnTo>
                      <a:pt x="309" y="1322"/>
                    </a:lnTo>
                    <a:lnTo>
                      <a:pt x="260" y="1284"/>
                    </a:lnTo>
                    <a:lnTo>
                      <a:pt x="213" y="1242"/>
                    </a:lnTo>
                    <a:lnTo>
                      <a:pt x="171" y="1196"/>
                    </a:lnTo>
                    <a:lnTo>
                      <a:pt x="134" y="1147"/>
                    </a:lnTo>
                    <a:lnTo>
                      <a:pt x="100" y="1095"/>
                    </a:lnTo>
                    <a:lnTo>
                      <a:pt x="70" y="1039"/>
                    </a:lnTo>
                    <a:lnTo>
                      <a:pt x="46" y="981"/>
                    </a:lnTo>
                    <a:lnTo>
                      <a:pt x="26" y="920"/>
                    </a:lnTo>
                    <a:lnTo>
                      <a:pt x="12" y="858"/>
                    </a:lnTo>
                    <a:lnTo>
                      <a:pt x="4" y="793"/>
                    </a:lnTo>
                    <a:lnTo>
                      <a:pt x="0" y="728"/>
                    </a:lnTo>
                    <a:lnTo>
                      <a:pt x="4" y="661"/>
                    </a:lnTo>
                    <a:lnTo>
                      <a:pt x="12" y="597"/>
                    </a:lnTo>
                    <a:lnTo>
                      <a:pt x="26" y="534"/>
                    </a:lnTo>
                    <a:lnTo>
                      <a:pt x="46" y="474"/>
                    </a:lnTo>
                    <a:lnTo>
                      <a:pt x="70" y="416"/>
                    </a:lnTo>
                    <a:lnTo>
                      <a:pt x="100" y="360"/>
                    </a:lnTo>
                    <a:lnTo>
                      <a:pt x="134" y="308"/>
                    </a:lnTo>
                    <a:lnTo>
                      <a:pt x="171" y="259"/>
                    </a:lnTo>
                    <a:lnTo>
                      <a:pt x="213" y="213"/>
                    </a:lnTo>
                    <a:lnTo>
                      <a:pt x="260" y="171"/>
                    </a:lnTo>
                    <a:lnTo>
                      <a:pt x="309" y="133"/>
                    </a:lnTo>
                    <a:lnTo>
                      <a:pt x="361" y="99"/>
                    </a:lnTo>
                    <a:lnTo>
                      <a:pt x="416" y="70"/>
                    </a:lnTo>
                    <a:lnTo>
                      <a:pt x="475" y="46"/>
                    </a:lnTo>
                    <a:lnTo>
                      <a:pt x="535" y="26"/>
                    </a:lnTo>
                    <a:lnTo>
                      <a:pt x="597" y="12"/>
                    </a:lnTo>
                    <a:lnTo>
                      <a:pt x="662" y="3"/>
                    </a:lnTo>
                    <a:lnTo>
                      <a:pt x="727" y="0"/>
                    </a:lnTo>
                    <a:close/>
                  </a:path>
                </a:pathLst>
              </a:custGeom>
              <a:grpFill/>
              <a:ln w="0">
                <a:noFill/>
                <a:prstDash val="solid"/>
                <a:round/>
              </a:ln>
            </p:spPr>
            <p:txBody>
              <a:bodyPr/>
              <a:lstStyle/>
              <a:p>
                <a:pPr>
                  <a:defRPr/>
                </a:pPr>
                <a:endParaRPr lang="en-US" sz="1100">
                  <a:latin typeface="Microsoft YaHei" panose="020B0503020204020204" pitchFamily="34" charset="-122"/>
                  <a:ea typeface="Microsoft YaHei" panose="020B0503020204020204" pitchFamily="34" charset="-122"/>
                </a:endParaRPr>
              </a:p>
            </p:txBody>
          </p:sp>
        </p:grpSp>
        <p:sp>
          <p:nvSpPr>
            <p:cNvPr id="12" name="Freeform 29">
              <a:extLst>
                <a:ext uri="{FF2B5EF4-FFF2-40B4-BE49-F238E27FC236}">
                  <a16:creationId xmlns:a16="http://schemas.microsoft.com/office/drawing/2014/main" id="{0F8398B6-12C9-4B4C-B80D-7072864BE672}"/>
                </a:ext>
              </a:extLst>
            </p:cNvPr>
            <p:cNvSpPr>
              <a:spLocks noEditPoints="1"/>
            </p:cNvSpPr>
            <p:nvPr/>
          </p:nvSpPr>
          <p:spPr bwMode="auto">
            <a:xfrm>
              <a:off x="6670675" y="2136775"/>
              <a:ext cx="522288" cy="558800"/>
            </a:xfrm>
            <a:custGeom>
              <a:avLst/>
              <a:gdLst>
                <a:gd name="T0" fmla="*/ 2147483646 w 3187"/>
                <a:gd name="T1" fmla="*/ 2147483646 h 3426"/>
                <a:gd name="T2" fmla="*/ 2147483646 w 3187"/>
                <a:gd name="T3" fmla="*/ 2147483646 h 3426"/>
                <a:gd name="T4" fmla="*/ 2147483646 w 3187"/>
                <a:gd name="T5" fmla="*/ 2147483646 h 3426"/>
                <a:gd name="T6" fmla="*/ 2147483646 w 3187"/>
                <a:gd name="T7" fmla="*/ 2147483646 h 3426"/>
                <a:gd name="T8" fmla="*/ 2147483646 w 3187"/>
                <a:gd name="T9" fmla="*/ 2147483646 h 3426"/>
                <a:gd name="T10" fmla="*/ 2147483646 w 3187"/>
                <a:gd name="T11" fmla="*/ 2147483646 h 3426"/>
                <a:gd name="T12" fmla="*/ 2147483646 w 3187"/>
                <a:gd name="T13" fmla="*/ 2147483646 h 3426"/>
                <a:gd name="T14" fmla="*/ 2147483646 w 3187"/>
                <a:gd name="T15" fmla="*/ 2147483646 h 3426"/>
                <a:gd name="T16" fmla="*/ 2147483646 w 3187"/>
                <a:gd name="T17" fmla="*/ 2147483646 h 3426"/>
                <a:gd name="T18" fmla="*/ 2147483646 w 3187"/>
                <a:gd name="T19" fmla="*/ 2147483646 h 3426"/>
                <a:gd name="T20" fmla="*/ 2147483646 w 3187"/>
                <a:gd name="T21" fmla="*/ 2147483646 h 3426"/>
                <a:gd name="T22" fmla="*/ 2147483646 w 3187"/>
                <a:gd name="T23" fmla="*/ 2147483646 h 3426"/>
                <a:gd name="T24" fmla="*/ 2147483646 w 3187"/>
                <a:gd name="T25" fmla="*/ 2147483646 h 3426"/>
                <a:gd name="T26" fmla="*/ 2147483646 w 3187"/>
                <a:gd name="T27" fmla="*/ 2147483646 h 3426"/>
                <a:gd name="T28" fmla="*/ 2147483646 w 3187"/>
                <a:gd name="T29" fmla="*/ 2147483646 h 3426"/>
                <a:gd name="T30" fmla="*/ 2147483646 w 3187"/>
                <a:gd name="T31" fmla="*/ 2147483646 h 3426"/>
                <a:gd name="T32" fmla="*/ 2147483646 w 3187"/>
                <a:gd name="T33" fmla="*/ 2147483646 h 3426"/>
                <a:gd name="T34" fmla="*/ 2147483646 w 3187"/>
                <a:gd name="T35" fmla="*/ 2147483646 h 3426"/>
                <a:gd name="T36" fmla="*/ 2147483646 w 3187"/>
                <a:gd name="T37" fmla="*/ 2147483646 h 3426"/>
                <a:gd name="T38" fmla="*/ 2147483646 w 3187"/>
                <a:gd name="T39" fmla="*/ 2147483646 h 3426"/>
                <a:gd name="T40" fmla="*/ 2147483646 w 3187"/>
                <a:gd name="T41" fmla="*/ 2147483646 h 3426"/>
                <a:gd name="T42" fmla="*/ 2147483646 w 3187"/>
                <a:gd name="T43" fmla="*/ 2147483646 h 3426"/>
                <a:gd name="T44" fmla="*/ 2147483646 w 3187"/>
                <a:gd name="T45" fmla="*/ 2147483646 h 3426"/>
                <a:gd name="T46" fmla="*/ 2147483646 w 3187"/>
                <a:gd name="T47" fmla="*/ 2147483646 h 3426"/>
                <a:gd name="T48" fmla="*/ 2147483646 w 3187"/>
                <a:gd name="T49" fmla="*/ 2147483646 h 3426"/>
                <a:gd name="T50" fmla="*/ 2147483646 w 3187"/>
                <a:gd name="T51" fmla="*/ 2147483646 h 3426"/>
                <a:gd name="T52" fmla="*/ 2147483646 w 3187"/>
                <a:gd name="T53" fmla="*/ 2147483646 h 3426"/>
                <a:gd name="T54" fmla="*/ 2147483646 w 3187"/>
                <a:gd name="T55" fmla="*/ 2147483646 h 3426"/>
                <a:gd name="T56" fmla="*/ 2147483646 w 3187"/>
                <a:gd name="T57" fmla="*/ 2147483646 h 3426"/>
                <a:gd name="T58" fmla="*/ 2147483646 w 3187"/>
                <a:gd name="T59" fmla="*/ 2147483646 h 3426"/>
                <a:gd name="T60" fmla="*/ 2147483646 w 3187"/>
                <a:gd name="T61" fmla="*/ 2147483646 h 3426"/>
                <a:gd name="T62" fmla="*/ 2147483646 w 3187"/>
                <a:gd name="T63" fmla="*/ 2147483646 h 3426"/>
                <a:gd name="T64" fmla="*/ 2147483646 w 3187"/>
                <a:gd name="T65" fmla="*/ 2147483646 h 3426"/>
                <a:gd name="T66" fmla="*/ 2147483646 w 3187"/>
                <a:gd name="T67" fmla="*/ 2147483646 h 3426"/>
                <a:gd name="T68" fmla="*/ 2147483646 w 3187"/>
                <a:gd name="T69" fmla="*/ 2147483646 h 3426"/>
                <a:gd name="T70" fmla="*/ 2147483646 w 3187"/>
                <a:gd name="T71" fmla="*/ 2147483646 h 3426"/>
                <a:gd name="T72" fmla="*/ 2147483646 w 3187"/>
                <a:gd name="T73" fmla="*/ 2147483646 h 3426"/>
                <a:gd name="T74" fmla="*/ 2147483646 w 3187"/>
                <a:gd name="T75" fmla="*/ 2147483646 h 3426"/>
                <a:gd name="T76" fmla="*/ 2147483646 w 3187"/>
                <a:gd name="T77" fmla="*/ 2147483646 h 3426"/>
                <a:gd name="T78" fmla="*/ 2147483646 w 3187"/>
                <a:gd name="T79" fmla="*/ 2147483646 h 3426"/>
                <a:gd name="T80" fmla="*/ 2147483646 w 3187"/>
                <a:gd name="T81" fmla="*/ 2147483646 h 3426"/>
                <a:gd name="T82" fmla="*/ 2147483646 w 3187"/>
                <a:gd name="T83" fmla="*/ 2147483646 h 3426"/>
                <a:gd name="T84" fmla="*/ 2147483646 w 3187"/>
                <a:gd name="T85" fmla="*/ 2147483646 h 3426"/>
                <a:gd name="T86" fmla="*/ 2147483646 w 3187"/>
                <a:gd name="T87" fmla="*/ 2147483646 h 3426"/>
                <a:gd name="T88" fmla="*/ 2147483646 w 3187"/>
                <a:gd name="T89" fmla="*/ 2147483646 h 3426"/>
                <a:gd name="T90" fmla="*/ 2147483646 w 3187"/>
                <a:gd name="T91" fmla="*/ 2147483646 h 3426"/>
                <a:gd name="T92" fmla="*/ 2147483646 w 3187"/>
                <a:gd name="T93" fmla="*/ 2147483646 h 3426"/>
                <a:gd name="T94" fmla="*/ 2147483646 w 3187"/>
                <a:gd name="T95" fmla="*/ 2147483646 h 3426"/>
                <a:gd name="T96" fmla="*/ 2147483646 w 3187"/>
                <a:gd name="T97" fmla="*/ 2147483646 h 3426"/>
                <a:gd name="T98" fmla="*/ 2147483646 w 3187"/>
                <a:gd name="T99" fmla="*/ 2147483646 h 3426"/>
                <a:gd name="T100" fmla="*/ 2147483646 w 3187"/>
                <a:gd name="T101" fmla="*/ 2147483646 h 3426"/>
                <a:gd name="T102" fmla="*/ 2147483646 w 3187"/>
                <a:gd name="T103" fmla="*/ 2147483646 h 3426"/>
                <a:gd name="T104" fmla="*/ 2147483646 w 3187"/>
                <a:gd name="T105" fmla="*/ 2147483646 h 3426"/>
                <a:gd name="T106" fmla="*/ 2147483646 w 3187"/>
                <a:gd name="T107" fmla="*/ 2147483646 h 3426"/>
                <a:gd name="T108" fmla="*/ 2147483646 w 3187"/>
                <a:gd name="T109" fmla="*/ 2147483646 h 3426"/>
                <a:gd name="T110" fmla="*/ 2147483646 w 3187"/>
                <a:gd name="T111" fmla="*/ 2147483646 h 3426"/>
                <a:gd name="T112" fmla="*/ 2147483646 w 3187"/>
                <a:gd name="T113" fmla="*/ 2147483646 h 342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187"/>
                <a:gd name="T172" fmla="*/ 0 h 3426"/>
                <a:gd name="T173" fmla="*/ 3187 w 3187"/>
                <a:gd name="T174" fmla="*/ 3426 h 342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187" h="3426">
                  <a:moveTo>
                    <a:pt x="2707" y="2847"/>
                  </a:moveTo>
                  <a:lnTo>
                    <a:pt x="2672" y="2850"/>
                  </a:lnTo>
                  <a:lnTo>
                    <a:pt x="2639" y="2860"/>
                  </a:lnTo>
                  <a:lnTo>
                    <a:pt x="2608" y="2874"/>
                  </a:lnTo>
                  <a:lnTo>
                    <a:pt x="2582" y="2893"/>
                  </a:lnTo>
                  <a:lnTo>
                    <a:pt x="2558" y="2917"/>
                  </a:lnTo>
                  <a:lnTo>
                    <a:pt x="2539" y="2943"/>
                  </a:lnTo>
                  <a:lnTo>
                    <a:pt x="2525" y="2973"/>
                  </a:lnTo>
                  <a:lnTo>
                    <a:pt x="2515" y="3007"/>
                  </a:lnTo>
                  <a:lnTo>
                    <a:pt x="2512" y="3041"/>
                  </a:lnTo>
                  <a:lnTo>
                    <a:pt x="2515" y="3075"/>
                  </a:lnTo>
                  <a:lnTo>
                    <a:pt x="2525" y="3108"/>
                  </a:lnTo>
                  <a:lnTo>
                    <a:pt x="2539" y="3138"/>
                  </a:lnTo>
                  <a:lnTo>
                    <a:pt x="2558" y="3165"/>
                  </a:lnTo>
                  <a:lnTo>
                    <a:pt x="2582" y="3189"/>
                  </a:lnTo>
                  <a:lnTo>
                    <a:pt x="2608" y="3208"/>
                  </a:lnTo>
                  <a:lnTo>
                    <a:pt x="2639" y="3222"/>
                  </a:lnTo>
                  <a:lnTo>
                    <a:pt x="2672" y="3232"/>
                  </a:lnTo>
                  <a:lnTo>
                    <a:pt x="2707" y="3235"/>
                  </a:lnTo>
                  <a:lnTo>
                    <a:pt x="2741" y="3232"/>
                  </a:lnTo>
                  <a:lnTo>
                    <a:pt x="2773" y="3222"/>
                  </a:lnTo>
                  <a:lnTo>
                    <a:pt x="2804" y="3208"/>
                  </a:lnTo>
                  <a:lnTo>
                    <a:pt x="2831" y="3189"/>
                  </a:lnTo>
                  <a:lnTo>
                    <a:pt x="2855" y="3166"/>
                  </a:lnTo>
                  <a:lnTo>
                    <a:pt x="2874" y="3139"/>
                  </a:lnTo>
                  <a:lnTo>
                    <a:pt x="2888" y="3109"/>
                  </a:lnTo>
                  <a:lnTo>
                    <a:pt x="2898" y="3075"/>
                  </a:lnTo>
                  <a:lnTo>
                    <a:pt x="2901" y="3041"/>
                  </a:lnTo>
                  <a:lnTo>
                    <a:pt x="2898" y="3006"/>
                  </a:lnTo>
                  <a:lnTo>
                    <a:pt x="2888" y="2973"/>
                  </a:lnTo>
                  <a:lnTo>
                    <a:pt x="2874" y="2943"/>
                  </a:lnTo>
                  <a:lnTo>
                    <a:pt x="2855" y="2916"/>
                  </a:lnTo>
                  <a:lnTo>
                    <a:pt x="2831" y="2893"/>
                  </a:lnTo>
                  <a:lnTo>
                    <a:pt x="2804" y="2874"/>
                  </a:lnTo>
                  <a:lnTo>
                    <a:pt x="2773" y="2860"/>
                  </a:lnTo>
                  <a:lnTo>
                    <a:pt x="2741" y="2850"/>
                  </a:lnTo>
                  <a:lnTo>
                    <a:pt x="2707" y="2847"/>
                  </a:lnTo>
                  <a:close/>
                  <a:moveTo>
                    <a:pt x="1188" y="2847"/>
                  </a:moveTo>
                  <a:lnTo>
                    <a:pt x="1153" y="2850"/>
                  </a:lnTo>
                  <a:lnTo>
                    <a:pt x="1120" y="2860"/>
                  </a:lnTo>
                  <a:lnTo>
                    <a:pt x="1090" y="2874"/>
                  </a:lnTo>
                  <a:lnTo>
                    <a:pt x="1063" y="2893"/>
                  </a:lnTo>
                  <a:lnTo>
                    <a:pt x="1040" y="2917"/>
                  </a:lnTo>
                  <a:lnTo>
                    <a:pt x="1020" y="2943"/>
                  </a:lnTo>
                  <a:lnTo>
                    <a:pt x="1007" y="2973"/>
                  </a:lnTo>
                  <a:lnTo>
                    <a:pt x="997" y="3007"/>
                  </a:lnTo>
                  <a:lnTo>
                    <a:pt x="994" y="3041"/>
                  </a:lnTo>
                  <a:lnTo>
                    <a:pt x="997" y="3075"/>
                  </a:lnTo>
                  <a:lnTo>
                    <a:pt x="1007" y="3108"/>
                  </a:lnTo>
                  <a:lnTo>
                    <a:pt x="1020" y="3138"/>
                  </a:lnTo>
                  <a:lnTo>
                    <a:pt x="1040" y="3165"/>
                  </a:lnTo>
                  <a:lnTo>
                    <a:pt x="1063" y="3189"/>
                  </a:lnTo>
                  <a:lnTo>
                    <a:pt x="1090" y="3208"/>
                  </a:lnTo>
                  <a:lnTo>
                    <a:pt x="1120" y="3222"/>
                  </a:lnTo>
                  <a:lnTo>
                    <a:pt x="1153" y="3232"/>
                  </a:lnTo>
                  <a:lnTo>
                    <a:pt x="1188" y="3235"/>
                  </a:lnTo>
                  <a:lnTo>
                    <a:pt x="1223" y="3232"/>
                  </a:lnTo>
                  <a:lnTo>
                    <a:pt x="1255" y="3222"/>
                  </a:lnTo>
                  <a:lnTo>
                    <a:pt x="1285" y="3208"/>
                  </a:lnTo>
                  <a:lnTo>
                    <a:pt x="1313" y="3189"/>
                  </a:lnTo>
                  <a:lnTo>
                    <a:pt x="1336" y="3166"/>
                  </a:lnTo>
                  <a:lnTo>
                    <a:pt x="1355" y="3139"/>
                  </a:lnTo>
                  <a:lnTo>
                    <a:pt x="1370" y="3109"/>
                  </a:lnTo>
                  <a:lnTo>
                    <a:pt x="1378" y="3075"/>
                  </a:lnTo>
                  <a:lnTo>
                    <a:pt x="1381" y="3041"/>
                  </a:lnTo>
                  <a:lnTo>
                    <a:pt x="1378" y="3006"/>
                  </a:lnTo>
                  <a:lnTo>
                    <a:pt x="1370" y="2973"/>
                  </a:lnTo>
                  <a:lnTo>
                    <a:pt x="1355" y="2943"/>
                  </a:lnTo>
                  <a:lnTo>
                    <a:pt x="1336" y="2916"/>
                  </a:lnTo>
                  <a:lnTo>
                    <a:pt x="1313" y="2893"/>
                  </a:lnTo>
                  <a:lnTo>
                    <a:pt x="1285" y="2874"/>
                  </a:lnTo>
                  <a:lnTo>
                    <a:pt x="1255" y="2860"/>
                  </a:lnTo>
                  <a:lnTo>
                    <a:pt x="1223" y="2850"/>
                  </a:lnTo>
                  <a:lnTo>
                    <a:pt x="1188" y="2847"/>
                  </a:lnTo>
                  <a:close/>
                  <a:moveTo>
                    <a:pt x="709" y="840"/>
                  </a:moveTo>
                  <a:lnTo>
                    <a:pt x="709" y="1867"/>
                  </a:lnTo>
                  <a:lnTo>
                    <a:pt x="712" y="1903"/>
                  </a:lnTo>
                  <a:lnTo>
                    <a:pt x="722" y="1936"/>
                  </a:lnTo>
                  <a:lnTo>
                    <a:pt x="736" y="1967"/>
                  </a:lnTo>
                  <a:lnTo>
                    <a:pt x="756" y="1994"/>
                  </a:lnTo>
                  <a:lnTo>
                    <a:pt x="780" y="2018"/>
                  </a:lnTo>
                  <a:lnTo>
                    <a:pt x="807" y="2038"/>
                  </a:lnTo>
                  <a:lnTo>
                    <a:pt x="838" y="2053"/>
                  </a:lnTo>
                  <a:lnTo>
                    <a:pt x="872" y="2062"/>
                  </a:lnTo>
                  <a:lnTo>
                    <a:pt x="907" y="2065"/>
                  </a:lnTo>
                  <a:lnTo>
                    <a:pt x="2798" y="2065"/>
                  </a:lnTo>
                  <a:lnTo>
                    <a:pt x="2834" y="2062"/>
                  </a:lnTo>
                  <a:lnTo>
                    <a:pt x="2867" y="2053"/>
                  </a:lnTo>
                  <a:lnTo>
                    <a:pt x="2899" y="2038"/>
                  </a:lnTo>
                  <a:lnTo>
                    <a:pt x="2926" y="2018"/>
                  </a:lnTo>
                  <a:lnTo>
                    <a:pt x="2950" y="1994"/>
                  </a:lnTo>
                  <a:lnTo>
                    <a:pt x="2970" y="1967"/>
                  </a:lnTo>
                  <a:lnTo>
                    <a:pt x="2984" y="1936"/>
                  </a:lnTo>
                  <a:lnTo>
                    <a:pt x="2994" y="1902"/>
                  </a:lnTo>
                  <a:lnTo>
                    <a:pt x="2997" y="1866"/>
                  </a:lnTo>
                  <a:lnTo>
                    <a:pt x="2997" y="1154"/>
                  </a:lnTo>
                  <a:lnTo>
                    <a:pt x="709" y="840"/>
                  </a:lnTo>
                  <a:close/>
                  <a:moveTo>
                    <a:pt x="89" y="0"/>
                  </a:moveTo>
                  <a:lnTo>
                    <a:pt x="111" y="2"/>
                  </a:lnTo>
                  <a:lnTo>
                    <a:pt x="132" y="9"/>
                  </a:lnTo>
                  <a:lnTo>
                    <a:pt x="652" y="226"/>
                  </a:lnTo>
                  <a:lnTo>
                    <a:pt x="656" y="229"/>
                  </a:lnTo>
                  <a:lnTo>
                    <a:pt x="661" y="231"/>
                  </a:lnTo>
                  <a:lnTo>
                    <a:pt x="662" y="232"/>
                  </a:lnTo>
                  <a:lnTo>
                    <a:pt x="663" y="232"/>
                  </a:lnTo>
                  <a:lnTo>
                    <a:pt x="664" y="233"/>
                  </a:lnTo>
                  <a:lnTo>
                    <a:pt x="666" y="234"/>
                  </a:lnTo>
                  <a:lnTo>
                    <a:pt x="668" y="236"/>
                  </a:lnTo>
                  <a:lnTo>
                    <a:pt x="670" y="237"/>
                  </a:lnTo>
                  <a:lnTo>
                    <a:pt x="672" y="239"/>
                  </a:lnTo>
                  <a:lnTo>
                    <a:pt x="674" y="240"/>
                  </a:lnTo>
                  <a:lnTo>
                    <a:pt x="676" y="241"/>
                  </a:lnTo>
                  <a:lnTo>
                    <a:pt x="678" y="243"/>
                  </a:lnTo>
                  <a:lnTo>
                    <a:pt x="680" y="245"/>
                  </a:lnTo>
                  <a:lnTo>
                    <a:pt x="682" y="247"/>
                  </a:lnTo>
                  <a:lnTo>
                    <a:pt x="689" y="254"/>
                  </a:lnTo>
                  <a:lnTo>
                    <a:pt x="690" y="256"/>
                  </a:lnTo>
                  <a:lnTo>
                    <a:pt x="691" y="258"/>
                  </a:lnTo>
                  <a:lnTo>
                    <a:pt x="693" y="262"/>
                  </a:lnTo>
                  <a:lnTo>
                    <a:pt x="694" y="263"/>
                  </a:lnTo>
                  <a:lnTo>
                    <a:pt x="695" y="265"/>
                  </a:lnTo>
                  <a:lnTo>
                    <a:pt x="698" y="267"/>
                  </a:lnTo>
                  <a:lnTo>
                    <a:pt x="699" y="269"/>
                  </a:lnTo>
                  <a:lnTo>
                    <a:pt x="699" y="270"/>
                  </a:lnTo>
                  <a:lnTo>
                    <a:pt x="700" y="271"/>
                  </a:lnTo>
                  <a:lnTo>
                    <a:pt x="700" y="272"/>
                  </a:lnTo>
                  <a:lnTo>
                    <a:pt x="701" y="274"/>
                  </a:lnTo>
                  <a:lnTo>
                    <a:pt x="702" y="275"/>
                  </a:lnTo>
                  <a:lnTo>
                    <a:pt x="703" y="278"/>
                  </a:lnTo>
                  <a:lnTo>
                    <a:pt x="703" y="279"/>
                  </a:lnTo>
                  <a:lnTo>
                    <a:pt x="704" y="280"/>
                  </a:lnTo>
                  <a:lnTo>
                    <a:pt x="704" y="281"/>
                  </a:lnTo>
                  <a:lnTo>
                    <a:pt x="706" y="287"/>
                  </a:lnTo>
                  <a:lnTo>
                    <a:pt x="706" y="288"/>
                  </a:lnTo>
                  <a:lnTo>
                    <a:pt x="706" y="289"/>
                  </a:lnTo>
                  <a:lnTo>
                    <a:pt x="706" y="290"/>
                  </a:lnTo>
                  <a:lnTo>
                    <a:pt x="707" y="292"/>
                  </a:lnTo>
                  <a:lnTo>
                    <a:pt x="707" y="294"/>
                  </a:lnTo>
                  <a:lnTo>
                    <a:pt x="708" y="296"/>
                  </a:lnTo>
                  <a:lnTo>
                    <a:pt x="708" y="299"/>
                  </a:lnTo>
                  <a:lnTo>
                    <a:pt x="708" y="303"/>
                  </a:lnTo>
                  <a:lnTo>
                    <a:pt x="709" y="304"/>
                  </a:lnTo>
                  <a:lnTo>
                    <a:pt x="709" y="305"/>
                  </a:lnTo>
                  <a:lnTo>
                    <a:pt x="710" y="308"/>
                  </a:lnTo>
                  <a:lnTo>
                    <a:pt x="710" y="312"/>
                  </a:lnTo>
                  <a:lnTo>
                    <a:pt x="710" y="315"/>
                  </a:lnTo>
                  <a:lnTo>
                    <a:pt x="710" y="649"/>
                  </a:lnTo>
                  <a:lnTo>
                    <a:pt x="3105" y="979"/>
                  </a:lnTo>
                  <a:lnTo>
                    <a:pt x="3108" y="979"/>
                  </a:lnTo>
                  <a:lnTo>
                    <a:pt x="3109" y="979"/>
                  </a:lnTo>
                  <a:lnTo>
                    <a:pt x="3111" y="979"/>
                  </a:lnTo>
                  <a:lnTo>
                    <a:pt x="3112" y="979"/>
                  </a:lnTo>
                  <a:lnTo>
                    <a:pt x="3114" y="980"/>
                  </a:lnTo>
                  <a:lnTo>
                    <a:pt x="3116" y="980"/>
                  </a:lnTo>
                  <a:lnTo>
                    <a:pt x="3118" y="981"/>
                  </a:lnTo>
                  <a:lnTo>
                    <a:pt x="3119" y="981"/>
                  </a:lnTo>
                  <a:lnTo>
                    <a:pt x="3121" y="981"/>
                  </a:lnTo>
                  <a:lnTo>
                    <a:pt x="3122" y="982"/>
                  </a:lnTo>
                  <a:lnTo>
                    <a:pt x="3124" y="983"/>
                  </a:lnTo>
                  <a:lnTo>
                    <a:pt x="3126" y="983"/>
                  </a:lnTo>
                  <a:lnTo>
                    <a:pt x="3130" y="985"/>
                  </a:lnTo>
                  <a:lnTo>
                    <a:pt x="3139" y="990"/>
                  </a:lnTo>
                  <a:lnTo>
                    <a:pt x="3141" y="992"/>
                  </a:lnTo>
                  <a:lnTo>
                    <a:pt x="3144" y="993"/>
                  </a:lnTo>
                  <a:lnTo>
                    <a:pt x="3145" y="994"/>
                  </a:lnTo>
                  <a:lnTo>
                    <a:pt x="3147" y="995"/>
                  </a:lnTo>
                  <a:lnTo>
                    <a:pt x="3149" y="996"/>
                  </a:lnTo>
                  <a:lnTo>
                    <a:pt x="3151" y="998"/>
                  </a:lnTo>
                  <a:lnTo>
                    <a:pt x="3152" y="999"/>
                  </a:lnTo>
                  <a:lnTo>
                    <a:pt x="3153" y="1000"/>
                  </a:lnTo>
                  <a:lnTo>
                    <a:pt x="3154" y="1001"/>
                  </a:lnTo>
                  <a:lnTo>
                    <a:pt x="3159" y="1004"/>
                  </a:lnTo>
                  <a:lnTo>
                    <a:pt x="3160" y="1005"/>
                  </a:lnTo>
                  <a:lnTo>
                    <a:pt x="3161" y="1005"/>
                  </a:lnTo>
                  <a:lnTo>
                    <a:pt x="3161" y="1007"/>
                  </a:lnTo>
                  <a:lnTo>
                    <a:pt x="3162" y="1008"/>
                  </a:lnTo>
                  <a:lnTo>
                    <a:pt x="3163" y="1009"/>
                  </a:lnTo>
                  <a:lnTo>
                    <a:pt x="3164" y="1010"/>
                  </a:lnTo>
                  <a:lnTo>
                    <a:pt x="3165" y="1011"/>
                  </a:lnTo>
                  <a:lnTo>
                    <a:pt x="3166" y="1012"/>
                  </a:lnTo>
                  <a:lnTo>
                    <a:pt x="3167" y="1013"/>
                  </a:lnTo>
                  <a:lnTo>
                    <a:pt x="3168" y="1016"/>
                  </a:lnTo>
                  <a:lnTo>
                    <a:pt x="3169" y="1017"/>
                  </a:lnTo>
                  <a:lnTo>
                    <a:pt x="3169" y="1018"/>
                  </a:lnTo>
                  <a:lnTo>
                    <a:pt x="3171" y="1020"/>
                  </a:lnTo>
                  <a:lnTo>
                    <a:pt x="3172" y="1022"/>
                  </a:lnTo>
                  <a:lnTo>
                    <a:pt x="3173" y="1023"/>
                  </a:lnTo>
                  <a:lnTo>
                    <a:pt x="3174" y="1025"/>
                  </a:lnTo>
                  <a:lnTo>
                    <a:pt x="3176" y="1029"/>
                  </a:lnTo>
                  <a:lnTo>
                    <a:pt x="3177" y="1031"/>
                  </a:lnTo>
                  <a:lnTo>
                    <a:pt x="3179" y="1033"/>
                  </a:lnTo>
                  <a:lnTo>
                    <a:pt x="3180" y="1035"/>
                  </a:lnTo>
                  <a:lnTo>
                    <a:pt x="3181" y="1037"/>
                  </a:lnTo>
                  <a:lnTo>
                    <a:pt x="3182" y="1040"/>
                  </a:lnTo>
                  <a:lnTo>
                    <a:pt x="3183" y="1042"/>
                  </a:lnTo>
                  <a:lnTo>
                    <a:pt x="3183" y="1044"/>
                  </a:lnTo>
                  <a:lnTo>
                    <a:pt x="3184" y="1046"/>
                  </a:lnTo>
                  <a:lnTo>
                    <a:pt x="3185" y="1049"/>
                  </a:lnTo>
                  <a:lnTo>
                    <a:pt x="3185" y="1051"/>
                  </a:lnTo>
                  <a:lnTo>
                    <a:pt x="3186" y="1053"/>
                  </a:lnTo>
                  <a:lnTo>
                    <a:pt x="3186" y="1055"/>
                  </a:lnTo>
                  <a:lnTo>
                    <a:pt x="3186" y="1057"/>
                  </a:lnTo>
                  <a:lnTo>
                    <a:pt x="3187" y="1058"/>
                  </a:lnTo>
                  <a:lnTo>
                    <a:pt x="3187" y="1060"/>
                  </a:lnTo>
                  <a:lnTo>
                    <a:pt x="3187" y="1062"/>
                  </a:lnTo>
                  <a:lnTo>
                    <a:pt x="3187" y="1065"/>
                  </a:lnTo>
                  <a:lnTo>
                    <a:pt x="3187" y="1867"/>
                  </a:lnTo>
                  <a:lnTo>
                    <a:pt x="3184" y="1915"/>
                  </a:lnTo>
                  <a:lnTo>
                    <a:pt x="3175" y="1962"/>
                  </a:lnTo>
                  <a:lnTo>
                    <a:pt x="3161" y="2007"/>
                  </a:lnTo>
                  <a:lnTo>
                    <a:pt x="3142" y="2050"/>
                  </a:lnTo>
                  <a:lnTo>
                    <a:pt x="3117" y="2088"/>
                  </a:lnTo>
                  <a:lnTo>
                    <a:pt x="3089" y="2125"/>
                  </a:lnTo>
                  <a:lnTo>
                    <a:pt x="3056" y="2157"/>
                  </a:lnTo>
                  <a:lnTo>
                    <a:pt x="3020" y="2185"/>
                  </a:lnTo>
                  <a:lnTo>
                    <a:pt x="2981" y="2210"/>
                  </a:lnTo>
                  <a:lnTo>
                    <a:pt x="2938" y="2229"/>
                  </a:lnTo>
                  <a:lnTo>
                    <a:pt x="2893" y="2244"/>
                  </a:lnTo>
                  <a:lnTo>
                    <a:pt x="2846" y="2252"/>
                  </a:lnTo>
                  <a:lnTo>
                    <a:pt x="2798" y="2255"/>
                  </a:lnTo>
                  <a:lnTo>
                    <a:pt x="907" y="2255"/>
                  </a:lnTo>
                  <a:lnTo>
                    <a:pt x="865" y="2253"/>
                  </a:lnTo>
                  <a:lnTo>
                    <a:pt x="823" y="2247"/>
                  </a:lnTo>
                  <a:lnTo>
                    <a:pt x="783" y="2235"/>
                  </a:lnTo>
                  <a:lnTo>
                    <a:pt x="745" y="2221"/>
                  </a:lnTo>
                  <a:lnTo>
                    <a:pt x="709" y="2202"/>
                  </a:lnTo>
                  <a:lnTo>
                    <a:pt x="709" y="2459"/>
                  </a:lnTo>
                  <a:lnTo>
                    <a:pt x="712" y="2495"/>
                  </a:lnTo>
                  <a:lnTo>
                    <a:pt x="722" y="2528"/>
                  </a:lnTo>
                  <a:lnTo>
                    <a:pt x="736" y="2559"/>
                  </a:lnTo>
                  <a:lnTo>
                    <a:pt x="756" y="2588"/>
                  </a:lnTo>
                  <a:lnTo>
                    <a:pt x="780" y="2612"/>
                  </a:lnTo>
                  <a:lnTo>
                    <a:pt x="807" y="2630"/>
                  </a:lnTo>
                  <a:lnTo>
                    <a:pt x="838" y="2646"/>
                  </a:lnTo>
                  <a:lnTo>
                    <a:pt x="872" y="2655"/>
                  </a:lnTo>
                  <a:lnTo>
                    <a:pt x="907" y="2658"/>
                  </a:lnTo>
                  <a:lnTo>
                    <a:pt x="2705" y="2658"/>
                  </a:lnTo>
                  <a:lnTo>
                    <a:pt x="2754" y="2661"/>
                  </a:lnTo>
                  <a:lnTo>
                    <a:pt x="2801" y="2670"/>
                  </a:lnTo>
                  <a:lnTo>
                    <a:pt x="2844" y="2683"/>
                  </a:lnTo>
                  <a:lnTo>
                    <a:pt x="2886" y="2703"/>
                  </a:lnTo>
                  <a:lnTo>
                    <a:pt x="2925" y="2727"/>
                  </a:lnTo>
                  <a:lnTo>
                    <a:pt x="2960" y="2755"/>
                  </a:lnTo>
                  <a:lnTo>
                    <a:pt x="2993" y="2787"/>
                  </a:lnTo>
                  <a:lnTo>
                    <a:pt x="3021" y="2823"/>
                  </a:lnTo>
                  <a:lnTo>
                    <a:pt x="3045" y="2862"/>
                  </a:lnTo>
                  <a:lnTo>
                    <a:pt x="3064" y="2903"/>
                  </a:lnTo>
                  <a:lnTo>
                    <a:pt x="3078" y="2947"/>
                  </a:lnTo>
                  <a:lnTo>
                    <a:pt x="3087" y="2994"/>
                  </a:lnTo>
                  <a:lnTo>
                    <a:pt x="3090" y="3042"/>
                  </a:lnTo>
                  <a:lnTo>
                    <a:pt x="3087" y="3090"/>
                  </a:lnTo>
                  <a:lnTo>
                    <a:pt x="3078" y="3136"/>
                  </a:lnTo>
                  <a:lnTo>
                    <a:pt x="3064" y="3180"/>
                  </a:lnTo>
                  <a:lnTo>
                    <a:pt x="3045" y="3221"/>
                  </a:lnTo>
                  <a:lnTo>
                    <a:pt x="3021" y="3261"/>
                  </a:lnTo>
                  <a:lnTo>
                    <a:pt x="2993" y="3296"/>
                  </a:lnTo>
                  <a:lnTo>
                    <a:pt x="2960" y="3328"/>
                  </a:lnTo>
                  <a:lnTo>
                    <a:pt x="2925" y="3356"/>
                  </a:lnTo>
                  <a:lnTo>
                    <a:pt x="2886" y="3380"/>
                  </a:lnTo>
                  <a:lnTo>
                    <a:pt x="2844" y="3400"/>
                  </a:lnTo>
                  <a:lnTo>
                    <a:pt x="2801" y="3413"/>
                  </a:lnTo>
                  <a:lnTo>
                    <a:pt x="2754" y="3423"/>
                  </a:lnTo>
                  <a:lnTo>
                    <a:pt x="2705" y="3426"/>
                  </a:lnTo>
                  <a:lnTo>
                    <a:pt x="2657" y="3423"/>
                  </a:lnTo>
                  <a:lnTo>
                    <a:pt x="2612" y="3413"/>
                  </a:lnTo>
                  <a:lnTo>
                    <a:pt x="2568" y="3400"/>
                  </a:lnTo>
                  <a:lnTo>
                    <a:pt x="2526" y="3380"/>
                  </a:lnTo>
                  <a:lnTo>
                    <a:pt x="2486" y="3357"/>
                  </a:lnTo>
                  <a:lnTo>
                    <a:pt x="2451" y="3329"/>
                  </a:lnTo>
                  <a:lnTo>
                    <a:pt x="2418" y="3296"/>
                  </a:lnTo>
                  <a:lnTo>
                    <a:pt x="2390" y="3261"/>
                  </a:lnTo>
                  <a:lnTo>
                    <a:pt x="2367" y="3222"/>
                  </a:lnTo>
                  <a:lnTo>
                    <a:pt x="2347" y="3181"/>
                  </a:lnTo>
                  <a:lnTo>
                    <a:pt x="2334" y="3136"/>
                  </a:lnTo>
                  <a:lnTo>
                    <a:pt x="2324" y="3090"/>
                  </a:lnTo>
                  <a:lnTo>
                    <a:pt x="2321" y="3042"/>
                  </a:lnTo>
                  <a:lnTo>
                    <a:pt x="2323" y="3000"/>
                  </a:lnTo>
                  <a:lnTo>
                    <a:pt x="2331" y="2960"/>
                  </a:lnTo>
                  <a:lnTo>
                    <a:pt x="2341" y="2920"/>
                  </a:lnTo>
                  <a:lnTo>
                    <a:pt x="2356" y="2884"/>
                  </a:lnTo>
                  <a:lnTo>
                    <a:pt x="2374" y="2848"/>
                  </a:lnTo>
                  <a:lnTo>
                    <a:pt x="1518" y="2848"/>
                  </a:lnTo>
                  <a:lnTo>
                    <a:pt x="1537" y="2883"/>
                  </a:lnTo>
                  <a:lnTo>
                    <a:pt x="1552" y="2920"/>
                  </a:lnTo>
                  <a:lnTo>
                    <a:pt x="1562" y="2960"/>
                  </a:lnTo>
                  <a:lnTo>
                    <a:pt x="1569" y="3000"/>
                  </a:lnTo>
                  <a:lnTo>
                    <a:pt x="1572" y="3042"/>
                  </a:lnTo>
                  <a:lnTo>
                    <a:pt x="1568" y="3090"/>
                  </a:lnTo>
                  <a:lnTo>
                    <a:pt x="1560" y="3136"/>
                  </a:lnTo>
                  <a:lnTo>
                    <a:pt x="1545" y="3180"/>
                  </a:lnTo>
                  <a:lnTo>
                    <a:pt x="1527" y="3221"/>
                  </a:lnTo>
                  <a:lnTo>
                    <a:pt x="1503" y="3261"/>
                  </a:lnTo>
                  <a:lnTo>
                    <a:pt x="1474" y="3296"/>
                  </a:lnTo>
                  <a:lnTo>
                    <a:pt x="1442" y="3328"/>
                  </a:lnTo>
                  <a:lnTo>
                    <a:pt x="1407" y="3356"/>
                  </a:lnTo>
                  <a:lnTo>
                    <a:pt x="1368" y="3380"/>
                  </a:lnTo>
                  <a:lnTo>
                    <a:pt x="1326" y="3400"/>
                  </a:lnTo>
                  <a:lnTo>
                    <a:pt x="1281" y="3413"/>
                  </a:lnTo>
                  <a:lnTo>
                    <a:pt x="1235" y="3423"/>
                  </a:lnTo>
                  <a:lnTo>
                    <a:pt x="1187" y="3426"/>
                  </a:lnTo>
                  <a:lnTo>
                    <a:pt x="1139" y="3423"/>
                  </a:lnTo>
                  <a:lnTo>
                    <a:pt x="1092" y="3413"/>
                  </a:lnTo>
                  <a:lnTo>
                    <a:pt x="1048" y="3400"/>
                  </a:lnTo>
                  <a:lnTo>
                    <a:pt x="1007" y="3380"/>
                  </a:lnTo>
                  <a:lnTo>
                    <a:pt x="968" y="3357"/>
                  </a:lnTo>
                  <a:lnTo>
                    <a:pt x="932" y="3329"/>
                  </a:lnTo>
                  <a:lnTo>
                    <a:pt x="900" y="3296"/>
                  </a:lnTo>
                  <a:lnTo>
                    <a:pt x="872" y="3261"/>
                  </a:lnTo>
                  <a:lnTo>
                    <a:pt x="848" y="3222"/>
                  </a:lnTo>
                  <a:lnTo>
                    <a:pt x="829" y="3181"/>
                  </a:lnTo>
                  <a:lnTo>
                    <a:pt x="814" y="3136"/>
                  </a:lnTo>
                  <a:lnTo>
                    <a:pt x="806" y="3090"/>
                  </a:lnTo>
                  <a:lnTo>
                    <a:pt x="803" y="3042"/>
                  </a:lnTo>
                  <a:lnTo>
                    <a:pt x="805" y="2999"/>
                  </a:lnTo>
                  <a:lnTo>
                    <a:pt x="812" y="2958"/>
                  </a:lnTo>
                  <a:lnTo>
                    <a:pt x="824" y="2918"/>
                  </a:lnTo>
                  <a:lnTo>
                    <a:pt x="838" y="2880"/>
                  </a:lnTo>
                  <a:lnTo>
                    <a:pt x="858" y="2845"/>
                  </a:lnTo>
                  <a:lnTo>
                    <a:pt x="811" y="2836"/>
                  </a:lnTo>
                  <a:lnTo>
                    <a:pt x="766" y="2821"/>
                  </a:lnTo>
                  <a:lnTo>
                    <a:pt x="725" y="2801"/>
                  </a:lnTo>
                  <a:lnTo>
                    <a:pt x="685" y="2777"/>
                  </a:lnTo>
                  <a:lnTo>
                    <a:pt x="649" y="2749"/>
                  </a:lnTo>
                  <a:lnTo>
                    <a:pt x="617" y="2717"/>
                  </a:lnTo>
                  <a:lnTo>
                    <a:pt x="588" y="2680"/>
                  </a:lnTo>
                  <a:lnTo>
                    <a:pt x="564" y="2642"/>
                  </a:lnTo>
                  <a:lnTo>
                    <a:pt x="545" y="2599"/>
                  </a:lnTo>
                  <a:lnTo>
                    <a:pt x="530" y="2555"/>
                  </a:lnTo>
                  <a:lnTo>
                    <a:pt x="522" y="2508"/>
                  </a:lnTo>
                  <a:lnTo>
                    <a:pt x="519" y="2459"/>
                  </a:lnTo>
                  <a:lnTo>
                    <a:pt x="519" y="378"/>
                  </a:lnTo>
                  <a:lnTo>
                    <a:pt x="57" y="184"/>
                  </a:lnTo>
                  <a:lnTo>
                    <a:pt x="39" y="172"/>
                  </a:lnTo>
                  <a:lnTo>
                    <a:pt x="23" y="159"/>
                  </a:lnTo>
                  <a:lnTo>
                    <a:pt x="10" y="141"/>
                  </a:lnTo>
                  <a:lnTo>
                    <a:pt x="3" y="122"/>
                  </a:lnTo>
                  <a:lnTo>
                    <a:pt x="0" y="101"/>
                  </a:lnTo>
                  <a:lnTo>
                    <a:pt x="1" y="79"/>
                  </a:lnTo>
                  <a:lnTo>
                    <a:pt x="7" y="59"/>
                  </a:lnTo>
                  <a:lnTo>
                    <a:pt x="18" y="40"/>
                  </a:lnTo>
                  <a:lnTo>
                    <a:pt x="32" y="24"/>
                  </a:lnTo>
                  <a:lnTo>
                    <a:pt x="49" y="12"/>
                  </a:lnTo>
                  <a:lnTo>
                    <a:pt x="69" y="4"/>
                  </a:lnTo>
                  <a:lnTo>
                    <a:pt x="89" y="0"/>
                  </a:lnTo>
                  <a:close/>
                </a:path>
              </a:pathLst>
            </a:custGeom>
            <a:solidFill>
              <a:schemeClr val="bg1"/>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zh-CN" altLang="en-US" sz="1100">
                <a:latin typeface="Microsoft YaHei" panose="020B0503020204020204" pitchFamily="34" charset="-122"/>
                <a:ea typeface="Microsoft YaHei" panose="020B0503020204020204" pitchFamily="34" charset="-122"/>
              </a:endParaRPr>
            </a:p>
          </p:txBody>
        </p:sp>
        <p:grpSp>
          <p:nvGrpSpPr>
            <p:cNvPr id="13" name="Group 14">
              <a:extLst>
                <a:ext uri="{FF2B5EF4-FFF2-40B4-BE49-F238E27FC236}">
                  <a16:creationId xmlns:a16="http://schemas.microsoft.com/office/drawing/2014/main" id="{48B4E1A0-109F-D940-9011-448698E49373}"/>
                </a:ext>
              </a:extLst>
            </p:cNvPr>
            <p:cNvGrpSpPr/>
            <p:nvPr/>
          </p:nvGrpSpPr>
          <p:grpSpPr>
            <a:xfrm>
              <a:off x="6677638" y="4280435"/>
              <a:ext cx="508208" cy="596132"/>
              <a:chOff x="1671638" y="5013325"/>
              <a:chExt cx="458787" cy="538162"/>
            </a:xfrm>
            <a:solidFill>
              <a:schemeClr val="bg1"/>
            </a:solidFill>
          </p:grpSpPr>
          <p:sp>
            <p:nvSpPr>
              <p:cNvPr id="14" name="Freeform 211">
                <a:extLst>
                  <a:ext uri="{FF2B5EF4-FFF2-40B4-BE49-F238E27FC236}">
                    <a16:creationId xmlns:a16="http://schemas.microsoft.com/office/drawing/2014/main" id="{A2DA6D5B-0AF1-A347-98A4-4E6E5182C019}"/>
                  </a:ext>
                </a:extLst>
              </p:cNvPr>
              <p:cNvSpPr>
                <a:spLocks noEditPoints="1"/>
              </p:cNvSpPr>
              <p:nvPr/>
            </p:nvSpPr>
            <p:spPr bwMode="auto">
              <a:xfrm>
                <a:off x="1784350" y="5013325"/>
                <a:ext cx="233362" cy="290512"/>
              </a:xfrm>
              <a:custGeom>
                <a:avLst/>
                <a:gdLst>
                  <a:gd name="T0" fmla="*/ 662 w 1465"/>
                  <a:gd name="T1" fmla="*/ 193 h 1829"/>
                  <a:gd name="T2" fmla="*/ 555 w 1465"/>
                  <a:gd name="T3" fmla="*/ 214 h 1829"/>
                  <a:gd name="T4" fmla="*/ 441 w 1465"/>
                  <a:gd name="T5" fmla="*/ 263 h 1829"/>
                  <a:gd name="T6" fmla="*/ 332 w 1465"/>
                  <a:gd name="T7" fmla="*/ 351 h 1829"/>
                  <a:gd name="T8" fmla="*/ 247 w 1465"/>
                  <a:gd name="T9" fmla="*/ 489 h 1829"/>
                  <a:gd name="T10" fmla="*/ 199 w 1465"/>
                  <a:gd name="T11" fmla="*/ 688 h 1829"/>
                  <a:gd name="T12" fmla="*/ 193 w 1465"/>
                  <a:gd name="T13" fmla="*/ 755 h 1829"/>
                  <a:gd name="T14" fmla="*/ 190 w 1465"/>
                  <a:gd name="T15" fmla="*/ 808 h 1829"/>
                  <a:gd name="T16" fmla="*/ 190 w 1465"/>
                  <a:gd name="T17" fmla="*/ 943 h 1829"/>
                  <a:gd name="T18" fmla="*/ 209 w 1465"/>
                  <a:gd name="T19" fmla="*/ 1123 h 1829"/>
                  <a:gd name="T20" fmla="*/ 264 w 1465"/>
                  <a:gd name="T21" fmla="*/ 1317 h 1829"/>
                  <a:gd name="T22" fmla="*/ 367 w 1465"/>
                  <a:gd name="T23" fmla="*/ 1489 h 1829"/>
                  <a:gd name="T24" fmla="*/ 523 w 1465"/>
                  <a:gd name="T25" fmla="*/ 1601 h 1829"/>
                  <a:gd name="T26" fmla="*/ 729 w 1465"/>
                  <a:gd name="T27" fmla="*/ 1639 h 1829"/>
                  <a:gd name="T28" fmla="*/ 895 w 1465"/>
                  <a:gd name="T29" fmla="*/ 1617 h 1829"/>
                  <a:gd name="T30" fmla="*/ 1063 w 1465"/>
                  <a:gd name="T31" fmla="*/ 1524 h 1829"/>
                  <a:gd name="T32" fmla="*/ 1181 w 1465"/>
                  <a:gd name="T33" fmla="*/ 1363 h 1829"/>
                  <a:gd name="T34" fmla="*/ 1246 w 1465"/>
                  <a:gd name="T35" fmla="*/ 1172 h 1829"/>
                  <a:gd name="T36" fmla="*/ 1272 w 1465"/>
                  <a:gd name="T37" fmla="*/ 985 h 1829"/>
                  <a:gd name="T38" fmla="*/ 1276 w 1465"/>
                  <a:gd name="T39" fmla="*/ 836 h 1829"/>
                  <a:gd name="T40" fmla="*/ 1272 w 1465"/>
                  <a:gd name="T41" fmla="*/ 759 h 1829"/>
                  <a:gd name="T42" fmla="*/ 1270 w 1465"/>
                  <a:gd name="T43" fmla="*/ 748 h 1829"/>
                  <a:gd name="T44" fmla="*/ 1234 w 1465"/>
                  <a:gd name="T45" fmla="*/ 534 h 1829"/>
                  <a:gd name="T46" fmla="*/ 1156 w 1465"/>
                  <a:gd name="T47" fmla="*/ 383 h 1829"/>
                  <a:gd name="T48" fmla="*/ 1052 w 1465"/>
                  <a:gd name="T49" fmla="*/ 282 h 1829"/>
                  <a:gd name="T50" fmla="*/ 934 w 1465"/>
                  <a:gd name="T51" fmla="*/ 223 h 1829"/>
                  <a:gd name="T52" fmla="*/ 817 w 1465"/>
                  <a:gd name="T53" fmla="*/ 197 h 1829"/>
                  <a:gd name="T54" fmla="*/ 728 w 1465"/>
                  <a:gd name="T55" fmla="*/ 190 h 1829"/>
                  <a:gd name="T56" fmla="*/ 878 w 1465"/>
                  <a:gd name="T57" fmla="*/ 13 h 1829"/>
                  <a:gd name="T58" fmla="*/ 1119 w 1465"/>
                  <a:gd name="T59" fmla="*/ 99 h 1829"/>
                  <a:gd name="T60" fmla="*/ 1225 w 1465"/>
                  <a:gd name="T61" fmla="*/ 176 h 1829"/>
                  <a:gd name="T62" fmla="*/ 1326 w 1465"/>
                  <a:gd name="T63" fmla="*/ 292 h 1829"/>
                  <a:gd name="T64" fmla="*/ 1407 w 1465"/>
                  <a:gd name="T65" fmla="*/ 454 h 1829"/>
                  <a:gd name="T66" fmla="*/ 1455 w 1465"/>
                  <a:gd name="T67" fmla="*/ 673 h 1829"/>
                  <a:gd name="T68" fmla="*/ 1463 w 1465"/>
                  <a:gd name="T69" fmla="*/ 789 h 1829"/>
                  <a:gd name="T70" fmla="*/ 1464 w 1465"/>
                  <a:gd name="T71" fmla="*/ 933 h 1829"/>
                  <a:gd name="T72" fmla="*/ 1445 w 1465"/>
                  <a:gd name="T73" fmla="*/ 1134 h 1829"/>
                  <a:gd name="T74" fmla="*/ 1388 w 1465"/>
                  <a:gd name="T75" fmla="*/ 1356 h 1829"/>
                  <a:gd name="T76" fmla="*/ 1277 w 1465"/>
                  <a:gd name="T77" fmla="*/ 1568 h 1829"/>
                  <a:gd name="T78" fmla="*/ 1102 w 1465"/>
                  <a:gd name="T79" fmla="*/ 1731 h 1829"/>
                  <a:gd name="T80" fmla="*/ 874 w 1465"/>
                  <a:gd name="T81" fmla="*/ 1817 h 1829"/>
                  <a:gd name="T82" fmla="*/ 653 w 1465"/>
                  <a:gd name="T83" fmla="*/ 1826 h 1829"/>
                  <a:gd name="T84" fmla="*/ 415 w 1465"/>
                  <a:gd name="T85" fmla="*/ 1760 h 1829"/>
                  <a:gd name="T86" fmla="*/ 226 w 1465"/>
                  <a:gd name="T87" fmla="*/ 1615 h 1829"/>
                  <a:gd name="T88" fmla="*/ 99 w 1465"/>
                  <a:gd name="T89" fmla="*/ 1412 h 1829"/>
                  <a:gd name="T90" fmla="*/ 31 w 1465"/>
                  <a:gd name="T91" fmla="*/ 1189 h 1829"/>
                  <a:gd name="T92" fmla="*/ 3 w 1465"/>
                  <a:gd name="T93" fmla="*/ 980 h 1829"/>
                  <a:gd name="T94" fmla="*/ 1 w 1465"/>
                  <a:gd name="T95" fmla="*/ 818 h 1829"/>
                  <a:gd name="T96" fmla="*/ 6 w 1465"/>
                  <a:gd name="T97" fmla="*/ 737 h 1829"/>
                  <a:gd name="T98" fmla="*/ 42 w 1465"/>
                  <a:gd name="T99" fmla="*/ 502 h 1829"/>
                  <a:gd name="T100" fmla="*/ 118 w 1465"/>
                  <a:gd name="T101" fmla="*/ 325 h 1829"/>
                  <a:gd name="T102" fmla="*/ 216 w 1465"/>
                  <a:gd name="T103" fmla="*/ 198 h 1829"/>
                  <a:gd name="T104" fmla="*/ 324 w 1465"/>
                  <a:gd name="T105" fmla="*/ 112 h 1829"/>
                  <a:gd name="T106" fmla="*/ 514 w 1465"/>
                  <a:gd name="T107" fmla="*/ 29 h 1829"/>
                  <a:gd name="T108" fmla="*/ 696 w 1465"/>
                  <a:gd name="T109" fmla="*/ 0 h 1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65" h="1829">
                    <a:moveTo>
                      <a:pt x="728" y="190"/>
                    </a:moveTo>
                    <a:lnTo>
                      <a:pt x="708" y="190"/>
                    </a:lnTo>
                    <a:lnTo>
                      <a:pt x="685" y="191"/>
                    </a:lnTo>
                    <a:lnTo>
                      <a:pt x="662" y="193"/>
                    </a:lnTo>
                    <a:lnTo>
                      <a:pt x="637" y="197"/>
                    </a:lnTo>
                    <a:lnTo>
                      <a:pt x="610" y="201"/>
                    </a:lnTo>
                    <a:lnTo>
                      <a:pt x="583" y="207"/>
                    </a:lnTo>
                    <a:lnTo>
                      <a:pt x="555" y="214"/>
                    </a:lnTo>
                    <a:lnTo>
                      <a:pt x="526" y="223"/>
                    </a:lnTo>
                    <a:lnTo>
                      <a:pt x="497" y="234"/>
                    </a:lnTo>
                    <a:lnTo>
                      <a:pt x="469" y="247"/>
                    </a:lnTo>
                    <a:lnTo>
                      <a:pt x="441" y="263"/>
                    </a:lnTo>
                    <a:lnTo>
                      <a:pt x="412" y="280"/>
                    </a:lnTo>
                    <a:lnTo>
                      <a:pt x="385" y="301"/>
                    </a:lnTo>
                    <a:lnTo>
                      <a:pt x="358" y="325"/>
                    </a:lnTo>
                    <a:lnTo>
                      <a:pt x="332" y="351"/>
                    </a:lnTo>
                    <a:lnTo>
                      <a:pt x="308" y="380"/>
                    </a:lnTo>
                    <a:lnTo>
                      <a:pt x="286" y="413"/>
                    </a:lnTo>
                    <a:lnTo>
                      <a:pt x="266" y="449"/>
                    </a:lnTo>
                    <a:lnTo>
                      <a:pt x="247" y="489"/>
                    </a:lnTo>
                    <a:lnTo>
                      <a:pt x="231" y="532"/>
                    </a:lnTo>
                    <a:lnTo>
                      <a:pt x="218" y="580"/>
                    </a:lnTo>
                    <a:lnTo>
                      <a:pt x="206" y="632"/>
                    </a:lnTo>
                    <a:lnTo>
                      <a:pt x="199" y="688"/>
                    </a:lnTo>
                    <a:lnTo>
                      <a:pt x="194" y="748"/>
                    </a:lnTo>
                    <a:lnTo>
                      <a:pt x="194" y="750"/>
                    </a:lnTo>
                    <a:lnTo>
                      <a:pt x="194" y="752"/>
                    </a:lnTo>
                    <a:lnTo>
                      <a:pt x="193" y="755"/>
                    </a:lnTo>
                    <a:lnTo>
                      <a:pt x="193" y="759"/>
                    </a:lnTo>
                    <a:lnTo>
                      <a:pt x="192" y="769"/>
                    </a:lnTo>
                    <a:lnTo>
                      <a:pt x="191" y="786"/>
                    </a:lnTo>
                    <a:lnTo>
                      <a:pt x="190" y="808"/>
                    </a:lnTo>
                    <a:lnTo>
                      <a:pt x="189" y="836"/>
                    </a:lnTo>
                    <a:lnTo>
                      <a:pt x="189" y="867"/>
                    </a:lnTo>
                    <a:lnTo>
                      <a:pt x="189" y="903"/>
                    </a:lnTo>
                    <a:lnTo>
                      <a:pt x="190" y="943"/>
                    </a:lnTo>
                    <a:lnTo>
                      <a:pt x="193" y="985"/>
                    </a:lnTo>
                    <a:lnTo>
                      <a:pt x="197" y="1029"/>
                    </a:lnTo>
                    <a:lnTo>
                      <a:pt x="202" y="1076"/>
                    </a:lnTo>
                    <a:lnTo>
                      <a:pt x="209" y="1123"/>
                    </a:lnTo>
                    <a:lnTo>
                      <a:pt x="220" y="1172"/>
                    </a:lnTo>
                    <a:lnTo>
                      <a:pt x="231" y="1221"/>
                    </a:lnTo>
                    <a:lnTo>
                      <a:pt x="246" y="1269"/>
                    </a:lnTo>
                    <a:lnTo>
                      <a:pt x="264" y="1317"/>
                    </a:lnTo>
                    <a:lnTo>
                      <a:pt x="285" y="1363"/>
                    </a:lnTo>
                    <a:lnTo>
                      <a:pt x="308" y="1408"/>
                    </a:lnTo>
                    <a:lnTo>
                      <a:pt x="336" y="1450"/>
                    </a:lnTo>
                    <a:lnTo>
                      <a:pt x="367" y="1489"/>
                    </a:lnTo>
                    <a:lnTo>
                      <a:pt x="401" y="1524"/>
                    </a:lnTo>
                    <a:lnTo>
                      <a:pt x="440" y="1554"/>
                    </a:lnTo>
                    <a:lnTo>
                      <a:pt x="480" y="1580"/>
                    </a:lnTo>
                    <a:lnTo>
                      <a:pt x="523" y="1601"/>
                    </a:lnTo>
                    <a:lnTo>
                      <a:pt x="570" y="1617"/>
                    </a:lnTo>
                    <a:lnTo>
                      <a:pt x="619" y="1630"/>
                    </a:lnTo>
                    <a:lnTo>
                      <a:pt x="672" y="1637"/>
                    </a:lnTo>
                    <a:lnTo>
                      <a:pt x="729" y="1639"/>
                    </a:lnTo>
                    <a:lnTo>
                      <a:pt x="736" y="1639"/>
                    </a:lnTo>
                    <a:lnTo>
                      <a:pt x="792" y="1637"/>
                    </a:lnTo>
                    <a:lnTo>
                      <a:pt x="846" y="1630"/>
                    </a:lnTo>
                    <a:lnTo>
                      <a:pt x="895" y="1617"/>
                    </a:lnTo>
                    <a:lnTo>
                      <a:pt x="942" y="1601"/>
                    </a:lnTo>
                    <a:lnTo>
                      <a:pt x="985" y="1580"/>
                    </a:lnTo>
                    <a:lnTo>
                      <a:pt x="1025" y="1554"/>
                    </a:lnTo>
                    <a:lnTo>
                      <a:pt x="1063" y="1524"/>
                    </a:lnTo>
                    <a:lnTo>
                      <a:pt x="1098" y="1489"/>
                    </a:lnTo>
                    <a:lnTo>
                      <a:pt x="1130" y="1450"/>
                    </a:lnTo>
                    <a:lnTo>
                      <a:pt x="1156" y="1408"/>
                    </a:lnTo>
                    <a:lnTo>
                      <a:pt x="1181" y="1363"/>
                    </a:lnTo>
                    <a:lnTo>
                      <a:pt x="1202" y="1317"/>
                    </a:lnTo>
                    <a:lnTo>
                      <a:pt x="1219" y="1269"/>
                    </a:lnTo>
                    <a:lnTo>
                      <a:pt x="1234" y="1221"/>
                    </a:lnTo>
                    <a:lnTo>
                      <a:pt x="1246" y="1172"/>
                    </a:lnTo>
                    <a:lnTo>
                      <a:pt x="1256" y="1123"/>
                    </a:lnTo>
                    <a:lnTo>
                      <a:pt x="1263" y="1076"/>
                    </a:lnTo>
                    <a:lnTo>
                      <a:pt x="1269" y="1029"/>
                    </a:lnTo>
                    <a:lnTo>
                      <a:pt x="1272" y="985"/>
                    </a:lnTo>
                    <a:lnTo>
                      <a:pt x="1275" y="943"/>
                    </a:lnTo>
                    <a:lnTo>
                      <a:pt x="1276" y="903"/>
                    </a:lnTo>
                    <a:lnTo>
                      <a:pt x="1276" y="868"/>
                    </a:lnTo>
                    <a:lnTo>
                      <a:pt x="1276" y="836"/>
                    </a:lnTo>
                    <a:lnTo>
                      <a:pt x="1275" y="808"/>
                    </a:lnTo>
                    <a:lnTo>
                      <a:pt x="1274" y="787"/>
                    </a:lnTo>
                    <a:lnTo>
                      <a:pt x="1272" y="769"/>
                    </a:lnTo>
                    <a:lnTo>
                      <a:pt x="1272" y="759"/>
                    </a:lnTo>
                    <a:lnTo>
                      <a:pt x="1271" y="755"/>
                    </a:lnTo>
                    <a:lnTo>
                      <a:pt x="1271" y="752"/>
                    </a:lnTo>
                    <a:lnTo>
                      <a:pt x="1271" y="750"/>
                    </a:lnTo>
                    <a:lnTo>
                      <a:pt x="1270" y="748"/>
                    </a:lnTo>
                    <a:lnTo>
                      <a:pt x="1266" y="688"/>
                    </a:lnTo>
                    <a:lnTo>
                      <a:pt x="1259" y="634"/>
                    </a:lnTo>
                    <a:lnTo>
                      <a:pt x="1247" y="582"/>
                    </a:lnTo>
                    <a:lnTo>
                      <a:pt x="1234" y="534"/>
                    </a:lnTo>
                    <a:lnTo>
                      <a:pt x="1218" y="491"/>
                    </a:lnTo>
                    <a:lnTo>
                      <a:pt x="1200" y="452"/>
                    </a:lnTo>
                    <a:lnTo>
                      <a:pt x="1179" y="416"/>
                    </a:lnTo>
                    <a:lnTo>
                      <a:pt x="1156" y="383"/>
                    </a:lnTo>
                    <a:lnTo>
                      <a:pt x="1133" y="353"/>
                    </a:lnTo>
                    <a:lnTo>
                      <a:pt x="1107" y="327"/>
                    </a:lnTo>
                    <a:lnTo>
                      <a:pt x="1080" y="303"/>
                    </a:lnTo>
                    <a:lnTo>
                      <a:pt x="1052" y="282"/>
                    </a:lnTo>
                    <a:lnTo>
                      <a:pt x="1023" y="265"/>
                    </a:lnTo>
                    <a:lnTo>
                      <a:pt x="994" y="248"/>
                    </a:lnTo>
                    <a:lnTo>
                      <a:pt x="964" y="235"/>
                    </a:lnTo>
                    <a:lnTo>
                      <a:pt x="934" y="223"/>
                    </a:lnTo>
                    <a:lnTo>
                      <a:pt x="904" y="214"/>
                    </a:lnTo>
                    <a:lnTo>
                      <a:pt x="874" y="207"/>
                    </a:lnTo>
                    <a:lnTo>
                      <a:pt x="846" y="201"/>
                    </a:lnTo>
                    <a:lnTo>
                      <a:pt x="817" y="197"/>
                    </a:lnTo>
                    <a:lnTo>
                      <a:pt x="789" y="193"/>
                    </a:lnTo>
                    <a:lnTo>
                      <a:pt x="762" y="191"/>
                    </a:lnTo>
                    <a:lnTo>
                      <a:pt x="736" y="190"/>
                    </a:lnTo>
                    <a:lnTo>
                      <a:pt x="728" y="190"/>
                    </a:lnTo>
                    <a:close/>
                    <a:moveTo>
                      <a:pt x="729" y="0"/>
                    </a:moveTo>
                    <a:lnTo>
                      <a:pt x="740" y="0"/>
                    </a:lnTo>
                    <a:lnTo>
                      <a:pt x="810" y="4"/>
                    </a:lnTo>
                    <a:lnTo>
                      <a:pt x="878" y="13"/>
                    </a:lnTo>
                    <a:lnTo>
                      <a:pt x="942" y="27"/>
                    </a:lnTo>
                    <a:lnTo>
                      <a:pt x="1004" y="47"/>
                    </a:lnTo>
                    <a:lnTo>
                      <a:pt x="1062" y="70"/>
                    </a:lnTo>
                    <a:lnTo>
                      <a:pt x="1119" y="99"/>
                    </a:lnTo>
                    <a:lnTo>
                      <a:pt x="1145" y="115"/>
                    </a:lnTo>
                    <a:lnTo>
                      <a:pt x="1171" y="132"/>
                    </a:lnTo>
                    <a:lnTo>
                      <a:pt x="1198" y="153"/>
                    </a:lnTo>
                    <a:lnTo>
                      <a:pt x="1225" y="176"/>
                    </a:lnTo>
                    <a:lnTo>
                      <a:pt x="1250" y="201"/>
                    </a:lnTo>
                    <a:lnTo>
                      <a:pt x="1276" y="228"/>
                    </a:lnTo>
                    <a:lnTo>
                      <a:pt x="1302" y="259"/>
                    </a:lnTo>
                    <a:lnTo>
                      <a:pt x="1326" y="292"/>
                    </a:lnTo>
                    <a:lnTo>
                      <a:pt x="1349" y="327"/>
                    </a:lnTo>
                    <a:lnTo>
                      <a:pt x="1370" y="366"/>
                    </a:lnTo>
                    <a:lnTo>
                      <a:pt x="1390" y="408"/>
                    </a:lnTo>
                    <a:lnTo>
                      <a:pt x="1407" y="454"/>
                    </a:lnTo>
                    <a:lnTo>
                      <a:pt x="1423" y="503"/>
                    </a:lnTo>
                    <a:lnTo>
                      <a:pt x="1436" y="556"/>
                    </a:lnTo>
                    <a:lnTo>
                      <a:pt x="1447" y="613"/>
                    </a:lnTo>
                    <a:lnTo>
                      <a:pt x="1455" y="673"/>
                    </a:lnTo>
                    <a:lnTo>
                      <a:pt x="1460" y="737"/>
                    </a:lnTo>
                    <a:lnTo>
                      <a:pt x="1460" y="747"/>
                    </a:lnTo>
                    <a:lnTo>
                      <a:pt x="1462" y="765"/>
                    </a:lnTo>
                    <a:lnTo>
                      <a:pt x="1463" y="789"/>
                    </a:lnTo>
                    <a:lnTo>
                      <a:pt x="1464" y="818"/>
                    </a:lnTo>
                    <a:lnTo>
                      <a:pt x="1465" y="852"/>
                    </a:lnTo>
                    <a:lnTo>
                      <a:pt x="1465" y="891"/>
                    </a:lnTo>
                    <a:lnTo>
                      <a:pt x="1464" y="933"/>
                    </a:lnTo>
                    <a:lnTo>
                      <a:pt x="1462" y="980"/>
                    </a:lnTo>
                    <a:lnTo>
                      <a:pt x="1458" y="1028"/>
                    </a:lnTo>
                    <a:lnTo>
                      <a:pt x="1453" y="1080"/>
                    </a:lnTo>
                    <a:lnTo>
                      <a:pt x="1445" y="1134"/>
                    </a:lnTo>
                    <a:lnTo>
                      <a:pt x="1435" y="1189"/>
                    </a:lnTo>
                    <a:lnTo>
                      <a:pt x="1422" y="1244"/>
                    </a:lnTo>
                    <a:lnTo>
                      <a:pt x="1406" y="1300"/>
                    </a:lnTo>
                    <a:lnTo>
                      <a:pt x="1388" y="1356"/>
                    </a:lnTo>
                    <a:lnTo>
                      <a:pt x="1366" y="1412"/>
                    </a:lnTo>
                    <a:lnTo>
                      <a:pt x="1340" y="1465"/>
                    </a:lnTo>
                    <a:lnTo>
                      <a:pt x="1311" y="1517"/>
                    </a:lnTo>
                    <a:lnTo>
                      <a:pt x="1277" y="1568"/>
                    </a:lnTo>
                    <a:lnTo>
                      <a:pt x="1239" y="1615"/>
                    </a:lnTo>
                    <a:lnTo>
                      <a:pt x="1197" y="1659"/>
                    </a:lnTo>
                    <a:lnTo>
                      <a:pt x="1150" y="1698"/>
                    </a:lnTo>
                    <a:lnTo>
                      <a:pt x="1102" y="1731"/>
                    </a:lnTo>
                    <a:lnTo>
                      <a:pt x="1049" y="1760"/>
                    </a:lnTo>
                    <a:lnTo>
                      <a:pt x="994" y="1784"/>
                    </a:lnTo>
                    <a:lnTo>
                      <a:pt x="936" y="1803"/>
                    </a:lnTo>
                    <a:lnTo>
                      <a:pt x="874" y="1817"/>
                    </a:lnTo>
                    <a:lnTo>
                      <a:pt x="810" y="1826"/>
                    </a:lnTo>
                    <a:lnTo>
                      <a:pt x="743" y="1829"/>
                    </a:lnTo>
                    <a:lnTo>
                      <a:pt x="721" y="1829"/>
                    </a:lnTo>
                    <a:lnTo>
                      <a:pt x="653" y="1826"/>
                    </a:lnTo>
                    <a:lnTo>
                      <a:pt x="589" y="1817"/>
                    </a:lnTo>
                    <a:lnTo>
                      <a:pt x="528" y="1803"/>
                    </a:lnTo>
                    <a:lnTo>
                      <a:pt x="471" y="1784"/>
                    </a:lnTo>
                    <a:lnTo>
                      <a:pt x="415" y="1760"/>
                    </a:lnTo>
                    <a:lnTo>
                      <a:pt x="363" y="1731"/>
                    </a:lnTo>
                    <a:lnTo>
                      <a:pt x="315" y="1698"/>
                    </a:lnTo>
                    <a:lnTo>
                      <a:pt x="268" y="1659"/>
                    </a:lnTo>
                    <a:lnTo>
                      <a:pt x="226" y="1615"/>
                    </a:lnTo>
                    <a:lnTo>
                      <a:pt x="188" y="1568"/>
                    </a:lnTo>
                    <a:lnTo>
                      <a:pt x="155" y="1517"/>
                    </a:lnTo>
                    <a:lnTo>
                      <a:pt x="125" y="1465"/>
                    </a:lnTo>
                    <a:lnTo>
                      <a:pt x="99" y="1412"/>
                    </a:lnTo>
                    <a:lnTo>
                      <a:pt x="77" y="1356"/>
                    </a:lnTo>
                    <a:lnTo>
                      <a:pt x="58" y="1300"/>
                    </a:lnTo>
                    <a:lnTo>
                      <a:pt x="43" y="1244"/>
                    </a:lnTo>
                    <a:lnTo>
                      <a:pt x="31" y="1189"/>
                    </a:lnTo>
                    <a:lnTo>
                      <a:pt x="20" y="1134"/>
                    </a:lnTo>
                    <a:lnTo>
                      <a:pt x="13" y="1080"/>
                    </a:lnTo>
                    <a:lnTo>
                      <a:pt x="7" y="1028"/>
                    </a:lnTo>
                    <a:lnTo>
                      <a:pt x="3" y="980"/>
                    </a:lnTo>
                    <a:lnTo>
                      <a:pt x="1" y="933"/>
                    </a:lnTo>
                    <a:lnTo>
                      <a:pt x="0" y="891"/>
                    </a:lnTo>
                    <a:lnTo>
                      <a:pt x="0" y="852"/>
                    </a:lnTo>
                    <a:lnTo>
                      <a:pt x="1" y="818"/>
                    </a:lnTo>
                    <a:lnTo>
                      <a:pt x="2" y="789"/>
                    </a:lnTo>
                    <a:lnTo>
                      <a:pt x="3" y="765"/>
                    </a:lnTo>
                    <a:lnTo>
                      <a:pt x="5" y="747"/>
                    </a:lnTo>
                    <a:lnTo>
                      <a:pt x="6" y="737"/>
                    </a:lnTo>
                    <a:lnTo>
                      <a:pt x="10" y="672"/>
                    </a:lnTo>
                    <a:lnTo>
                      <a:pt x="18" y="612"/>
                    </a:lnTo>
                    <a:lnTo>
                      <a:pt x="29" y="555"/>
                    </a:lnTo>
                    <a:lnTo>
                      <a:pt x="42" y="502"/>
                    </a:lnTo>
                    <a:lnTo>
                      <a:pt x="58" y="453"/>
                    </a:lnTo>
                    <a:lnTo>
                      <a:pt x="76" y="406"/>
                    </a:lnTo>
                    <a:lnTo>
                      <a:pt x="97" y="364"/>
                    </a:lnTo>
                    <a:lnTo>
                      <a:pt x="118" y="325"/>
                    </a:lnTo>
                    <a:lnTo>
                      <a:pt x="141" y="289"/>
                    </a:lnTo>
                    <a:lnTo>
                      <a:pt x="166" y="255"/>
                    </a:lnTo>
                    <a:lnTo>
                      <a:pt x="191" y="225"/>
                    </a:lnTo>
                    <a:lnTo>
                      <a:pt x="216" y="198"/>
                    </a:lnTo>
                    <a:lnTo>
                      <a:pt x="243" y="173"/>
                    </a:lnTo>
                    <a:lnTo>
                      <a:pt x="270" y="150"/>
                    </a:lnTo>
                    <a:lnTo>
                      <a:pt x="297" y="130"/>
                    </a:lnTo>
                    <a:lnTo>
                      <a:pt x="324" y="112"/>
                    </a:lnTo>
                    <a:lnTo>
                      <a:pt x="351" y="96"/>
                    </a:lnTo>
                    <a:lnTo>
                      <a:pt x="406" y="68"/>
                    </a:lnTo>
                    <a:lnTo>
                      <a:pt x="460" y="46"/>
                    </a:lnTo>
                    <a:lnTo>
                      <a:pt x="514" y="29"/>
                    </a:lnTo>
                    <a:lnTo>
                      <a:pt x="566" y="17"/>
                    </a:lnTo>
                    <a:lnTo>
                      <a:pt x="613" y="8"/>
                    </a:lnTo>
                    <a:lnTo>
                      <a:pt x="658" y="3"/>
                    </a:lnTo>
                    <a:lnTo>
                      <a:pt x="696" y="0"/>
                    </a:lnTo>
                    <a:lnTo>
                      <a:pt x="729" y="0"/>
                    </a:lnTo>
                    <a:close/>
                  </a:path>
                </a:pathLst>
              </a:custGeom>
              <a:grpFill/>
              <a:ln w="0">
                <a:noFill/>
                <a:prstDash val="solid"/>
                <a:round/>
              </a:ln>
            </p:spPr>
            <p:txBody>
              <a:bodyPr/>
              <a:lstStyle/>
              <a:p>
                <a:pPr>
                  <a:defRPr/>
                </a:pPr>
                <a:endParaRPr lang="en-US" sz="1100">
                  <a:latin typeface="Microsoft YaHei" panose="020B0503020204020204" pitchFamily="34" charset="-122"/>
                  <a:ea typeface="Microsoft YaHei" panose="020B0503020204020204" pitchFamily="34" charset="-122"/>
                </a:endParaRPr>
              </a:p>
            </p:txBody>
          </p:sp>
          <p:sp>
            <p:nvSpPr>
              <p:cNvPr id="15" name="Freeform 212">
                <a:extLst>
                  <a:ext uri="{FF2B5EF4-FFF2-40B4-BE49-F238E27FC236}">
                    <a16:creationId xmlns:a16="http://schemas.microsoft.com/office/drawing/2014/main" id="{648A230A-1DB1-1B45-9D91-D5A5A88DF420}"/>
                  </a:ext>
                </a:extLst>
              </p:cNvPr>
              <p:cNvSpPr/>
              <p:nvPr/>
            </p:nvSpPr>
            <p:spPr bwMode="auto">
              <a:xfrm>
                <a:off x="1671638" y="5302250"/>
                <a:ext cx="458787" cy="249237"/>
              </a:xfrm>
              <a:custGeom>
                <a:avLst/>
                <a:gdLst>
                  <a:gd name="T0" fmla="*/ 1041 w 2887"/>
                  <a:gd name="T1" fmla="*/ 40 h 1572"/>
                  <a:gd name="T2" fmla="*/ 1047 w 2887"/>
                  <a:gd name="T3" fmla="*/ 141 h 1572"/>
                  <a:gd name="T4" fmla="*/ 994 w 2887"/>
                  <a:gd name="T5" fmla="*/ 189 h 1572"/>
                  <a:gd name="T6" fmla="*/ 876 w 2887"/>
                  <a:gd name="T7" fmla="*/ 260 h 1572"/>
                  <a:gd name="T8" fmla="*/ 681 w 2887"/>
                  <a:gd name="T9" fmla="*/ 358 h 1572"/>
                  <a:gd name="T10" fmla="*/ 432 w 2887"/>
                  <a:gd name="T11" fmla="*/ 451 h 1572"/>
                  <a:gd name="T12" fmla="*/ 269 w 2887"/>
                  <a:gd name="T13" fmla="*/ 541 h 1572"/>
                  <a:gd name="T14" fmla="*/ 207 w 2887"/>
                  <a:gd name="T15" fmla="*/ 688 h 1572"/>
                  <a:gd name="T16" fmla="*/ 190 w 2887"/>
                  <a:gd name="T17" fmla="*/ 860 h 1572"/>
                  <a:gd name="T18" fmla="*/ 192 w 2887"/>
                  <a:gd name="T19" fmla="*/ 988 h 1572"/>
                  <a:gd name="T20" fmla="*/ 251 w 2887"/>
                  <a:gd name="T21" fmla="*/ 1119 h 1572"/>
                  <a:gd name="T22" fmla="*/ 462 w 2887"/>
                  <a:gd name="T23" fmla="*/ 1211 h 1572"/>
                  <a:gd name="T24" fmla="*/ 794 w 2887"/>
                  <a:gd name="T25" fmla="*/ 1311 h 1572"/>
                  <a:gd name="T26" fmla="*/ 1237 w 2887"/>
                  <a:gd name="T27" fmla="*/ 1376 h 1572"/>
                  <a:gd name="T28" fmla="*/ 1748 w 2887"/>
                  <a:gd name="T29" fmla="*/ 1368 h 1572"/>
                  <a:gd name="T30" fmla="*/ 2170 w 2887"/>
                  <a:gd name="T31" fmla="*/ 1293 h 1572"/>
                  <a:gd name="T32" fmla="*/ 2479 w 2887"/>
                  <a:gd name="T33" fmla="*/ 1191 h 1572"/>
                  <a:gd name="T34" fmla="*/ 2662 w 2887"/>
                  <a:gd name="T35" fmla="*/ 1107 h 1572"/>
                  <a:gd name="T36" fmla="*/ 2697 w 2887"/>
                  <a:gd name="T37" fmla="*/ 950 h 1572"/>
                  <a:gd name="T38" fmla="*/ 2694 w 2887"/>
                  <a:gd name="T39" fmla="*/ 791 h 1572"/>
                  <a:gd name="T40" fmla="*/ 2663 w 2887"/>
                  <a:gd name="T41" fmla="*/ 625 h 1572"/>
                  <a:gd name="T42" fmla="*/ 2572 w 2887"/>
                  <a:gd name="T43" fmla="*/ 498 h 1572"/>
                  <a:gd name="T44" fmla="*/ 2350 w 2887"/>
                  <a:gd name="T45" fmla="*/ 416 h 1572"/>
                  <a:gd name="T46" fmla="*/ 2119 w 2887"/>
                  <a:gd name="T47" fmla="*/ 318 h 1572"/>
                  <a:gd name="T48" fmla="*/ 1953 w 2887"/>
                  <a:gd name="T49" fmla="*/ 227 h 1572"/>
                  <a:gd name="T50" fmla="*/ 1873 w 2887"/>
                  <a:gd name="T51" fmla="*/ 176 h 1572"/>
                  <a:gd name="T52" fmla="*/ 1828 w 2887"/>
                  <a:gd name="T53" fmla="*/ 101 h 1572"/>
                  <a:gd name="T54" fmla="*/ 1877 w 2887"/>
                  <a:gd name="T55" fmla="*/ 12 h 1572"/>
                  <a:gd name="T56" fmla="*/ 1977 w 2887"/>
                  <a:gd name="T57" fmla="*/ 18 h 1572"/>
                  <a:gd name="T58" fmla="*/ 2035 w 2887"/>
                  <a:gd name="T59" fmla="*/ 55 h 1572"/>
                  <a:gd name="T60" fmla="*/ 2188 w 2887"/>
                  <a:gd name="T61" fmla="*/ 141 h 1572"/>
                  <a:gd name="T62" fmla="*/ 2408 w 2887"/>
                  <a:gd name="T63" fmla="*/ 236 h 1572"/>
                  <a:gd name="T64" fmla="*/ 2568 w 2887"/>
                  <a:gd name="T65" fmla="*/ 285 h 1572"/>
                  <a:gd name="T66" fmla="*/ 2745 w 2887"/>
                  <a:gd name="T67" fmla="*/ 399 h 1572"/>
                  <a:gd name="T68" fmla="*/ 2839 w 2887"/>
                  <a:gd name="T69" fmla="*/ 557 h 1572"/>
                  <a:gd name="T70" fmla="*/ 2878 w 2887"/>
                  <a:gd name="T71" fmla="*/ 721 h 1572"/>
                  <a:gd name="T72" fmla="*/ 2886 w 2887"/>
                  <a:gd name="T73" fmla="*/ 855 h 1572"/>
                  <a:gd name="T74" fmla="*/ 2887 w 2887"/>
                  <a:gd name="T75" fmla="*/ 907 h 1572"/>
                  <a:gd name="T76" fmla="*/ 2879 w 2887"/>
                  <a:gd name="T77" fmla="*/ 1064 h 1572"/>
                  <a:gd name="T78" fmla="*/ 2844 w 2887"/>
                  <a:gd name="T79" fmla="*/ 1209 h 1572"/>
                  <a:gd name="T80" fmla="*/ 2788 w 2887"/>
                  <a:gd name="T81" fmla="*/ 1253 h 1572"/>
                  <a:gd name="T82" fmla="*/ 2651 w 2887"/>
                  <a:gd name="T83" fmla="*/ 1324 h 1572"/>
                  <a:gd name="T84" fmla="*/ 2411 w 2887"/>
                  <a:gd name="T85" fmla="*/ 1419 h 1572"/>
                  <a:gd name="T86" fmla="*/ 2071 w 2887"/>
                  <a:gd name="T87" fmla="*/ 1510 h 1572"/>
                  <a:gd name="T88" fmla="*/ 1640 w 2887"/>
                  <a:gd name="T89" fmla="*/ 1567 h 1572"/>
                  <a:gd name="T90" fmla="*/ 1143 w 2887"/>
                  <a:gd name="T91" fmla="*/ 1558 h 1572"/>
                  <a:gd name="T92" fmla="*/ 718 w 2887"/>
                  <a:gd name="T93" fmla="*/ 1488 h 1572"/>
                  <a:gd name="T94" fmla="*/ 392 w 2887"/>
                  <a:gd name="T95" fmla="*/ 1389 h 1572"/>
                  <a:gd name="T96" fmla="*/ 177 w 2887"/>
                  <a:gd name="T97" fmla="*/ 1295 h 1572"/>
                  <a:gd name="T98" fmla="*/ 77 w 2887"/>
                  <a:gd name="T99" fmla="*/ 1239 h 1572"/>
                  <a:gd name="T100" fmla="*/ 27 w 2887"/>
                  <a:gd name="T101" fmla="*/ 1164 h 1572"/>
                  <a:gd name="T102" fmla="*/ 3 w 2887"/>
                  <a:gd name="T103" fmla="*/ 994 h 1572"/>
                  <a:gd name="T104" fmla="*/ 0 w 2887"/>
                  <a:gd name="T105" fmla="*/ 873 h 1572"/>
                  <a:gd name="T106" fmla="*/ 4 w 2887"/>
                  <a:gd name="T107" fmla="*/ 780 h 1572"/>
                  <a:gd name="T108" fmla="*/ 27 w 2887"/>
                  <a:gd name="T109" fmla="*/ 624 h 1572"/>
                  <a:gd name="T110" fmla="*/ 95 w 2887"/>
                  <a:gd name="T111" fmla="*/ 459 h 1572"/>
                  <a:gd name="T112" fmla="*/ 237 w 2887"/>
                  <a:gd name="T113" fmla="*/ 322 h 1572"/>
                  <a:gd name="T114" fmla="*/ 379 w 2887"/>
                  <a:gd name="T115" fmla="*/ 269 h 1572"/>
                  <a:gd name="T116" fmla="*/ 619 w 2887"/>
                  <a:gd name="T117" fmla="*/ 179 h 1572"/>
                  <a:gd name="T118" fmla="*/ 800 w 2887"/>
                  <a:gd name="T119" fmla="*/ 85 h 1572"/>
                  <a:gd name="T120" fmla="*/ 900 w 2887"/>
                  <a:gd name="T121" fmla="*/ 24 h 1572"/>
                  <a:gd name="T122" fmla="*/ 970 w 2887"/>
                  <a:gd name="T123" fmla="*/ 0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87" h="1572">
                    <a:moveTo>
                      <a:pt x="970" y="0"/>
                    </a:moveTo>
                    <a:lnTo>
                      <a:pt x="991" y="3"/>
                    </a:lnTo>
                    <a:lnTo>
                      <a:pt x="1010" y="11"/>
                    </a:lnTo>
                    <a:lnTo>
                      <a:pt x="1027" y="24"/>
                    </a:lnTo>
                    <a:lnTo>
                      <a:pt x="1041" y="40"/>
                    </a:lnTo>
                    <a:lnTo>
                      <a:pt x="1053" y="59"/>
                    </a:lnTo>
                    <a:lnTo>
                      <a:pt x="1058" y="80"/>
                    </a:lnTo>
                    <a:lnTo>
                      <a:pt x="1059" y="100"/>
                    </a:lnTo>
                    <a:lnTo>
                      <a:pt x="1055" y="121"/>
                    </a:lnTo>
                    <a:lnTo>
                      <a:pt x="1047" y="141"/>
                    </a:lnTo>
                    <a:lnTo>
                      <a:pt x="1035" y="158"/>
                    </a:lnTo>
                    <a:lnTo>
                      <a:pt x="1018" y="173"/>
                    </a:lnTo>
                    <a:lnTo>
                      <a:pt x="1014" y="175"/>
                    </a:lnTo>
                    <a:lnTo>
                      <a:pt x="1006" y="181"/>
                    </a:lnTo>
                    <a:lnTo>
                      <a:pt x="994" y="189"/>
                    </a:lnTo>
                    <a:lnTo>
                      <a:pt x="977" y="199"/>
                    </a:lnTo>
                    <a:lnTo>
                      <a:pt x="956" y="212"/>
                    </a:lnTo>
                    <a:lnTo>
                      <a:pt x="934" y="226"/>
                    </a:lnTo>
                    <a:lnTo>
                      <a:pt x="906" y="243"/>
                    </a:lnTo>
                    <a:lnTo>
                      <a:pt x="876" y="260"/>
                    </a:lnTo>
                    <a:lnTo>
                      <a:pt x="842" y="279"/>
                    </a:lnTo>
                    <a:lnTo>
                      <a:pt x="806" y="298"/>
                    </a:lnTo>
                    <a:lnTo>
                      <a:pt x="766" y="317"/>
                    </a:lnTo>
                    <a:lnTo>
                      <a:pt x="725" y="338"/>
                    </a:lnTo>
                    <a:lnTo>
                      <a:pt x="681" y="358"/>
                    </a:lnTo>
                    <a:lnTo>
                      <a:pt x="635" y="378"/>
                    </a:lnTo>
                    <a:lnTo>
                      <a:pt x="587" y="398"/>
                    </a:lnTo>
                    <a:lnTo>
                      <a:pt x="536" y="416"/>
                    </a:lnTo>
                    <a:lnTo>
                      <a:pt x="484" y="434"/>
                    </a:lnTo>
                    <a:lnTo>
                      <a:pt x="432" y="451"/>
                    </a:lnTo>
                    <a:lnTo>
                      <a:pt x="377" y="466"/>
                    </a:lnTo>
                    <a:lnTo>
                      <a:pt x="344" y="479"/>
                    </a:lnTo>
                    <a:lnTo>
                      <a:pt x="315" y="497"/>
                    </a:lnTo>
                    <a:lnTo>
                      <a:pt x="290" y="518"/>
                    </a:lnTo>
                    <a:lnTo>
                      <a:pt x="269" y="541"/>
                    </a:lnTo>
                    <a:lnTo>
                      <a:pt x="251" y="566"/>
                    </a:lnTo>
                    <a:lnTo>
                      <a:pt x="237" y="594"/>
                    </a:lnTo>
                    <a:lnTo>
                      <a:pt x="224" y="624"/>
                    </a:lnTo>
                    <a:lnTo>
                      <a:pt x="214" y="655"/>
                    </a:lnTo>
                    <a:lnTo>
                      <a:pt x="207" y="688"/>
                    </a:lnTo>
                    <a:lnTo>
                      <a:pt x="200" y="721"/>
                    </a:lnTo>
                    <a:lnTo>
                      <a:pt x="196" y="755"/>
                    </a:lnTo>
                    <a:lnTo>
                      <a:pt x="193" y="791"/>
                    </a:lnTo>
                    <a:lnTo>
                      <a:pt x="191" y="825"/>
                    </a:lnTo>
                    <a:lnTo>
                      <a:pt x="190" y="860"/>
                    </a:lnTo>
                    <a:lnTo>
                      <a:pt x="189" y="868"/>
                    </a:lnTo>
                    <a:lnTo>
                      <a:pt x="189" y="877"/>
                    </a:lnTo>
                    <a:lnTo>
                      <a:pt x="189" y="911"/>
                    </a:lnTo>
                    <a:lnTo>
                      <a:pt x="190" y="949"/>
                    </a:lnTo>
                    <a:lnTo>
                      <a:pt x="192" y="988"/>
                    </a:lnTo>
                    <a:lnTo>
                      <a:pt x="195" y="1027"/>
                    </a:lnTo>
                    <a:lnTo>
                      <a:pt x="198" y="1063"/>
                    </a:lnTo>
                    <a:lnTo>
                      <a:pt x="203" y="1094"/>
                    </a:lnTo>
                    <a:lnTo>
                      <a:pt x="225" y="1106"/>
                    </a:lnTo>
                    <a:lnTo>
                      <a:pt x="251" y="1119"/>
                    </a:lnTo>
                    <a:lnTo>
                      <a:pt x="283" y="1136"/>
                    </a:lnTo>
                    <a:lnTo>
                      <a:pt x="320" y="1152"/>
                    </a:lnTo>
                    <a:lnTo>
                      <a:pt x="362" y="1172"/>
                    </a:lnTo>
                    <a:lnTo>
                      <a:pt x="409" y="1191"/>
                    </a:lnTo>
                    <a:lnTo>
                      <a:pt x="462" y="1211"/>
                    </a:lnTo>
                    <a:lnTo>
                      <a:pt x="519" y="1232"/>
                    </a:lnTo>
                    <a:lnTo>
                      <a:pt x="580" y="1252"/>
                    </a:lnTo>
                    <a:lnTo>
                      <a:pt x="647" y="1273"/>
                    </a:lnTo>
                    <a:lnTo>
                      <a:pt x="719" y="1293"/>
                    </a:lnTo>
                    <a:lnTo>
                      <a:pt x="794" y="1311"/>
                    </a:lnTo>
                    <a:lnTo>
                      <a:pt x="875" y="1328"/>
                    </a:lnTo>
                    <a:lnTo>
                      <a:pt x="959" y="1343"/>
                    </a:lnTo>
                    <a:lnTo>
                      <a:pt x="1047" y="1357"/>
                    </a:lnTo>
                    <a:lnTo>
                      <a:pt x="1140" y="1368"/>
                    </a:lnTo>
                    <a:lnTo>
                      <a:pt x="1237" y="1376"/>
                    </a:lnTo>
                    <a:lnTo>
                      <a:pt x="1339" y="1382"/>
                    </a:lnTo>
                    <a:lnTo>
                      <a:pt x="1444" y="1383"/>
                    </a:lnTo>
                    <a:lnTo>
                      <a:pt x="1549" y="1382"/>
                    </a:lnTo>
                    <a:lnTo>
                      <a:pt x="1651" y="1376"/>
                    </a:lnTo>
                    <a:lnTo>
                      <a:pt x="1748" y="1368"/>
                    </a:lnTo>
                    <a:lnTo>
                      <a:pt x="1841" y="1357"/>
                    </a:lnTo>
                    <a:lnTo>
                      <a:pt x="1929" y="1343"/>
                    </a:lnTo>
                    <a:lnTo>
                      <a:pt x="2014" y="1328"/>
                    </a:lnTo>
                    <a:lnTo>
                      <a:pt x="2095" y="1311"/>
                    </a:lnTo>
                    <a:lnTo>
                      <a:pt x="2170" y="1293"/>
                    </a:lnTo>
                    <a:lnTo>
                      <a:pt x="2241" y="1273"/>
                    </a:lnTo>
                    <a:lnTo>
                      <a:pt x="2307" y="1253"/>
                    </a:lnTo>
                    <a:lnTo>
                      <a:pt x="2369" y="1233"/>
                    </a:lnTo>
                    <a:lnTo>
                      <a:pt x="2426" y="1212"/>
                    </a:lnTo>
                    <a:lnTo>
                      <a:pt x="2479" y="1191"/>
                    </a:lnTo>
                    <a:lnTo>
                      <a:pt x="2525" y="1172"/>
                    </a:lnTo>
                    <a:lnTo>
                      <a:pt x="2568" y="1153"/>
                    </a:lnTo>
                    <a:lnTo>
                      <a:pt x="2604" y="1136"/>
                    </a:lnTo>
                    <a:lnTo>
                      <a:pt x="2636" y="1120"/>
                    </a:lnTo>
                    <a:lnTo>
                      <a:pt x="2662" y="1107"/>
                    </a:lnTo>
                    <a:lnTo>
                      <a:pt x="2682" y="1094"/>
                    </a:lnTo>
                    <a:lnTo>
                      <a:pt x="2688" y="1063"/>
                    </a:lnTo>
                    <a:lnTo>
                      <a:pt x="2692" y="1027"/>
                    </a:lnTo>
                    <a:lnTo>
                      <a:pt x="2695" y="989"/>
                    </a:lnTo>
                    <a:lnTo>
                      <a:pt x="2697" y="950"/>
                    </a:lnTo>
                    <a:lnTo>
                      <a:pt x="2697" y="911"/>
                    </a:lnTo>
                    <a:lnTo>
                      <a:pt x="2698" y="877"/>
                    </a:lnTo>
                    <a:lnTo>
                      <a:pt x="2697" y="860"/>
                    </a:lnTo>
                    <a:lnTo>
                      <a:pt x="2696" y="826"/>
                    </a:lnTo>
                    <a:lnTo>
                      <a:pt x="2694" y="791"/>
                    </a:lnTo>
                    <a:lnTo>
                      <a:pt x="2691" y="756"/>
                    </a:lnTo>
                    <a:lnTo>
                      <a:pt x="2687" y="722"/>
                    </a:lnTo>
                    <a:lnTo>
                      <a:pt x="2680" y="688"/>
                    </a:lnTo>
                    <a:lnTo>
                      <a:pt x="2673" y="656"/>
                    </a:lnTo>
                    <a:lnTo>
                      <a:pt x="2663" y="625"/>
                    </a:lnTo>
                    <a:lnTo>
                      <a:pt x="2650" y="595"/>
                    </a:lnTo>
                    <a:lnTo>
                      <a:pt x="2636" y="567"/>
                    </a:lnTo>
                    <a:lnTo>
                      <a:pt x="2617" y="541"/>
                    </a:lnTo>
                    <a:lnTo>
                      <a:pt x="2597" y="519"/>
                    </a:lnTo>
                    <a:lnTo>
                      <a:pt x="2572" y="498"/>
                    </a:lnTo>
                    <a:lnTo>
                      <a:pt x="2543" y="481"/>
                    </a:lnTo>
                    <a:lnTo>
                      <a:pt x="2510" y="466"/>
                    </a:lnTo>
                    <a:lnTo>
                      <a:pt x="2455" y="452"/>
                    </a:lnTo>
                    <a:lnTo>
                      <a:pt x="2401" y="435"/>
                    </a:lnTo>
                    <a:lnTo>
                      <a:pt x="2350" y="416"/>
                    </a:lnTo>
                    <a:lnTo>
                      <a:pt x="2300" y="398"/>
                    </a:lnTo>
                    <a:lnTo>
                      <a:pt x="2252" y="379"/>
                    </a:lnTo>
                    <a:lnTo>
                      <a:pt x="2205" y="359"/>
                    </a:lnTo>
                    <a:lnTo>
                      <a:pt x="2162" y="339"/>
                    </a:lnTo>
                    <a:lnTo>
                      <a:pt x="2119" y="318"/>
                    </a:lnTo>
                    <a:lnTo>
                      <a:pt x="2080" y="299"/>
                    </a:lnTo>
                    <a:lnTo>
                      <a:pt x="2044" y="279"/>
                    </a:lnTo>
                    <a:lnTo>
                      <a:pt x="2011" y="261"/>
                    </a:lnTo>
                    <a:lnTo>
                      <a:pt x="1980" y="244"/>
                    </a:lnTo>
                    <a:lnTo>
                      <a:pt x="1953" y="227"/>
                    </a:lnTo>
                    <a:lnTo>
                      <a:pt x="1929" y="213"/>
                    </a:lnTo>
                    <a:lnTo>
                      <a:pt x="1910" y="200"/>
                    </a:lnTo>
                    <a:lnTo>
                      <a:pt x="1893" y="190"/>
                    </a:lnTo>
                    <a:lnTo>
                      <a:pt x="1881" y="182"/>
                    </a:lnTo>
                    <a:lnTo>
                      <a:pt x="1873" y="176"/>
                    </a:lnTo>
                    <a:lnTo>
                      <a:pt x="1868" y="173"/>
                    </a:lnTo>
                    <a:lnTo>
                      <a:pt x="1852" y="158"/>
                    </a:lnTo>
                    <a:lnTo>
                      <a:pt x="1840" y="142"/>
                    </a:lnTo>
                    <a:lnTo>
                      <a:pt x="1831" y="122"/>
                    </a:lnTo>
                    <a:lnTo>
                      <a:pt x="1828" y="101"/>
                    </a:lnTo>
                    <a:lnTo>
                      <a:pt x="1829" y="81"/>
                    </a:lnTo>
                    <a:lnTo>
                      <a:pt x="1834" y="60"/>
                    </a:lnTo>
                    <a:lnTo>
                      <a:pt x="1845" y="41"/>
                    </a:lnTo>
                    <a:lnTo>
                      <a:pt x="1859" y="25"/>
                    </a:lnTo>
                    <a:lnTo>
                      <a:pt x="1877" y="12"/>
                    </a:lnTo>
                    <a:lnTo>
                      <a:pt x="1896" y="4"/>
                    </a:lnTo>
                    <a:lnTo>
                      <a:pt x="1917" y="1"/>
                    </a:lnTo>
                    <a:lnTo>
                      <a:pt x="1938" y="2"/>
                    </a:lnTo>
                    <a:lnTo>
                      <a:pt x="1957" y="7"/>
                    </a:lnTo>
                    <a:lnTo>
                      <a:pt x="1977" y="18"/>
                    </a:lnTo>
                    <a:lnTo>
                      <a:pt x="1980" y="20"/>
                    </a:lnTo>
                    <a:lnTo>
                      <a:pt x="1987" y="25"/>
                    </a:lnTo>
                    <a:lnTo>
                      <a:pt x="2000" y="32"/>
                    </a:lnTo>
                    <a:lnTo>
                      <a:pt x="2015" y="42"/>
                    </a:lnTo>
                    <a:lnTo>
                      <a:pt x="2035" y="55"/>
                    </a:lnTo>
                    <a:lnTo>
                      <a:pt x="2060" y="69"/>
                    </a:lnTo>
                    <a:lnTo>
                      <a:pt x="2086" y="86"/>
                    </a:lnTo>
                    <a:lnTo>
                      <a:pt x="2117" y="102"/>
                    </a:lnTo>
                    <a:lnTo>
                      <a:pt x="2150" y="121"/>
                    </a:lnTo>
                    <a:lnTo>
                      <a:pt x="2188" y="141"/>
                    </a:lnTo>
                    <a:lnTo>
                      <a:pt x="2227" y="159"/>
                    </a:lnTo>
                    <a:lnTo>
                      <a:pt x="2269" y="179"/>
                    </a:lnTo>
                    <a:lnTo>
                      <a:pt x="2313" y="198"/>
                    </a:lnTo>
                    <a:lnTo>
                      <a:pt x="2359" y="218"/>
                    </a:lnTo>
                    <a:lnTo>
                      <a:pt x="2408" y="236"/>
                    </a:lnTo>
                    <a:lnTo>
                      <a:pt x="2457" y="253"/>
                    </a:lnTo>
                    <a:lnTo>
                      <a:pt x="2508" y="269"/>
                    </a:lnTo>
                    <a:lnTo>
                      <a:pt x="2561" y="283"/>
                    </a:lnTo>
                    <a:lnTo>
                      <a:pt x="2564" y="284"/>
                    </a:lnTo>
                    <a:lnTo>
                      <a:pt x="2568" y="285"/>
                    </a:lnTo>
                    <a:lnTo>
                      <a:pt x="2611" y="303"/>
                    </a:lnTo>
                    <a:lnTo>
                      <a:pt x="2650" y="323"/>
                    </a:lnTo>
                    <a:lnTo>
                      <a:pt x="2685" y="346"/>
                    </a:lnTo>
                    <a:lnTo>
                      <a:pt x="2718" y="371"/>
                    </a:lnTo>
                    <a:lnTo>
                      <a:pt x="2745" y="399"/>
                    </a:lnTo>
                    <a:lnTo>
                      <a:pt x="2770" y="428"/>
                    </a:lnTo>
                    <a:lnTo>
                      <a:pt x="2791" y="459"/>
                    </a:lnTo>
                    <a:lnTo>
                      <a:pt x="2810" y="491"/>
                    </a:lnTo>
                    <a:lnTo>
                      <a:pt x="2826" y="524"/>
                    </a:lnTo>
                    <a:lnTo>
                      <a:pt x="2839" y="557"/>
                    </a:lnTo>
                    <a:lnTo>
                      <a:pt x="2851" y="590"/>
                    </a:lnTo>
                    <a:lnTo>
                      <a:pt x="2860" y="624"/>
                    </a:lnTo>
                    <a:lnTo>
                      <a:pt x="2867" y="657"/>
                    </a:lnTo>
                    <a:lnTo>
                      <a:pt x="2872" y="690"/>
                    </a:lnTo>
                    <a:lnTo>
                      <a:pt x="2878" y="721"/>
                    </a:lnTo>
                    <a:lnTo>
                      <a:pt x="2881" y="751"/>
                    </a:lnTo>
                    <a:lnTo>
                      <a:pt x="2883" y="780"/>
                    </a:lnTo>
                    <a:lnTo>
                      <a:pt x="2884" y="807"/>
                    </a:lnTo>
                    <a:lnTo>
                      <a:pt x="2885" y="832"/>
                    </a:lnTo>
                    <a:lnTo>
                      <a:pt x="2886" y="855"/>
                    </a:lnTo>
                    <a:lnTo>
                      <a:pt x="2886" y="864"/>
                    </a:lnTo>
                    <a:lnTo>
                      <a:pt x="2887" y="872"/>
                    </a:lnTo>
                    <a:lnTo>
                      <a:pt x="2887" y="874"/>
                    </a:lnTo>
                    <a:lnTo>
                      <a:pt x="2887" y="888"/>
                    </a:lnTo>
                    <a:lnTo>
                      <a:pt x="2887" y="907"/>
                    </a:lnTo>
                    <a:lnTo>
                      <a:pt x="2886" y="933"/>
                    </a:lnTo>
                    <a:lnTo>
                      <a:pt x="2886" y="962"/>
                    </a:lnTo>
                    <a:lnTo>
                      <a:pt x="2884" y="994"/>
                    </a:lnTo>
                    <a:lnTo>
                      <a:pt x="2882" y="1029"/>
                    </a:lnTo>
                    <a:lnTo>
                      <a:pt x="2879" y="1064"/>
                    </a:lnTo>
                    <a:lnTo>
                      <a:pt x="2875" y="1099"/>
                    </a:lnTo>
                    <a:lnTo>
                      <a:pt x="2868" y="1133"/>
                    </a:lnTo>
                    <a:lnTo>
                      <a:pt x="2861" y="1165"/>
                    </a:lnTo>
                    <a:lnTo>
                      <a:pt x="2853" y="1191"/>
                    </a:lnTo>
                    <a:lnTo>
                      <a:pt x="2844" y="1209"/>
                    </a:lnTo>
                    <a:lnTo>
                      <a:pt x="2831" y="1225"/>
                    </a:lnTo>
                    <a:lnTo>
                      <a:pt x="2817" y="1236"/>
                    </a:lnTo>
                    <a:lnTo>
                      <a:pt x="2812" y="1239"/>
                    </a:lnTo>
                    <a:lnTo>
                      <a:pt x="2802" y="1245"/>
                    </a:lnTo>
                    <a:lnTo>
                      <a:pt x="2788" y="1253"/>
                    </a:lnTo>
                    <a:lnTo>
                      <a:pt x="2769" y="1264"/>
                    </a:lnTo>
                    <a:lnTo>
                      <a:pt x="2746" y="1276"/>
                    </a:lnTo>
                    <a:lnTo>
                      <a:pt x="2720" y="1291"/>
                    </a:lnTo>
                    <a:lnTo>
                      <a:pt x="2688" y="1306"/>
                    </a:lnTo>
                    <a:lnTo>
                      <a:pt x="2651" y="1324"/>
                    </a:lnTo>
                    <a:lnTo>
                      <a:pt x="2612" y="1341"/>
                    </a:lnTo>
                    <a:lnTo>
                      <a:pt x="2568" y="1360"/>
                    </a:lnTo>
                    <a:lnTo>
                      <a:pt x="2519" y="1380"/>
                    </a:lnTo>
                    <a:lnTo>
                      <a:pt x="2467" y="1399"/>
                    </a:lnTo>
                    <a:lnTo>
                      <a:pt x="2411" y="1419"/>
                    </a:lnTo>
                    <a:lnTo>
                      <a:pt x="2351" y="1438"/>
                    </a:lnTo>
                    <a:lnTo>
                      <a:pt x="2287" y="1458"/>
                    </a:lnTo>
                    <a:lnTo>
                      <a:pt x="2219" y="1477"/>
                    </a:lnTo>
                    <a:lnTo>
                      <a:pt x="2146" y="1494"/>
                    </a:lnTo>
                    <a:lnTo>
                      <a:pt x="2071" y="1510"/>
                    </a:lnTo>
                    <a:lnTo>
                      <a:pt x="1992" y="1525"/>
                    </a:lnTo>
                    <a:lnTo>
                      <a:pt x="1910" y="1539"/>
                    </a:lnTo>
                    <a:lnTo>
                      <a:pt x="1823" y="1550"/>
                    </a:lnTo>
                    <a:lnTo>
                      <a:pt x="1734" y="1559"/>
                    </a:lnTo>
                    <a:lnTo>
                      <a:pt x="1640" y="1567"/>
                    </a:lnTo>
                    <a:lnTo>
                      <a:pt x="1544" y="1571"/>
                    </a:lnTo>
                    <a:lnTo>
                      <a:pt x="1444" y="1572"/>
                    </a:lnTo>
                    <a:lnTo>
                      <a:pt x="1341" y="1571"/>
                    </a:lnTo>
                    <a:lnTo>
                      <a:pt x="1240" y="1566"/>
                    </a:lnTo>
                    <a:lnTo>
                      <a:pt x="1143" y="1558"/>
                    </a:lnTo>
                    <a:lnTo>
                      <a:pt x="1050" y="1548"/>
                    </a:lnTo>
                    <a:lnTo>
                      <a:pt x="962" y="1536"/>
                    </a:lnTo>
                    <a:lnTo>
                      <a:pt x="876" y="1522"/>
                    </a:lnTo>
                    <a:lnTo>
                      <a:pt x="795" y="1506"/>
                    </a:lnTo>
                    <a:lnTo>
                      <a:pt x="718" y="1488"/>
                    </a:lnTo>
                    <a:lnTo>
                      <a:pt x="645" y="1469"/>
                    </a:lnTo>
                    <a:lnTo>
                      <a:pt x="575" y="1450"/>
                    </a:lnTo>
                    <a:lnTo>
                      <a:pt x="510" y="1430"/>
                    </a:lnTo>
                    <a:lnTo>
                      <a:pt x="449" y="1409"/>
                    </a:lnTo>
                    <a:lnTo>
                      <a:pt x="392" y="1389"/>
                    </a:lnTo>
                    <a:lnTo>
                      <a:pt x="341" y="1368"/>
                    </a:lnTo>
                    <a:lnTo>
                      <a:pt x="293" y="1349"/>
                    </a:lnTo>
                    <a:lnTo>
                      <a:pt x="250" y="1330"/>
                    </a:lnTo>
                    <a:lnTo>
                      <a:pt x="211" y="1311"/>
                    </a:lnTo>
                    <a:lnTo>
                      <a:pt x="177" y="1295"/>
                    </a:lnTo>
                    <a:lnTo>
                      <a:pt x="148" y="1279"/>
                    </a:lnTo>
                    <a:lnTo>
                      <a:pt x="123" y="1266"/>
                    </a:lnTo>
                    <a:lnTo>
                      <a:pt x="103" y="1254"/>
                    </a:lnTo>
                    <a:lnTo>
                      <a:pt x="88" y="1246"/>
                    </a:lnTo>
                    <a:lnTo>
                      <a:pt x="77" y="1239"/>
                    </a:lnTo>
                    <a:lnTo>
                      <a:pt x="72" y="1236"/>
                    </a:lnTo>
                    <a:lnTo>
                      <a:pt x="57" y="1225"/>
                    </a:lnTo>
                    <a:lnTo>
                      <a:pt x="44" y="1209"/>
                    </a:lnTo>
                    <a:lnTo>
                      <a:pt x="36" y="1191"/>
                    </a:lnTo>
                    <a:lnTo>
                      <a:pt x="27" y="1164"/>
                    </a:lnTo>
                    <a:lnTo>
                      <a:pt x="20" y="1133"/>
                    </a:lnTo>
                    <a:lnTo>
                      <a:pt x="13" y="1098"/>
                    </a:lnTo>
                    <a:lnTo>
                      <a:pt x="8" y="1063"/>
                    </a:lnTo>
                    <a:lnTo>
                      <a:pt x="5" y="1028"/>
                    </a:lnTo>
                    <a:lnTo>
                      <a:pt x="3" y="994"/>
                    </a:lnTo>
                    <a:lnTo>
                      <a:pt x="1" y="961"/>
                    </a:lnTo>
                    <a:lnTo>
                      <a:pt x="0" y="932"/>
                    </a:lnTo>
                    <a:lnTo>
                      <a:pt x="0" y="907"/>
                    </a:lnTo>
                    <a:lnTo>
                      <a:pt x="0" y="887"/>
                    </a:lnTo>
                    <a:lnTo>
                      <a:pt x="0" y="873"/>
                    </a:lnTo>
                    <a:lnTo>
                      <a:pt x="0" y="871"/>
                    </a:lnTo>
                    <a:lnTo>
                      <a:pt x="1" y="854"/>
                    </a:lnTo>
                    <a:lnTo>
                      <a:pt x="1" y="832"/>
                    </a:lnTo>
                    <a:lnTo>
                      <a:pt x="2" y="807"/>
                    </a:lnTo>
                    <a:lnTo>
                      <a:pt x="4" y="780"/>
                    </a:lnTo>
                    <a:lnTo>
                      <a:pt x="6" y="751"/>
                    </a:lnTo>
                    <a:lnTo>
                      <a:pt x="9" y="721"/>
                    </a:lnTo>
                    <a:lnTo>
                      <a:pt x="13" y="689"/>
                    </a:lnTo>
                    <a:lnTo>
                      <a:pt x="20" y="657"/>
                    </a:lnTo>
                    <a:lnTo>
                      <a:pt x="27" y="624"/>
                    </a:lnTo>
                    <a:lnTo>
                      <a:pt x="36" y="590"/>
                    </a:lnTo>
                    <a:lnTo>
                      <a:pt x="48" y="557"/>
                    </a:lnTo>
                    <a:lnTo>
                      <a:pt x="61" y="523"/>
                    </a:lnTo>
                    <a:lnTo>
                      <a:pt x="76" y="491"/>
                    </a:lnTo>
                    <a:lnTo>
                      <a:pt x="95" y="459"/>
                    </a:lnTo>
                    <a:lnTo>
                      <a:pt x="117" y="428"/>
                    </a:lnTo>
                    <a:lnTo>
                      <a:pt x="142" y="399"/>
                    </a:lnTo>
                    <a:lnTo>
                      <a:pt x="169" y="371"/>
                    </a:lnTo>
                    <a:lnTo>
                      <a:pt x="200" y="345"/>
                    </a:lnTo>
                    <a:lnTo>
                      <a:pt x="237" y="322"/>
                    </a:lnTo>
                    <a:lnTo>
                      <a:pt x="276" y="302"/>
                    </a:lnTo>
                    <a:lnTo>
                      <a:pt x="319" y="285"/>
                    </a:lnTo>
                    <a:lnTo>
                      <a:pt x="322" y="284"/>
                    </a:lnTo>
                    <a:lnTo>
                      <a:pt x="326" y="283"/>
                    </a:lnTo>
                    <a:lnTo>
                      <a:pt x="379" y="269"/>
                    </a:lnTo>
                    <a:lnTo>
                      <a:pt x="430" y="252"/>
                    </a:lnTo>
                    <a:lnTo>
                      <a:pt x="479" y="236"/>
                    </a:lnTo>
                    <a:lnTo>
                      <a:pt x="528" y="217"/>
                    </a:lnTo>
                    <a:lnTo>
                      <a:pt x="574" y="197"/>
                    </a:lnTo>
                    <a:lnTo>
                      <a:pt x="619" y="179"/>
                    </a:lnTo>
                    <a:lnTo>
                      <a:pt x="660" y="159"/>
                    </a:lnTo>
                    <a:lnTo>
                      <a:pt x="699" y="140"/>
                    </a:lnTo>
                    <a:lnTo>
                      <a:pt x="736" y="120"/>
                    </a:lnTo>
                    <a:lnTo>
                      <a:pt x="769" y="102"/>
                    </a:lnTo>
                    <a:lnTo>
                      <a:pt x="800" y="85"/>
                    </a:lnTo>
                    <a:lnTo>
                      <a:pt x="827" y="69"/>
                    </a:lnTo>
                    <a:lnTo>
                      <a:pt x="851" y="55"/>
                    </a:lnTo>
                    <a:lnTo>
                      <a:pt x="872" y="42"/>
                    </a:lnTo>
                    <a:lnTo>
                      <a:pt x="887" y="32"/>
                    </a:lnTo>
                    <a:lnTo>
                      <a:pt x="900" y="24"/>
                    </a:lnTo>
                    <a:lnTo>
                      <a:pt x="907" y="19"/>
                    </a:lnTo>
                    <a:lnTo>
                      <a:pt x="910" y="17"/>
                    </a:lnTo>
                    <a:lnTo>
                      <a:pt x="929" y="6"/>
                    </a:lnTo>
                    <a:lnTo>
                      <a:pt x="949" y="1"/>
                    </a:lnTo>
                    <a:lnTo>
                      <a:pt x="970" y="0"/>
                    </a:lnTo>
                    <a:close/>
                  </a:path>
                </a:pathLst>
              </a:custGeom>
              <a:grpFill/>
              <a:ln w="0">
                <a:noFill/>
                <a:prstDash val="solid"/>
                <a:round/>
              </a:ln>
            </p:spPr>
            <p:txBody>
              <a:bodyPr/>
              <a:lstStyle/>
              <a:p>
                <a:pPr>
                  <a:defRPr/>
                </a:pPr>
                <a:endParaRPr lang="en-US" sz="1100">
                  <a:latin typeface="Microsoft YaHei" panose="020B0503020204020204" pitchFamily="34" charset="-122"/>
                  <a:ea typeface="Microsoft YaHei" panose="020B0503020204020204" pitchFamily="34" charset="-122"/>
                </a:endParaRPr>
              </a:p>
            </p:txBody>
          </p:sp>
        </p:grpSp>
        <p:sp>
          <p:nvSpPr>
            <p:cNvPr id="16" name="Inhaltsplatzhalter 4">
              <a:extLst>
                <a:ext uri="{FF2B5EF4-FFF2-40B4-BE49-F238E27FC236}">
                  <a16:creationId xmlns:a16="http://schemas.microsoft.com/office/drawing/2014/main" id="{DE731D36-6783-F544-A665-9AD730920104}"/>
                </a:ext>
              </a:extLst>
            </p:cNvPr>
            <p:cNvSpPr txBox="1">
              <a:spLocks noChangeArrowheads="1"/>
            </p:cNvSpPr>
            <p:nvPr/>
          </p:nvSpPr>
          <p:spPr bwMode="auto">
            <a:xfrm>
              <a:off x="373062" y="1574799"/>
              <a:ext cx="3549650" cy="1549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3050" indent="-273050" defTabSz="912813">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912813">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ts val="1200"/>
                </a:spcAft>
                <a:buFont typeface="Wingdings" panose="05000000000000000000" pitchFamily="2" charset="2"/>
                <a:buChar char="l"/>
              </a:pPr>
              <a:r>
                <a:rPr lang="zh-CN" altLang="en-US" sz="1100" dirty="0">
                  <a:latin typeface="Microsoft YaHei" panose="020B0503020204020204" pitchFamily="34" charset="-122"/>
                  <a:ea typeface="Microsoft YaHei" panose="020B0503020204020204" pitchFamily="34" charset="-122"/>
                </a:rPr>
                <a:t>为各应用提供统一接入服务，要求高性能、高并发、高可用性</a:t>
              </a:r>
              <a:endParaRPr lang="en-US" altLang="zh-CN" sz="1100" dirty="0">
                <a:latin typeface="Microsoft YaHei" panose="020B0503020204020204" pitchFamily="34" charset="-122"/>
                <a:ea typeface="Microsoft YaHei" panose="020B0503020204020204" pitchFamily="34" charset="-122"/>
              </a:endParaRPr>
            </a:p>
            <a:p>
              <a:pPr eaLnBrk="1" hangingPunct="1">
                <a:lnSpc>
                  <a:spcPct val="100000"/>
                </a:lnSpc>
                <a:spcBef>
                  <a:spcPct val="0"/>
                </a:spcBef>
                <a:spcAft>
                  <a:spcPts val="1200"/>
                </a:spcAft>
                <a:buFont typeface="Wingdings" panose="05000000000000000000" pitchFamily="2" charset="2"/>
                <a:buChar char="l"/>
              </a:pPr>
              <a:r>
                <a:rPr lang="zh-CN" altLang="en-US" sz="1100" dirty="0">
                  <a:latin typeface="Microsoft YaHei" panose="020B0503020204020204" pitchFamily="34" charset="-122"/>
                  <a:ea typeface="Microsoft YaHei" panose="020B0503020204020204" pitchFamily="34" charset="-122"/>
                </a:rPr>
                <a:t>负载均衡、容灾切换。接入网关由多个网关集群组成。</a:t>
              </a:r>
              <a:endParaRPr lang="en-US" altLang="zh-CN" sz="1100" dirty="0">
                <a:latin typeface="Microsoft YaHei" panose="020B0503020204020204" pitchFamily="34" charset="-122"/>
                <a:ea typeface="Microsoft YaHei" panose="020B0503020204020204" pitchFamily="34" charset="-122"/>
              </a:endParaRPr>
            </a:p>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日志：</a:t>
              </a:r>
              <a:r>
                <a:rPr lang="zh-CN" altLang="en-US" sz="1100" dirty="0">
                  <a:latin typeface="Microsoft YaHei" panose="020B0503020204020204" pitchFamily="34" charset="-122"/>
                  <a:ea typeface="Microsoft YaHei" panose="020B0503020204020204" pitchFamily="34" charset="-122"/>
                </a:rPr>
                <a:t>统一日志记录、全链路跟踪。</a:t>
              </a:r>
            </a:p>
          </p:txBody>
        </p:sp>
        <p:sp>
          <p:nvSpPr>
            <p:cNvPr id="17" name="Inhaltsplatzhalter 4">
              <a:extLst>
                <a:ext uri="{FF2B5EF4-FFF2-40B4-BE49-F238E27FC236}">
                  <a16:creationId xmlns:a16="http://schemas.microsoft.com/office/drawing/2014/main" id="{CB855E76-9852-1E49-8E92-E6973CD1FA21}"/>
                </a:ext>
              </a:extLst>
            </p:cNvPr>
            <p:cNvSpPr txBox="1">
              <a:spLocks noChangeArrowheads="1"/>
            </p:cNvSpPr>
            <p:nvPr/>
          </p:nvSpPr>
          <p:spPr bwMode="auto">
            <a:xfrm>
              <a:off x="8208964" y="1574798"/>
              <a:ext cx="3649662" cy="1549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3050" indent="-273050" defTabSz="912813">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912813">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ts val="1200"/>
                </a:spcAft>
                <a:buFont typeface="Wingdings" panose="05000000000000000000" pitchFamily="2" charset="2"/>
                <a:buChar char="l"/>
              </a:pPr>
              <a:r>
                <a:rPr lang="zh-CN" altLang="en-US" sz="1100" dirty="0">
                  <a:latin typeface="Microsoft YaHei" panose="020B0503020204020204" pitchFamily="34" charset="-122"/>
                  <a:ea typeface="Microsoft YaHei" panose="020B0503020204020204" pitchFamily="34" charset="-122"/>
                </a:rPr>
                <a:t>前端系统</a:t>
              </a:r>
              <a:r>
                <a:rPr lang="en-US" altLang="zh-CN" sz="1100" dirty="0">
                  <a:latin typeface="Microsoft YaHei" panose="020B0503020204020204" pitchFamily="34" charset="-122"/>
                  <a:ea typeface="Microsoft YaHei" panose="020B0503020204020204" pitchFamily="34" charset="-122"/>
                </a:rPr>
                <a:t>(</a:t>
              </a:r>
              <a:r>
                <a:rPr lang="en-US" altLang="zh-CN" sz="1100" dirty="0" err="1">
                  <a:latin typeface="Microsoft YaHei" panose="020B0503020204020204" pitchFamily="34" charset="-122"/>
                  <a:ea typeface="Microsoft YaHei" panose="020B0503020204020204" pitchFamily="34" charset="-122"/>
                </a:rPr>
                <a:t>http,https</a:t>
              </a:r>
              <a:r>
                <a:rPr lang="en-US" altLang="zh-CN" sz="1100" dirty="0">
                  <a:latin typeface="Microsoft YaHei" panose="020B0503020204020204" pitchFamily="34" charset="-122"/>
                  <a:ea typeface="Microsoft YaHei" panose="020B0503020204020204" pitchFamily="34" charset="-122"/>
                </a:rPr>
                <a:t>)</a:t>
              </a:r>
              <a:r>
                <a:rPr lang="zh-CN" altLang="en-US" sz="1100" dirty="0">
                  <a:latin typeface="Microsoft YaHei" panose="020B0503020204020204" pitchFamily="34" charset="-122"/>
                  <a:ea typeface="Microsoft YaHei" panose="020B0503020204020204" pitchFamily="34" charset="-122"/>
                </a:rPr>
                <a:t>与后端业务系统</a:t>
              </a:r>
              <a:r>
                <a:rPr lang="en-US" altLang="zh-CN" sz="1100" dirty="0">
                  <a:latin typeface="Microsoft YaHei" panose="020B0503020204020204" pitchFamily="34" charset="-122"/>
                  <a:ea typeface="Microsoft YaHei" panose="020B0503020204020204" pitchFamily="34" charset="-122"/>
                </a:rPr>
                <a:t>(RPC)</a:t>
              </a:r>
              <a:r>
                <a:rPr lang="zh-CN" altLang="en-US" sz="1100" dirty="0">
                  <a:latin typeface="Microsoft YaHei" panose="020B0503020204020204" pitchFamily="34" charset="-122"/>
                  <a:ea typeface="Microsoft YaHei" panose="020B0503020204020204" pitchFamily="34" charset="-122"/>
                </a:rPr>
                <a:t>协议互换</a:t>
              </a:r>
              <a:endParaRPr lang="en-US" altLang="zh-CN" sz="1100" dirty="0">
                <a:latin typeface="Microsoft YaHei" panose="020B0503020204020204" pitchFamily="34" charset="-122"/>
                <a:ea typeface="Microsoft YaHei" panose="020B0503020204020204" pitchFamily="34" charset="-122"/>
              </a:endParaRPr>
            </a:p>
            <a:p>
              <a:pPr eaLnBrk="1" hangingPunct="1">
                <a:lnSpc>
                  <a:spcPct val="100000"/>
                </a:lnSpc>
                <a:spcBef>
                  <a:spcPct val="0"/>
                </a:spcBef>
                <a:spcAft>
                  <a:spcPts val="1200"/>
                </a:spcAft>
                <a:buFont typeface="Wingdings" panose="05000000000000000000" pitchFamily="2" charset="2"/>
                <a:buChar char="l"/>
              </a:pPr>
              <a:r>
                <a:rPr lang="zh-CN" altLang="en-US" sz="1100" dirty="0">
                  <a:latin typeface="Microsoft YaHei" panose="020B0503020204020204" pitchFamily="34" charset="-122"/>
                  <a:ea typeface="Microsoft YaHei" panose="020B0503020204020204" pitchFamily="34" charset="-122"/>
                </a:rPr>
                <a:t>长、短连接支持。</a:t>
              </a:r>
              <a:endParaRPr lang="en-US" altLang="zh-CN" sz="1100" dirty="0">
                <a:latin typeface="Microsoft YaHei" panose="020B0503020204020204" pitchFamily="34" charset="-122"/>
                <a:ea typeface="Microsoft YaHei" panose="020B0503020204020204" pitchFamily="34" charset="-122"/>
              </a:endParaRPr>
            </a:p>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路由转发</a:t>
              </a:r>
              <a:r>
                <a:rPr lang="en-US" altLang="zh-CN" sz="1100" b="1" dirty="0">
                  <a:latin typeface="Microsoft YaHei" panose="020B0503020204020204" pitchFamily="34" charset="-122"/>
                  <a:ea typeface="Microsoft YaHei" panose="020B0503020204020204" pitchFamily="34" charset="-122"/>
                </a:rPr>
                <a:t>:</a:t>
              </a:r>
              <a:r>
                <a:rPr lang="zh-CN" altLang="en-US" sz="1100" dirty="0">
                  <a:latin typeface="Microsoft YaHei" panose="020B0503020204020204" pitchFamily="34" charset="-122"/>
                  <a:ea typeface="Microsoft YaHei" panose="020B0503020204020204" pitchFamily="34" charset="-122"/>
                </a:rPr>
                <a:t>根据前端请求路由至相应的后端服务</a:t>
              </a:r>
              <a:endParaRPr lang="en-US" altLang="zh-CN" sz="1100" dirty="0">
                <a:latin typeface="Microsoft YaHei" panose="020B0503020204020204" pitchFamily="34" charset="-122"/>
                <a:ea typeface="Microsoft YaHei" panose="020B0503020204020204" pitchFamily="34" charset="-122"/>
              </a:endParaRPr>
            </a:p>
          </p:txBody>
        </p:sp>
        <p:sp>
          <p:nvSpPr>
            <p:cNvPr id="18" name="Inhaltsplatzhalter 4">
              <a:extLst>
                <a:ext uri="{FF2B5EF4-FFF2-40B4-BE49-F238E27FC236}">
                  <a16:creationId xmlns:a16="http://schemas.microsoft.com/office/drawing/2014/main" id="{CBCC5674-31FE-164D-86E0-EB5AEEC0AEFB}"/>
                </a:ext>
              </a:extLst>
            </p:cNvPr>
            <p:cNvSpPr txBox="1">
              <a:spLocks noChangeArrowheads="1"/>
            </p:cNvSpPr>
            <p:nvPr/>
          </p:nvSpPr>
          <p:spPr bwMode="auto">
            <a:xfrm>
              <a:off x="8196264" y="3772860"/>
              <a:ext cx="3314700" cy="1983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marL="273050" indent="-273050" defTabSz="912813">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912813">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签名验签</a:t>
              </a:r>
              <a:r>
                <a:rPr lang="zh-CN" altLang="en-US" sz="1100" dirty="0">
                  <a:latin typeface="Microsoft YaHei" panose="020B0503020204020204" pitchFamily="34" charset="-122"/>
                  <a:ea typeface="Microsoft YaHei" panose="020B0503020204020204" pitchFamily="34" charset="-122"/>
                </a:rPr>
                <a:t>：对接的报文进行签名验签，防止数据篡改，重放攻击。</a:t>
              </a:r>
              <a:endParaRPr lang="en-US" altLang="zh-CN" sz="1100" dirty="0">
                <a:latin typeface="Microsoft YaHei" panose="020B0503020204020204" pitchFamily="34" charset="-122"/>
                <a:ea typeface="Microsoft YaHei" panose="020B0503020204020204" pitchFamily="34" charset="-122"/>
              </a:endParaRPr>
            </a:p>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证书校验</a:t>
              </a:r>
              <a:r>
                <a:rPr lang="zh-CN" altLang="en-US" sz="1100" dirty="0">
                  <a:latin typeface="Microsoft YaHei" panose="020B0503020204020204" pitchFamily="34" charset="-122"/>
                  <a:ea typeface="Microsoft YaHei" panose="020B0503020204020204" pitchFamily="34" charset="-122"/>
                </a:rPr>
                <a:t>：支持服务器证书认证，保证调用方身份。</a:t>
              </a:r>
            </a:p>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身份认证</a:t>
              </a:r>
              <a:r>
                <a:rPr lang="zh-CN" altLang="en-US" sz="1100" dirty="0">
                  <a:latin typeface="Microsoft YaHei" panose="020B0503020204020204" pitchFamily="34" charset="-122"/>
                  <a:ea typeface="Microsoft YaHei" panose="020B0503020204020204" pitchFamily="34" charset="-122"/>
                </a:rPr>
                <a:t>：给每个调用方分配身份。</a:t>
              </a:r>
            </a:p>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权限控制</a:t>
              </a:r>
              <a:r>
                <a:rPr lang="zh-CN" altLang="en-US" sz="1100" dirty="0">
                  <a:latin typeface="Microsoft YaHei" panose="020B0503020204020204" pitchFamily="34" charset="-122"/>
                  <a:ea typeface="Microsoft YaHei" panose="020B0503020204020204" pitchFamily="34" charset="-122"/>
                </a:rPr>
                <a:t>：控制每个身份访问的接口。</a:t>
              </a:r>
              <a:endParaRPr lang="en-US" altLang="zh-CN" sz="1100" dirty="0">
                <a:latin typeface="Microsoft YaHei" panose="020B0503020204020204" pitchFamily="34" charset="-122"/>
                <a:ea typeface="Microsoft YaHei" panose="020B0503020204020204" pitchFamily="34" charset="-122"/>
              </a:endParaRPr>
            </a:p>
          </p:txBody>
        </p:sp>
        <p:sp>
          <p:nvSpPr>
            <p:cNvPr id="19" name="Freeform 206">
              <a:extLst>
                <a:ext uri="{FF2B5EF4-FFF2-40B4-BE49-F238E27FC236}">
                  <a16:creationId xmlns:a16="http://schemas.microsoft.com/office/drawing/2014/main" id="{6C234CE7-20CD-3C4F-A08D-28105FF3BA7E}"/>
                </a:ext>
              </a:extLst>
            </p:cNvPr>
            <p:cNvSpPr>
              <a:spLocks noEditPoints="1"/>
            </p:cNvSpPr>
            <p:nvPr/>
          </p:nvSpPr>
          <p:spPr bwMode="auto">
            <a:xfrm>
              <a:off x="4622800" y="4411663"/>
              <a:ext cx="519113" cy="465137"/>
            </a:xfrm>
            <a:custGeom>
              <a:avLst/>
              <a:gdLst>
                <a:gd name="T0" fmla="*/ 2147483646 w 3394"/>
                <a:gd name="T1" fmla="*/ 2147483646 h 3044"/>
                <a:gd name="T2" fmla="*/ 2147483646 w 3394"/>
                <a:gd name="T3" fmla="*/ 2147483646 h 3044"/>
                <a:gd name="T4" fmla="*/ 2147483646 w 3394"/>
                <a:gd name="T5" fmla="*/ 2147483646 h 3044"/>
                <a:gd name="T6" fmla="*/ 2147483646 w 3394"/>
                <a:gd name="T7" fmla="*/ 2147483646 h 3044"/>
                <a:gd name="T8" fmla="*/ 2147483646 w 3394"/>
                <a:gd name="T9" fmla="*/ 2147483646 h 3044"/>
                <a:gd name="T10" fmla="*/ 2147483646 w 3394"/>
                <a:gd name="T11" fmla="*/ 2147483646 h 3044"/>
                <a:gd name="T12" fmla="*/ 2147483646 w 3394"/>
                <a:gd name="T13" fmla="*/ 2147483646 h 3044"/>
                <a:gd name="T14" fmla="*/ 2147483646 w 3394"/>
                <a:gd name="T15" fmla="*/ 2147483646 h 3044"/>
                <a:gd name="T16" fmla="*/ 2147483646 w 3394"/>
                <a:gd name="T17" fmla="*/ 2147483646 h 3044"/>
                <a:gd name="T18" fmla="*/ 2147483646 w 3394"/>
                <a:gd name="T19" fmla="*/ 2147483646 h 3044"/>
                <a:gd name="T20" fmla="*/ 2147483646 w 3394"/>
                <a:gd name="T21" fmla="*/ 2147483646 h 3044"/>
                <a:gd name="T22" fmla="*/ 2147483646 w 3394"/>
                <a:gd name="T23" fmla="*/ 2147483646 h 3044"/>
                <a:gd name="T24" fmla="*/ 2147483646 w 3394"/>
                <a:gd name="T25" fmla="*/ 2147483646 h 3044"/>
                <a:gd name="T26" fmla="*/ 2147483646 w 3394"/>
                <a:gd name="T27" fmla="*/ 2147483646 h 3044"/>
                <a:gd name="T28" fmla="*/ 2147483646 w 3394"/>
                <a:gd name="T29" fmla="*/ 2147483646 h 3044"/>
                <a:gd name="T30" fmla="*/ 2147483646 w 3394"/>
                <a:gd name="T31" fmla="*/ 2147483646 h 3044"/>
                <a:gd name="T32" fmla="*/ 2147483646 w 3394"/>
                <a:gd name="T33" fmla="*/ 0 h 3044"/>
                <a:gd name="T34" fmla="*/ 2147483646 w 3394"/>
                <a:gd name="T35" fmla="*/ 2147483646 h 3044"/>
                <a:gd name="T36" fmla="*/ 2147483646 w 3394"/>
                <a:gd name="T37" fmla="*/ 2147483646 h 3044"/>
                <a:gd name="T38" fmla="*/ 2147483646 w 3394"/>
                <a:gd name="T39" fmla="*/ 2147483646 h 3044"/>
                <a:gd name="T40" fmla="*/ 2147483646 w 3394"/>
                <a:gd name="T41" fmla="*/ 2147483646 h 3044"/>
                <a:gd name="T42" fmla="*/ 2147483646 w 3394"/>
                <a:gd name="T43" fmla="*/ 2147483646 h 3044"/>
                <a:gd name="T44" fmla="*/ 2147483646 w 3394"/>
                <a:gd name="T45" fmla="*/ 2147483646 h 3044"/>
                <a:gd name="T46" fmla="*/ 2147483646 w 3394"/>
                <a:gd name="T47" fmla="*/ 2147483646 h 3044"/>
                <a:gd name="T48" fmla="*/ 2147483646 w 3394"/>
                <a:gd name="T49" fmla="*/ 2147483646 h 3044"/>
                <a:gd name="T50" fmla="*/ 2147483646 w 3394"/>
                <a:gd name="T51" fmla="*/ 2147483646 h 3044"/>
                <a:gd name="T52" fmla="*/ 2147483646 w 3394"/>
                <a:gd name="T53" fmla="*/ 2147483646 h 3044"/>
                <a:gd name="T54" fmla="*/ 2147483646 w 3394"/>
                <a:gd name="T55" fmla="*/ 2147483646 h 3044"/>
                <a:gd name="T56" fmla="*/ 2147483646 w 3394"/>
                <a:gd name="T57" fmla="*/ 2147483646 h 3044"/>
                <a:gd name="T58" fmla="*/ 2147483646 w 3394"/>
                <a:gd name="T59" fmla="*/ 2147483646 h 3044"/>
                <a:gd name="T60" fmla="*/ 2147483646 w 3394"/>
                <a:gd name="T61" fmla="*/ 2147483646 h 3044"/>
                <a:gd name="T62" fmla="*/ 2147483646 w 3394"/>
                <a:gd name="T63" fmla="*/ 2147483646 h 3044"/>
                <a:gd name="T64" fmla="*/ 2147483646 w 3394"/>
                <a:gd name="T65" fmla="*/ 2147483646 h 3044"/>
                <a:gd name="T66" fmla="*/ 2147483646 w 3394"/>
                <a:gd name="T67" fmla="*/ 2147483646 h 3044"/>
                <a:gd name="T68" fmla="*/ 2147483646 w 3394"/>
                <a:gd name="T69" fmla="*/ 2147483646 h 3044"/>
                <a:gd name="T70" fmla="*/ 2147483646 w 3394"/>
                <a:gd name="T71" fmla="*/ 2147483646 h 3044"/>
                <a:gd name="T72" fmla="*/ 2147483646 w 3394"/>
                <a:gd name="T73" fmla="*/ 2147483646 h 3044"/>
                <a:gd name="T74" fmla="*/ 2147483646 w 3394"/>
                <a:gd name="T75" fmla="*/ 2147483646 h 3044"/>
                <a:gd name="T76" fmla="*/ 2147483646 w 3394"/>
                <a:gd name="T77" fmla="*/ 2147483646 h 3044"/>
                <a:gd name="T78" fmla="*/ 2147483646 w 3394"/>
                <a:gd name="T79" fmla="*/ 2147483646 h 3044"/>
                <a:gd name="T80" fmla="*/ 2147483646 w 3394"/>
                <a:gd name="T81" fmla="*/ 2147483646 h 3044"/>
                <a:gd name="T82" fmla="*/ 2147483646 w 3394"/>
                <a:gd name="T83" fmla="*/ 2147483646 h 3044"/>
                <a:gd name="T84" fmla="*/ 2147483646 w 3394"/>
                <a:gd name="T85" fmla="*/ 2147483646 h 3044"/>
                <a:gd name="T86" fmla="*/ 2147483646 w 3394"/>
                <a:gd name="T87" fmla="*/ 2147483646 h 3044"/>
                <a:gd name="T88" fmla="*/ 2147483646 w 3394"/>
                <a:gd name="T89" fmla="*/ 2147483646 h 3044"/>
                <a:gd name="T90" fmla="*/ 2147483646 w 3394"/>
                <a:gd name="T91" fmla="*/ 2147483646 h 3044"/>
                <a:gd name="T92" fmla="*/ 2147483646 w 3394"/>
                <a:gd name="T93" fmla="*/ 0 h 3044"/>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3394"/>
                <a:gd name="T142" fmla="*/ 0 h 3044"/>
                <a:gd name="T143" fmla="*/ 3394 w 3394"/>
                <a:gd name="T144" fmla="*/ 3044 h 3044"/>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3394" h="3044">
                  <a:moveTo>
                    <a:pt x="191" y="1961"/>
                  </a:moveTo>
                  <a:lnTo>
                    <a:pt x="191" y="2037"/>
                  </a:lnTo>
                  <a:lnTo>
                    <a:pt x="194" y="2074"/>
                  </a:lnTo>
                  <a:lnTo>
                    <a:pt x="202" y="2109"/>
                  </a:lnTo>
                  <a:lnTo>
                    <a:pt x="216" y="2142"/>
                  </a:lnTo>
                  <a:lnTo>
                    <a:pt x="235" y="2172"/>
                  </a:lnTo>
                  <a:lnTo>
                    <a:pt x="258" y="2198"/>
                  </a:lnTo>
                  <a:lnTo>
                    <a:pt x="284" y="2221"/>
                  </a:lnTo>
                  <a:lnTo>
                    <a:pt x="314" y="2239"/>
                  </a:lnTo>
                  <a:lnTo>
                    <a:pt x="346" y="2254"/>
                  </a:lnTo>
                  <a:lnTo>
                    <a:pt x="381" y="2262"/>
                  </a:lnTo>
                  <a:lnTo>
                    <a:pt x="418" y="2265"/>
                  </a:lnTo>
                  <a:lnTo>
                    <a:pt x="2976" y="2265"/>
                  </a:lnTo>
                  <a:lnTo>
                    <a:pt x="3013" y="2262"/>
                  </a:lnTo>
                  <a:lnTo>
                    <a:pt x="3048" y="2254"/>
                  </a:lnTo>
                  <a:lnTo>
                    <a:pt x="3080" y="2239"/>
                  </a:lnTo>
                  <a:lnTo>
                    <a:pt x="3109" y="2221"/>
                  </a:lnTo>
                  <a:lnTo>
                    <a:pt x="3136" y="2198"/>
                  </a:lnTo>
                  <a:lnTo>
                    <a:pt x="3159" y="2172"/>
                  </a:lnTo>
                  <a:lnTo>
                    <a:pt x="3177" y="2142"/>
                  </a:lnTo>
                  <a:lnTo>
                    <a:pt x="3192" y="2109"/>
                  </a:lnTo>
                  <a:lnTo>
                    <a:pt x="3200" y="2074"/>
                  </a:lnTo>
                  <a:lnTo>
                    <a:pt x="3203" y="2037"/>
                  </a:lnTo>
                  <a:lnTo>
                    <a:pt x="3203" y="1961"/>
                  </a:lnTo>
                  <a:lnTo>
                    <a:pt x="191" y="1961"/>
                  </a:lnTo>
                  <a:close/>
                  <a:moveTo>
                    <a:pt x="418" y="190"/>
                  </a:moveTo>
                  <a:lnTo>
                    <a:pt x="381" y="194"/>
                  </a:lnTo>
                  <a:lnTo>
                    <a:pt x="346" y="202"/>
                  </a:lnTo>
                  <a:lnTo>
                    <a:pt x="313" y="216"/>
                  </a:lnTo>
                  <a:lnTo>
                    <a:pt x="283" y="235"/>
                  </a:lnTo>
                  <a:lnTo>
                    <a:pt x="258" y="257"/>
                  </a:lnTo>
                  <a:lnTo>
                    <a:pt x="234" y="284"/>
                  </a:lnTo>
                  <a:lnTo>
                    <a:pt x="215" y="314"/>
                  </a:lnTo>
                  <a:lnTo>
                    <a:pt x="202" y="347"/>
                  </a:lnTo>
                  <a:lnTo>
                    <a:pt x="194" y="382"/>
                  </a:lnTo>
                  <a:lnTo>
                    <a:pt x="191" y="419"/>
                  </a:lnTo>
                  <a:lnTo>
                    <a:pt x="191" y="1771"/>
                  </a:lnTo>
                  <a:lnTo>
                    <a:pt x="3204" y="1771"/>
                  </a:lnTo>
                  <a:lnTo>
                    <a:pt x="3204" y="419"/>
                  </a:lnTo>
                  <a:lnTo>
                    <a:pt x="3201" y="382"/>
                  </a:lnTo>
                  <a:lnTo>
                    <a:pt x="3193" y="347"/>
                  </a:lnTo>
                  <a:lnTo>
                    <a:pt x="3178" y="314"/>
                  </a:lnTo>
                  <a:lnTo>
                    <a:pt x="3160" y="284"/>
                  </a:lnTo>
                  <a:lnTo>
                    <a:pt x="3137" y="257"/>
                  </a:lnTo>
                  <a:lnTo>
                    <a:pt x="3110" y="235"/>
                  </a:lnTo>
                  <a:lnTo>
                    <a:pt x="3081" y="216"/>
                  </a:lnTo>
                  <a:lnTo>
                    <a:pt x="3048" y="202"/>
                  </a:lnTo>
                  <a:lnTo>
                    <a:pt x="3013" y="194"/>
                  </a:lnTo>
                  <a:lnTo>
                    <a:pt x="2976" y="190"/>
                  </a:lnTo>
                  <a:lnTo>
                    <a:pt x="418" y="190"/>
                  </a:lnTo>
                  <a:close/>
                  <a:moveTo>
                    <a:pt x="418" y="0"/>
                  </a:moveTo>
                  <a:lnTo>
                    <a:pt x="2976" y="0"/>
                  </a:lnTo>
                  <a:lnTo>
                    <a:pt x="3028" y="3"/>
                  </a:lnTo>
                  <a:lnTo>
                    <a:pt x="3079" y="14"/>
                  </a:lnTo>
                  <a:lnTo>
                    <a:pt x="3126" y="29"/>
                  </a:lnTo>
                  <a:lnTo>
                    <a:pt x="3172" y="50"/>
                  </a:lnTo>
                  <a:lnTo>
                    <a:pt x="3215" y="75"/>
                  </a:lnTo>
                  <a:lnTo>
                    <a:pt x="3253" y="106"/>
                  </a:lnTo>
                  <a:lnTo>
                    <a:pt x="3288" y="141"/>
                  </a:lnTo>
                  <a:lnTo>
                    <a:pt x="3319" y="179"/>
                  </a:lnTo>
                  <a:lnTo>
                    <a:pt x="3344" y="222"/>
                  </a:lnTo>
                  <a:lnTo>
                    <a:pt x="3366" y="268"/>
                  </a:lnTo>
                  <a:lnTo>
                    <a:pt x="3380" y="316"/>
                  </a:lnTo>
                  <a:lnTo>
                    <a:pt x="3391" y="366"/>
                  </a:lnTo>
                  <a:lnTo>
                    <a:pt x="3394" y="419"/>
                  </a:lnTo>
                  <a:lnTo>
                    <a:pt x="3394" y="2037"/>
                  </a:lnTo>
                  <a:lnTo>
                    <a:pt x="3391" y="2089"/>
                  </a:lnTo>
                  <a:lnTo>
                    <a:pt x="3380" y="2140"/>
                  </a:lnTo>
                  <a:lnTo>
                    <a:pt x="3365" y="2188"/>
                  </a:lnTo>
                  <a:lnTo>
                    <a:pt x="3344" y="2233"/>
                  </a:lnTo>
                  <a:lnTo>
                    <a:pt x="3319" y="2275"/>
                  </a:lnTo>
                  <a:lnTo>
                    <a:pt x="3288" y="2314"/>
                  </a:lnTo>
                  <a:lnTo>
                    <a:pt x="3253" y="2349"/>
                  </a:lnTo>
                  <a:lnTo>
                    <a:pt x="3214" y="2380"/>
                  </a:lnTo>
                  <a:lnTo>
                    <a:pt x="3171" y="2406"/>
                  </a:lnTo>
                  <a:lnTo>
                    <a:pt x="3126" y="2427"/>
                  </a:lnTo>
                  <a:lnTo>
                    <a:pt x="3078" y="2442"/>
                  </a:lnTo>
                  <a:lnTo>
                    <a:pt x="3027" y="2451"/>
                  </a:lnTo>
                  <a:lnTo>
                    <a:pt x="2976" y="2455"/>
                  </a:lnTo>
                  <a:lnTo>
                    <a:pt x="1792" y="2455"/>
                  </a:lnTo>
                  <a:lnTo>
                    <a:pt x="1792" y="2853"/>
                  </a:lnTo>
                  <a:lnTo>
                    <a:pt x="2382" y="2853"/>
                  </a:lnTo>
                  <a:lnTo>
                    <a:pt x="2404" y="2857"/>
                  </a:lnTo>
                  <a:lnTo>
                    <a:pt x="2423" y="2864"/>
                  </a:lnTo>
                  <a:lnTo>
                    <a:pt x="2442" y="2875"/>
                  </a:lnTo>
                  <a:lnTo>
                    <a:pt x="2456" y="2889"/>
                  </a:lnTo>
                  <a:lnTo>
                    <a:pt x="2468" y="2907"/>
                  </a:lnTo>
                  <a:lnTo>
                    <a:pt x="2475" y="2926"/>
                  </a:lnTo>
                  <a:lnTo>
                    <a:pt x="2477" y="2949"/>
                  </a:lnTo>
                  <a:lnTo>
                    <a:pt x="2475" y="2971"/>
                  </a:lnTo>
                  <a:lnTo>
                    <a:pt x="2468" y="2990"/>
                  </a:lnTo>
                  <a:lnTo>
                    <a:pt x="2456" y="3009"/>
                  </a:lnTo>
                  <a:lnTo>
                    <a:pt x="2442" y="3023"/>
                  </a:lnTo>
                  <a:lnTo>
                    <a:pt x="2423" y="3034"/>
                  </a:lnTo>
                  <a:lnTo>
                    <a:pt x="2404" y="3042"/>
                  </a:lnTo>
                  <a:lnTo>
                    <a:pt x="2382" y="3044"/>
                  </a:lnTo>
                  <a:lnTo>
                    <a:pt x="1012" y="3044"/>
                  </a:lnTo>
                  <a:lnTo>
                    <a:pt x="990" y="3042"/>
                  </a:lnTo>
                  <a:lnTo>
                    <a:pt x="970" y="3034"/>
                  </a:lnTo>
                  <a:lnTo>
                    <a:pt x="952" y="3023"/>
                  </a:lnTo>
                  <a:lnTo>
                    <a:pt x="938" y="3009"/>
                  </a:lnTo>
                  <a:lnTo>
                    <a:pt x="926" y="2990"/>
                  </a:lnTo>
                  <a:lnTo>
                    <a:pt x="919" y="2971"/>
                  </a:lnTo>
                  <a:lnTo>
                    <a:pt x="917" y="2949"/>
                  </a:lnTo>
                  <a:lnTo>
                    <a:pt x="919" y="2926"/>
                  </a:lnTo>
                  <a:lnTo>
                    <a:pt x="926" y="2907"/>
                  </a:lnTo>
                  <a:lnTo>
                    <a:pt x="938" y="2889"/>
                  </a:lnTo>
                  <a:lnTo>
                    <a:pt x="952" y="2875"/>
                  </a:lnTo>
                  <a:lnTo>
                    <a:pt x="970" y="2864"/>
                  </a:lnTo>
                  <a:lnTo>
                    <a:pt x="990" y="2857"/>
                  </a:lnTo>
                  <a:lnTo>
                    <a:pt x="1012" y="2853"/>
                  </a:lnTo>
                  <a:lnTo>
                    <a:pt x="1602" y="2853"/>
                  </a:lnTo>
                  <a:lnTo>
                    <a:pt x="1602" y="2455"/>
                  </a:lnTo>
                  <a:lnTo>
                    <a:pt x="418" y="2455"/>
                  </a:lnTo>
                  <a:lnTo>
                    <a:pt x="366" y="2451"/>
                  </a:lnTo>
                  <a:lnTo>
                    <a:pt x="315" y="2442"/>
                  </a:lnTo>
                  <a:lnTo>
                    <a:pt x="267" y="2427"/>
                  </a:lnTo>
                  <a:lnTo>
                    <a:pt x="222" y="2406"/>
                  </a:lnTo>
                  <a:lnTo>
                    <a:pt x="179" y="2380"/>
                  </a:lnTo>
                  <a:lnTo>
                    <a:pt x="140" y="2349"/>
                  </a:lnTo>
                  <a:lnTo>
                    <a:pt x="106" y="2314"/>
                  </a:lnTo>
                  <a:lnTo>
                    <a:pt x="75" y="2275"/>
                  </a:lnTo>
                  <a:lnTo>
                    <a:pt x="49" y="2233"/>
                  </a:lnTo>
                  <a:lnTo>
                    <a:pt x="28" y="2188"/>
                  </a:lnTo>
                  <a:lnTo>
                    <a:pt x="12" y="2140"/>
                  </a:lnTo>
                  <a:lnTo>
                    <a:pt x="3" y="2089"/>
                  </a:lnTo>
                  <a:lnTo>
                    <a:pt x="0" y="2037"/>
                  </a:lnTo>
                  <a:lnTo>
                    <a:pt x="0" y="419"/>
                  </a:lnTo>
                  <a:lnTo>
                    <a:pt x="3" y="366"/>
                  </a:lnTo>
                  <a:lnTo>
                    <a:pt x="12" y="316"/>
                  </a:lnTo>
                  <a:lnTo>
                    <a:pt x="28" y="268"/>
                  </a:lnTo>
                  <a:lnTo>
                    <a:pt x="49" y="222"/>
                  </a:lnTo>
                  <a:lnTo>
                    <a:pt x="75" y="179"/>
                  </a:lnTo>
                  <a:lnTo>
                    <a:pt x="106" y="141"/>
                  </a:lnTo>
                  <a:lnTo>
                    <a:pt x="141" y="106"/>
                  </a:lnTo>
                  <a:lnTo>
                    <a:pt x="179" y="75"/>
                  </a:lnTo>
                  <a:lnTo>
                    <a:pt x="223" y="50"/>
                  </a:lnTo>
                  <a:lnTo>
                    <a:pt x="268" y="29"/>
                  </a:lnTo>
                  <a:lnTo>
                    <a:pt x="315" y="14"/>
                  </a:lnTo>
                  <a:lnTo>
                    <a:pt x="366" y="3"/>
                  </a:lnTo>
                  <a:lnTo>
                    <a:pt x="418" y="0"/>
                  </a:lnTo>
                  <a:close/>
                </a:path>
              </a:pathLst>
            </a:custGeom>
            <a:solidFill>
              <a:schemeClr val="bg1"/>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zh-CN" altLang="en-US" sz="1100">
                <a:latin typeface="Microsoft YaHei" panose="020B0503020204020204" pitchFamily="34" charset="-122"/>
                <a:ea typeface="Microsoft YaHei" panose="020B0503020204020204" pitchFamily="34" charset="-122"/>
              </a:endParaRPr>
            </a:p>
          </p:txBody>
        </p:sp>
        <p:sp>
          <p:nvSpPr>
            <p:cNvPr id="20" name="Inhaltsplatzhalter 4">
              <a:extLst>
                <a:ext uri="{FF2B5EF4-FFF2-40B4-BE49-F238E27FC236}">
                  <a16:creationId xmlns:a16="http://schemas.microsoft.com/office/drawing/2014/main" id="{1CEF143F-3D2C-AF4D-AC43-A0DA64AA41D1}"/>
                </a:ext>
              </a:extLst>
            </p:cNvPr>
            <p:cNvSpPr txBox="1">
              <a:spLocks noChangeArrowheads="1"/>
            </p:cNvSpPr>
            <p:nvPr/>
          </p:nvSpPr>
          <p:spPr bwMode="auto">
            <a:xfrm>
              <a:off x="342213" y="3852862"/>
              <a:ext cx="3355894" cy="2438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marL="273050" indent="-273050" defTabSz="912813">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912813">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defTabSz="912813">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限流：</a:t>
              </a:r>
              <a:r>
                <a:rPr lang="zh-CN" altLang="en-US" sz="1100" dirty="0">
                  <a:latin typeface="Microsoft YaHei" panose="020B0503020204020204" pitchFamily="34" charset="-122"/>
                  <a:ea typeface="Microsoft YaHei" panose="020B0503020204020204" pitchFamily="34" charset="-122"/>
                </a:rPr>
                <a:t>设置各类请求并发上限，超限时，不再转发请求，以保护后端服务。</a:t>
              </a:r>
              <a:endParaRPr lang="en-US" altLang="zh-CN" sz="1100" dirty="0">
                <a:latin typeface="Microsoft YaHei" panose="020B0503020204020204" pitchFamily="34" charset="-122"/>
                <a:ea typeface="Microsoft YaHei" panose="020B0503020204020204" pitchFamily="34" charset="-122"/>
              </a:endParaRPr>
            </a:p>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服务降级</a:t>
              </a:r>
              <a:r>
                <a:rPr lang="en-US" altLang="zh-CN" sz="1100" b="1" dirty="0">
                  <a:latin typeface="Microsoft YaHei" panose="020B0503020204020204" pitchFamily="34" charset="-122"/>
                  <a:ea typeface="Microsoft YaHei" panose="020B0503020204020204" pitchFamily="34" charset="-122"/>
                </a:rPr>
                <a:t>:</a:t>
              </a:r>
              <a:r>
                <a:rPr lang="zh-CN" altLang="en-US" sz="1100" dirty="0">
                  <a:latin typeface="Microsoft YaHei" panose="020B0503020204020204" pitchFamily="34" charset="-122"/>
                  <a:ea typeface="Microsoft YaHei" panose="020B0503020204020204" pitchFamily="34" charset="-122"/>
                </a:rPr>
                <a:t>根据业务情况及流量对服务和页面有策略的降级，保证核心任务。</a:t>
              </a:r>
              <a:endParaRPr lang="en-US" altLang="zh-CN" sz="1100" dirty="0">
                <a:latin typeface="Microsoft YaHei" panose="020B0503020204020204" pitchFamily="34" charset="-122"/>
                <a:ea typeface="Microsoft YaHei" panose="020B0503020204020204" pitchFamily="34" charset="-122"/>
              </a:endParaRPr>
            </a:p>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服务熔断</a:t>
              </a:r>
              <a:r>
                <a:rPr lang="en-US" altLang="zh-CN" sz="1100" dirty="0">
                  <a:latin typeface="Microsoft YaHei" panose="020B0503020204020204" pitchFamily="34" charset="-122"/>
                  <a:ea typeface="Microsoft YaHei" panose="020B0503020204020204" pitchFamily="34" charset="-122"/>
                </a:rPr>
                <a:t>:</a:t>
              </a:r>
              <a:r>
                <a:rPr lang="zh-CN" altLang="en-US" sz="1100" dirty="0">
                  <a:latin typeface="Microsoft YaHei" panose="020B0503020204020204" pitchFamily="34" charset="-122"/>
                  <a:ea typeface="Microsoft YaHei" panose="020B0503020204020204" pitchFamily="34" charset="-122"/>
                </a:rPr>
                <a:t>服务在时间内的错误比率到达一个阈值，停止向该服务转发请求。</a:t>
              </a:r>
              <a:endParaRPr lang="en-US" altLang="zh-CN" sz="1100" dirty="0">
                <a:latin typeface="Microsoft YaHei" panose="020B0503020204020204" pitchFamily="34" charset="-122"/>
                <a:ea typeface="Microsoft YaHei" panose="020B0503020204020204" pitchFamily="34" charset="-122"/>
              </a:endParaRPr>
            </a:p>
            <a:p>
              <a:pPr eaLnBrk="1" hangingPunct="1">
                <a:lnSpc>
                  <a:spcPct val="100000"/>
                </a:lnSpc>
                <a:spcBef>
                  <a:spcPct val="0"/>
                </a:spcBef>
                <a:spcAft>
                  <a:spcPts val="1200"/>
                </a:spcAft>
                <a:buFont typeface="Wingdings" panose="05000000000000000000" pitchFamily="2" charset="2"/>
                <a:buChar char="l"/>
              </a:pPr>
              <a:r>
                <a:rPr lang="zh-CN" altLang="en-US" sz="1100" b="1" dirty="0">
                  <a:latin typeface="Microsoft YaHei" panose="020B0503020204020204" pitchFamily="34" charset="-122"/>
                  <a:ea typeface="Microsoft YaHei" panose="020B0503020204020204" pitchFamily="34" charset="-122"/>
                </a:rPr>
                <a:t>监控报警</a:t>
              </a:r>
              <a:r>
                <a:rPr lang="zh-CN" altLang="en-US" sz="1100" dirty="0">
                  <a:latin typeface="Microsoft YaHei" panose="020B0503020204020204" pitchFamily="34" charset="-122"/>
                  <a:ea typeface="Microsoft YaHei" panose="020B0503020204020204" pitchFamily="34" charset="-122"/>
                </a:rPr>
                <a:t>：记录请求响应数据，性能监控，出现问题时，及时报警。</a:t>
              </a:r>
              <a:endParaRPr lang="en-US" altLang="zh-CN" sz="1100" dirty="0">
                <a:latin typeface="Microsoft YaHei" panose="020B0503020204020204" pitchFamily="34" charset="-122"/>
                <a:ea typeface="Microsoft YaHei" panose="020B0503020204020204" pitchFamily="34" charset="-122"/>
              </a:endParaRPr>
            </a:p>
          </p:txBody>
        </p:sp>
        <p:sp>
          <p:nvSpPr>
            <p:cNvPr id="21" name="Oval 9">
              <a:extLst>
                <a:ext uri="{FF2B5EF4-FFF2-40B4-BE49-F238E27FC236}">
                  <a16:creationId xmlns:a16="http://schemas.microsoft.com/office/drawing/2014/main" id="{15F460E7-CDF5-FD48-A149-2D4A343BFEE8}"/>
                </a:ext>
              </a:extLst>
            </p:cNvPr>
            <p:cNvSpPr>
              <a:spLocks noChangeArrowheads="1"/>
            </p:cNvSpPr>
            <p:nvPr/>
          </p:nvSpPr>
          <p:spPr bwMode="auto">
            <a:xfrm>
              <a:off x="4929188" y="2617788"/>
              <a:ext cx="1852612" cy="1852612"/>
            </a:xfrm>
            <a:prstGeom prst="ellipse">
              <a:avLst/>
            </a:prstGeom>
            <a:solidFill>
              <a:schemeClr val="bg1">
                <a:lumMod val="95000"/>
              </a:schemeClr>
            </a:solidFill>
            <a:ln>
              <a:noFill/>
            </a:ln>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defRPr/>
              </a:pPr>
              <a:r>
                <a:rPr lang="en-US" altLang="zh-CN" sz="2400" b="1" dirty="0">
                  <a:solidFill>
                    <a:srgbClr val="333F50"/>
                  </a:solidFill>
                  <a:latin typeface="Microsoft YaHei" panose="020B0503020204020204" pitchFamily="34" charset="-122"/>
                  <a:ea typeface="Microsoft YaHei" panose="020B0503020204020204" pitchFamily="34" charset="-122"/>
                </a:rPr>
                <a:t>API</a:t>
              </a:r>
            </a:p>
            <a:p>
              <a:pPr algn="ctr">
                <a:lnSpc>
                  <a:spcPct val="100000"/>
                </a:lnSpc>
                <a:spcBef>
                  <a:spcPct val="0"/>
                </a:spcBef>
                <a:buFontTx/>
                <a:buNone/>
                <a:defRPr/>
              </a:pPr>
              <a:r>
                <a:rPr lang="zh-CN" altLang="en-US" sz="2400" b="1" dirty="0">
                  <a:solidFill>
                    <a:srgbClr val="333F50"/>
                  </a:solidFill>
                  <a:latin typeface="Microsoft YaHei" panose="020B0503020204020204" pitchFamily="34" charset="-122"/>
                  <a:ea typeface="Microsoft YaHei" panose="020B0503020204020204" pitchFamily="34" charset="-122"/>
                </a:rPr>
                <a:t>网关</a:t>
              </a:r>
              <a:endParaRPr lang="en-US" altLang="zh-CN" sz="2400" b="1" dirty="0">
                <a:solidFill>
                  <a:srgbClr val="333F50"/>
                </a:solidFill>
                <a:latin typeface="Microsoft YaHei" panose="020B0503020204020204" pitchFamily="34" charset="-122"/>
                <a:ea typeface="Microsoft YaHei" panose="020B0503020204020204" pitchFamily="34" charset="-122"/>
              </a:endParaRPr>
            </a:p>
          </p:txBody>
        </p:sp>
        <p:sp>
          <p:nvSpPr>
            <p:cNvPr id="22" name="矩形 1">
              <a:extLst>
                <a:ext uri="{FF2B5EF4-FFF2-40B4-BE49-F238E27FC236}">
                  <a16:creationId xmlns:a16="http://schemas.microsoft.com/office/drawing/2014/main" id="{B14CF70F-00DE-8E4A-B11B-2A9EC5EF2269}"/>
                </a:ext>
              </a:extLst>
            </p:cNvPr>
            <p:cNvSpPr>
              <a:spLocks noChangeArrowheads="1"/>
            </p:cNvSpPr>
            <p:nvPr/>
          </p:nvSpPr>
          <p:spPr bwMode="auto">
            <a:xfrm>
              <a:off x="1270795" y="991480"/>
              <a:ext cx="2614612" cy="537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r">
                <a:lnSpc>
                  <a:spcPct val="100000"/>
                </a:lnSpc>
                <a:spcBef>
                  <a:spcPct val="0"/>
                </a:spcBef>
                <a:spcAft>
                  <a:spcPts val="1200"/>
                </a:spcAft>
                <a:buFontTx/>
                <a:buNone/>
              </a:pPr>
              <a:r>
                <a:rPr lang="zh-CN" altLang="en-US" sz="2000" b="1" dirty="0">
                  <a:solidFill>
                    <a:srgbClr val="FF0000"/>
                  </a:solidFill>
                  <a:latin typeface="Microsoft YaHei" panose="020B0503020204020204" pitchFamily="34" charset="-122"/>
                  <a:ea typeface="Microsoft YaHei" panose="020B0503020204020204" pitchFamily="34" charset="-122"/>
                </a:rPr>
                <a:t>统一接入</a:t>
              </a:r>
              <a:endParaRPr lang="en-US" altLang="zh-CN" sz="2000" b="1" dirty="0">
                <a:solidFill>
                  <a:srgbClr val="FF0000"/>
                </a:solidFill>
                <a:latin typeface="Microsoft YaHei" panose="020B0503020204020204" pitchFamily="34" charset="-122"/>
                <a:ea typeface="Microsoft YaHei" panose="020B0503020204020204" pitchFamily="34" charset="-122"/>
              </a:endParaRPr>
            </a:p>
          </p:txBody>
        </p:sp>
        <p:sp>
          <p:nvSpPr>
            <p:cNvPr id="23" name="矩形 2">
              <a:extLst>
                <a:ext uri="{FF2B5EF4-FFF2-40B4-BE49-F238E27FC236}">
                  <a16:creationId xmlns:a16="http://schemas.microsoft.com/office/drawing/2014/main" id="{EAB52028-207B-BB49-A0EF-585EE749FE2E}"/>
                </a:ext>
              </a:extLst>
            </p:cNvPr>
            <p:cNvSpPr>
              <a:spLocks noChangeArrowheads="1"/>
            </p:cNvSpPr>
            <p:nvPr/>
          </p:nvSpPr>
          <p:spPr bwMode="auto">
            <a:xfrm>
              <a:off x="8193023" y="1040601"/>
              <a:ext cx="1496803" cy="537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spcAft>
                  <a:spcPts val="1200"/>
                </a:spcAft>
                <a:buFontTx/>
                <a:buNone/>
              </a:pPr>
              <a:r>
                <a:rPr lang="zh-CN" altLang="en-US" sz="2000" b="1" dirty="0">
                  <a:solidFill>
                    <a:srgbClr val="FF0000"/>
                  </a:solidFill>
                  <a:latin typeface="Microsoft YaHei" panose="020B0503020204020204" pitchFamily="34" charset="-122"/>
                  <a:ea typeface="Microsoft YaHei" panose="020B0503020204020204" pitchFamily="34" charset="-122"/>
                </a:rPr>
                <a:t>协议适配</a:t>
              </a:r>
              <a:endParaRPr lang="en-US" altLang="zh-CN" sz="2000" b="1" dirty="0">
                <a:latin typeface="Microsoft YaHei" panose="020B0503020204020204" pitchFamily="34" charset="-122"/>
                <a:ea typeface="Microsoft YaHei" panose="020B0503020204020204" pitchFamily="34" charset="-122"/>
              </a:endParaRPr>
            </a:p>
          </p:txBody>
        </p:sp>
        <p:sp>
          <p:nvSpPr>
            <p:cNvPr id="24" name="矩形 3">
              <a:extLst>
                <a:ext uri="{FF2B5EF4-FFF2-40B4-BE49-F238E27FC236}">
                  <a16:creationId xmlns:a16="http://schemas.microsoft.com/office/drawing/2014/main" id="{D0E9E73B-0C4E-564A-848C-B4B85FA75C40}"/>
                </a:ext>
              </a:extLst>
            </p:cNvPr>
            <p:cNvSpPr>
              <a:spLocks noChangeArrowheads="1"/>
            </p:cNvSpPr>
            <p:nvPr/>
          </p:nvSpPr>
          <p:spPr bwMode="auto">
            <a:xfrm>
              <a:off x="8159065" y="3192689"/>
              <a:ext cx="1496803" cy="537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zh-CN" altLang="en-US" sz="2000" b="1" dirty="0">
                  <a:solidFill>
                    <a:srgbClr val="FF0000"/>
                  </a:solidFill>
                  <a:latin typeface="Microsoft YaHei" panose="020B0503020204020204" pitchFamily="34" charset="-122"/>
                  <a:ea typeface="Microsoft YaHei" panose="020B0503020204020204" pitchFamily="34" charset="-122"/>
                </a:rPr>
                <a:t>身份权限</a:t>
              </a:r>
              <a:endParaRPr lang="zh-CN" altLang="en-US" sz="2000" dirty="0">
                <a:latin typeface="Microsoft YaHei" panose="020B0503020204020204" pitchFamily="34" charset="-122"/>
                <a:ea typeface="Microsoft YaHei" panose="020B0503020204020204" pitchFamily="34" charset="-122"/>
              </a:endParaRPr>
            </a:p>
          </p:txBody>
        </p:sp>
        <p:sp>
          <p:nvSpPr>
            <p:cNvPr id="25" name="矩形 27">
              <a:extLst>
                <a:ext uri="{FF2B5EF4-FFF2-40B4-BE49-F238E27FC236}">
                  <a16:creationId xmlns:a16="http://schemas.microsoft.com/office/drawing/2014/main" id="{1D696D44-4EA7-A445-8C52-FF46A19A17A4}"/>
                </a:ext>
              </a:extLst>
            </p:cNvPr>
            <p:cNvSpPr>
              <a:spLocks noChangeArrowheads="1"/>
            </p:cNvSpPr>
            <p:nvPr/>
          </p:nvSpPr>
          <p:spPr bwMode="auto">
            <a:xfrm>
              <a:off x="2371724" y="3315580"/>
              <a:ext cx="1943102" cy="537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zh-CN" altLang="en-US" sz="2000" b="1" dirty="0">
                  <a:solidFill>
                    <a:srgbClr val="FF0000"/>
                  </a:solidFill>
                  <a:latin typeface="Microsoft YaHei" panose="020B0503020204020204" pitchFamily="34" charset="-122"/>
                  <a:ea typeface="Microsoft YaHei" panose="020B0503020204020204" pitchFamily="34" charset="-122"/>
                </a:rPr>
                <a:t>流量管控</a:t>
              </a:r>
              <a:endParaRPr lang="zh-CN" altLang="en-US" sz="2000" dirty="0">
                <a:latin typeface="Microsoft YaHei" panose="020B0503020204020204" pitchFamily="34" charset="-122"/>
                <a:ea typeface="Microsoft YaHei" panose="020B0503020204020204" pitchFamily="34" charset="-122"/>
              </a:endParaRPr>
            </a:p>
          </p:txBody>
        </p:sp>
      </p:grpSp>
      <p:sp>
        <p:nvSpPr>
          <p:cNvPr id="26" name="矩形 25">
            <a:extLst>
              <a:ext uri="{FF2B5EF4-FFF2-40B4-BE49-F238E27FC236}">
                <a16:creationId xmlns:a16="http://schemas.microsoft.com/office/drawing/2014/main" id="{EFC8FDE8-7127-D04B-9081-573782BD5FB9}"/>
              </a:ext>
            </a:extLst>
          </p:cNvPr>
          <p:cNvSpPr/>
          <p:nvPr/>
        </p:nvSpPr>
        <p:spPr>
          <a:xfrm>
            <a:off x="235071" y="737334"/>
            <a:ext cx="9689858" cy="523220"/>
          </a:xfrm>
          <a:prstGeom prst="rect">
            <a:avLst/>
          </a:prstGeom>
          <a:ln w="19050">
            <a:solidFill>
              <a:srgbClr val="A4B880"/>
            </a:solidFill>
          </a:ln>
        </p:spPr>
        <p:txBody>
          <a:bodyPr wrap="square">
            <a:spAutoFit/>
          </a:bodyPr>
          <a:lstStyle/>
          <a:p>
            <a:r>
              <a:rPr kumimoji="1" lang="en-US" altLang="zh-CN" sz="1400" dirty="0">
                <a:solidFill>
                  <a:prstClr val="black"/>
                </a:solidFill>
                <a:latin typeface="微软雅黑" panose="020B0503020204020204" pitchFamily="34" charset="-122"/>
                <a:ea typeface="微软雅黑" panose="020B0503020204020204" pitchFamily="34" charset="-122"/>
              </a:rPr>
              <a:t>API</a:t>
            </a:r>
            <a:r>
              <a:rPr kumimoji="1" lang="zh-CN" altLang="en-US" sz="1400" dirty="0">
                <a:solidFill>
                  <a:prstClr val="black"/>
                </a:solidFill>
                <a:latin typeface="微软雅黑" panose="020B0503020204020204" pitchFamily="34" charset="-122"/>
                <a:ea typeface="微软雅黑" panose="020B0503020204020204" pitchFamily="34" charset="-122"/>
              </a:rPr>
              <a:t>网关实现了接口的统一接入功能，能够适配多种接入协议，具备接口请求方身份认证及权限校验、容错能力。同时提供一套</a:t>
            </a:r>
            <a:r>
              <a:rPr kumimoji="1" lang="en-US" altLang="zh-CN" sz="1400" dirty="0">
                <a:solidFill>
                  <a:prstClr val="black"/>
                </a:solidFill>
                <a:latin typeface="微软雅黑" panose="020B0503020204020204" pitchFamily="34" charset="-122"/>
                <a:ea typeface="微软雅黑" panose="020B0503020204020204" pitchFamily="34" charset="-122"/>
              </a:rPr>
              <a:t>API</a:t>
            </a:r>
            <a:r>
              <a:rPr kumimoji="1" lang="zh-CN" altLang="en-US" sz="1400" dirty="0">
                <a:solidFill>
                  <a:prstClr val="black"/>
                </a:solidFill>
                <a:latin typeface="微软雅黑" panose="020B0503020204020204" pitchFamily="34" charset="-122"/>
                <a:ea typeface="微软雅黑" panose="020B0503020204020204" pitchFamily="34" charset="-122"/>
              </a:rPr>
              <a:t>管理系统，并可通过</a:t>
            </a:r>
            <a:r>
              <a:rPr kumimoji="1" lang="en-US" altLang="zh-CN" sz="1400" dirty="0">
                <a:solidFill>
                  <a:prstClr val="black"/>
                </a:solidFill>
                <a:latin typeface="微软雅黑" panose="020B0503020204020204" pitchFamily="34" charset="-122"/>
                <a:ea typeface="微软雅黑" panose="020B0503020204020204" pitchFamily="34" charset="-122"/>
              </a:rPr>
              <a:t>SDK</a:t>
            </a:r>
            <a:r>
              <a:rPr kumimoji="1" lang="zh-CN" altLang="en-US" sz="1400" dirty="0">
                <a:solidFill>
                  <a:prstClr val="black"/>
                </a:solidFill>
                <a:latin typeface="微软雅黑" panose="020B0503020204020204" pitchFamily="34" charset="-122"/>
                <a:ea typeface="微软雅黑" panose="020B0503020204020204" pitchFamily="34" charset="-122"/>
              </a:rPr>
              <a:t>集成，实现异构系统的接入。</a:t>
            </a:r>
          </a:p>
        </p:txBody>
      </p:sp>
    </p:spTree>
    <p:extLst>
      <p:ext uri="{BB962C8B-B14F-4D97-AF65-F5344CB8AC3E}">
        <p14:creationId xmlns:p14="http://schemas.microsoft.com/office/powerpoint/2010/main" val="922095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en-US" altLang="zh-CN" sz="2400" b="1" dirty="0">
                <a:solidFill>
                  <a:schemeClr val="bg1"/>
                </a:solidFill>
                <a:latin typeface="Microsoft YaHei" panose="020B0503020204020204" pitchFamily="34" charset="-122"/>
                <a:ea typeface="Microsoft YaHei" panose="020B0503020204020204" pitchFamily="34" charset="-122"/>
              </a:rPr>
              <a:t>API</a:t>
            </a:r>
            <a:r>
              <a:rPr lang="zh-CN" altLang="en-US" sz="2400" b="1" dirty="0">
                <a:solidFill>
                  <a:schemeClr val="bg1"/>
                </a:solidFill>
                <a:latin typeface="Microsoft YaHei" panose="020B0503020204020204" pitchFamily="34" charset="-122"/>
                <a:ea typeface="Microsoft YaHei" panose="020B0503020204020204" pitchFamily="34" charset="-122"/>
              </a:rPr>
              <a:t>网关</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架构</a:t>
            </a:r>
          </a:p>
        </p:txBody>
      </p:sp>
      <p:sp>
        <p:nvSpPr>
          <p:cNvPr id="3" name="锯齿">
            <a:extLst>
              <a:ext uri="{FF2B5EF4-FFF2-40B4-BE49-F238E27FC236}">
                <a16:creationId xmlns:a16="http://schemas.microsoft.com/office/drawing/2014/main" id="{DB0C2F35-2037-434C-B77A-A485B4DAA2D4}"/>
              </a:ext>
            </a:extLst>
          </p:cNvPr>
          <p:cNvSpPr/>
          <p:nvPr/>
        </p:nvSpPr>
        <p:spPr>
          <a:xfrm>
            <a:off x="5581336" y="2353444"/>
            <a:ext cx="239405" cy="2146681"/>
          </a:xfrm>
          <a:prstGeom prst="chevron">
            <a:avLst>
              <a:gd name="adj" fmla="val 50000"/>
            </a:avLst>
          </a:prstGeom>
          <a:solidFill>
            <a:srgbClr val="A6A6A6"/>
          </a:solidFill>
          <a:ln w="12700">
            <a:miter lim="400000"/>
          </a:ln>
        </p:spPr>
        <p:txBody>
          <a:bodyPr lIns="45719" rIns="45719" anchor="ctr"/>
          <a:lstStyle/>
          <a:p>
            <a:pPr algn="ctr"/>
            <a:endParaRPr/>
          </a:p>
        </p:txBody>
      </p:sp>
      <p:pic>
        <p:nvPicPr>
          <p:cNvPr id="4" name="image.png" descr="image.png">
            <a:extLst>
              <a:ext uri="{FF2B5EF4-FFF2-40B4-BE49-F238E27FC236}">
                <a16:creationId xmlns:a16="http://schemas.microsoft.com/office/drawing/2014/main" id="{E12C7C6B-338E-0A45-BEFC-2F7B24610F42}"/>
              </a:ext>
            </a:extLst>
          </p:cNvPr>
          <p:cNvPicPr>
            <a:picLocks noChangeAspect="1"/>
          </p:cNvPicPr>
          <p:nvPr/>
        </p:nvPicPr>
        <p:blipFill>
          <a:blip r:embed="rId3"/>
          <a:stretch>
            <a:fillRect/>
          </a:stretch>
        </p:blipFill>
        <p:spPr>
          <a:xfrm>
            <a:off x="396548" y="1248343"/>
            <a:ext cx="5184788" cy="3994005"/>
          </a:xfrm>
          <a:prstGeom prst="rect">
            <a:avLst/>
          </a:prstGeom>
          <a:ln w="12700">
            <a:miter lim="400000"/>
          </a:ln>
        </p:spPr>
      </p:pic>
      <p:graphicFrame>
        <p:nvGraphicFramePr>
          <p:cNvPr id="6" name="Diagram 9">
            <a:extLst>
              <a:ext uri="{FF2B5EF4-FFF2-40B4-BE49-F238E27FC236}">
                <a16:creationId xmlns:a16="http://schemas.microsoft.com/office/drawing/2014/main" id="{7C354F5B-74BE-574D-9DBE-9438C2D2E085}"/>
              </a:ext>
            </a:extLst>
          </p:cNvPr>
          <p:cNvGraphicFramePr/>
          <p:nvPr>
            <p:extLst>
              <p:ext uri="{D42A27DB-BD31-4B8C-83A1-F6EECF244321}">
                <p14:modId xmlns:p14="http://schemas.microsoft.com/office/powerpoint/2010/main" val="2011422088"/>
              </p:ext>
            </p:extLst>
          </p:nvPr>
        </p:nvGraphicFramePr>
        <p:xfrm>
          <a:off x="5820741" y="1096515"/>
          <a:ext cx="3757631" cy="42976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矩形 6">
            <a:extLst>
              <a:ext uri="{FF2B5EF4-FFF2-40B4-BE49-F238E27FC236}">
                <a16:creationId xmlns:a16="http://schemas.microsoft.com/office/drawing/2014/main" id="{5635F8AC-E010-9C4A-A1D7-DD3CBCB12AFD}"/>
              </a:ext>
            </a:extLst>
          </p:cNvPr>
          <p:cNvSpPr/>
          <p:nvPr/>
        </p:nvSpPr>
        <p:spPr>
          <a:xfrm>
            <a:off x="108188" y="680818"/>
            <a:ext cx="9865205" cy="461665"/>
          </a:xfrm>
          <a:prstGeom prst="rect">
            <a:avLst/>
          </a:prstGeom>
        </p:spPr>
        <p:txBody>
          <a:bodyPr wrap="square">
            <a:spAutoFit/>
          </a:bodyPr>
          <a:lstStyle/>
          <a:p>
            <a:pPr marL="285750" indent="-285750">
              <a:buFont typeface="Wingdings" pitchFamily="2" charset="2"/>
              <a:buChar char="p"/>
            </a:pPr>
            <a:r>
              <a:rPr kumimoji="1" lang="zh-CN" altLang="en-US" sz="1200" dirty="0">
                <a:solidFill>
                  <a:prstClr val="black"/>
                </a:solidFill>
                <a:latin typeface="微软雅黑" panose="020B0503020204020204" pitchFamily="34" charset="-122"/>
                <a:ea typeface="微软雅黑" panose="020B0503020204020204" pitchFamily="34" charset="-122"/>
              </a:rPr>
              <a:t>能力开放平台应用网关主要用来向外部暴露服务，是外部服务与内部服务的边界，对外部请求进行监控统计及流量控制，同时对内部的微服务起保护的作用。</a:t>
            </a:r>
            <a:endParaRPr kumimoji="1" lang="en-US" altLang="zh-CN" sz="1200" dirty="0">
              <a:solidFill>
                <a:prstClr val="black"/>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866952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en-US" altLang="zh-CN" sz="2400" b="1" dirty="0">
                <a:solidFill>
                  <a:schemeClr val="bg1"/>
                </a:solidFill>
                <a:latin typeface="Microsoft YaHei" panose="020B0503020204020204" pitchFamily="34" charset="-122"/>
                <a:ea typeface="Microsoft YaHei" panose="020B0503020204020204" pitchFamily="34" charset="-122"/>
              </a:rPr>
              <a:t>API</a:t>
            </a:r>
            <a:r>
              <a:rPr lang="zh-CN" altLang="en-US" sz="2400" b="1" dirty="0">
                <a:solidFill>
                  <a:schemeClr val="bg1"/>
                </a:solidFill>
                <a:latin typeface="Microsoft YaHei" panose="020B0503020204020204" pitchFamily="34" charset="-122"/>
                <a:ea typeface="Microsoft YaHei" panose="020B0503020204020204" pitchFamily="34" charset="-122"/>
              </a:rPr>
              <a:t>网关</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能力自动感知</a:t>
            </a:r>
          </a:p>
        </p:txBody>
      </p:sp>
      <p:pic>
        <p:nvPicPr>
          <p:cNvPr id="6" name="图片 5">
            <a:extLst>
              <a:ext uri="{FF2B5EF4-FFF2-40B4-BE49-F238E27FC236}">
                <a16:creationId xmlns:a16="http://schemas.microsoft.com/office/drawing/2014/main" id="{C57C595C-DE24-8247-AD1E-89A7BF6372D1}"/>
              </a:ext>
            </a:extLst>
          </p:cNvPr>
          <p:cNvPicPr>
            <a:picLocks noChangeAspect="1"/>
          </p:cNvPicPr>
          <p:nvPr/>
        </p:nvPicPr>
        <p:blipFill>
          <a:blip r:embed="rId3"/>
          <a:stretch>
            <a:fillRect/>
          </a:stretch>
        </p:blipFill>
        <p:spPr>
          <a:xfrm>
            <a:off x="39440" y="3145531"/>
            <a:ext cx="10120560" cy="2270161"/>
          </a:xfrm>
          <a:prstGeom prst="rect">
            <a:avLst/>
          </a:prstGeom>
        </p:spPr>
      </p:pic>
      <p:pic>
        <p:nvPicPr>
          <p:cNvPr id="7" name="图片 6">
            <a:extLst>
              <a:ext uri="{FF2B5EF4-FFF2-40B4-BE49-F238E27FC236}">
                <a16:creationId xmlns:a16="http://schemas.microsoft.com/office/drawing/2014/main" id="{464F3F85-859C-0441-B6A2-F29F6FC6A658}"/>
              </a:ext>
            </a:extLst>
          </p:cNvPr>
          <p:cNvPicPr>
            <a:picLocks noChangeAspect="1"/>
          </p:cNvPicPr>
          <p:nvPr/>
        </p:nvPicPr>
        <p:blipFill>
          <a:blip r:embed="rId4"/>
          <a:stretch>
            <a:fillRect/>
          </a:stretch>
        </p:blipFill>
        <p:spPr>
          <a:xfrm>
            <a:off x="10178" y="1132309"/>
            <a:ext cx="10160000" cy="1702153"/>
          </a:xfrm>
          <a:prstGeom prst="rect">
            <a:avLst/>
          </a:prstGeom>
        </p:spPr>
      </p:pic>
      <p:sp>
        <p:nvSpPr>
          <p:cNvPr id="9" name="矩形 8">
            <a:extLst>
              <a:ext uri="{FF2B5EF4-FFF2-40B4-BE49-F238E27FC236}">
                <a16:creationId xmlns:a16="http://schemas.microsoft.com/office/drawing/2014/main" id="{C604399F-840A-4C4A-BEF1-147E320112D9}"/>
              </a:ext>
            </a:extLst>
          </p:cNvPr>
          <p:cNvSpPr/>
          <p:nvPr/>
        </p:nvSpPr>
        <p:spPr>
          <a:xfrm>
            <a:off x="108188" y="680818"/>
            <a:ext cx="9865205" cy="276999"/>
          </a:xfrm>
          <a:prstGeom prst="rect">
            <a:avLst/>
          </a:prstGeom>
        </p:spPr>
        <p:txBody>
          <a:bodyPr wrap="square">
            <a:spAutoFit/>
          </a:bodyPr>
          <a:lstStyle/>
          <a:p>
            <a:pPr marL="285750" indent="-285750">
              <a:buFont typeface="Wingdings" pitchFamily="2" charset="2"/>
              <a:buChar char="p"/>
            </a:pPr>
            <a:r>
              <a:rPr kumimoji="1" lang="en-US" altLang="zh-CN" sz="1200" dirty="0">
                <a:solidFill>
                  <a:prstClr val="black"/>
                </a:solidFill>
                <a:latin typeface="微软雅黑" panose="020B0503020204020204" pitchFamily="34" charset="-122"/>
                <a:ea typeface="微软雅黑" panose="020B0503020204020204" pitchFamily="34" charset="-122"/>
              </a:rPr>
              <a:t>API</a:t>
            </a:r>
            <a:r>
              <a:rPr kumimoji="1" lang="zh-CN" altLang="en-US" sz="1200" dirty="0">
                <a:solidFill>
                  <a:prstClr val="black"/>
                </a:solidFill>
                <a:latin typeface="微软雅黑" panose="020B0503020204020204" pitchFamily="34" charset="-122"/>
                <a:ea typeface="微软雅黑" panose="020B0503020204020204" pitchFamily="34" charset="-122"/>
              </a:rPr>
              <a:t>能力自动感知，线上审批后方可受理请求</a:t>
            </a:r>
            <a:endParaRPr kumimoji="1" lang="en-US" altLang="zh-CN" sz="1200" dirty="0">
              <a:solidFill>
                <a:prstClr val="black"/>
              </a:solidFill>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D6AAF287-E746-FB4C-B18D-2B93B7DB0322}"/>
              </a:ext>
            </a:extLst>
          </p:cNvPr>
          <p:cNvSpPr/>
          <p:nvPr/>
        </p:nvSpPr>
        <p:spPr>
          <a:xfrm>
            <a:off x="35935" y="2880539"/>
            <a:ext cx="9865205" cy="276999"/>
          </a:xfrm>
          <a:prstGeom prst="rect">
            <a:avLst/>
          </a:prstGeom>
        </p:spPr>
        <p:txBody>
          <a:bodyPr wrap="square">
            <a:spAutoFit/>
          </a:bodyPr>
          <a:lstStyle/>
          <a:p>
            <a:pPr marL="285750" indent="-285750">
              <a:buFont typeface="Wingdings" pitchFamily="2" charset="2"/>
              <a:buChar char="p"/>
            </a:pPr>
            <a:r>
              <a:rPr kumimoji="1" lang="en-US" altLang="zh-CN" sz="1200" dirty="0">
                <a:solidFill>
                  <a:prstClr val="black"/>
                </a:solidFill>
                <a:latin typeface="微软雅黑" panose="020B0503020204020204" pitchFamily="34" charset="-122"/>
                <a:ea typeface="微软雅黑" panose="020B0503020204020204" pitchFamily="34" charset="-122"/>
              </a:rPr>
              <a:t>API</a:t>
            </a:r>
            <a:r>
              <a:rPr kumimoji="1" lang="zh-CN" altLang="en-US" sz="1200" dirty="0">
                <a:solidFill>
                  <a:prstClr val="black"/>
                </a:solidFill>
                <a:latin typeface="微软雅黑" panose="020B0503020204020204" pitchFamily="34" charset="-122"/>
                <a:ea typeface="微软雅黑" panose="020B0503020204020204" pitchFamily="34" charset="-122"/>
              </a:rPr>
              <a:t>接口文档自动生成，跟随代码自动更新</a:t>
            </a:r>
            <a:endParaRPr kumimoji="1" lang="en-US" altLang="zh-CN" sz="1200" dirty="0">
              <a:solidFill>
                <a:prstClr val="black"/>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45599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A44D853B-8DBF-1347-A416-602B2C56808D}"/>
              </a:ext>
            </a:extLst>
          </p:cNvPr>
          <p:cNvPicPr>
            <a:picLocks noChangeAspect="1"/>
          </p:cNvPicPr>
          <p:nvPr/>
        </p:nvPicPr>
        <p:blipFill>
          <a:blip r:embed="rId2"/>
          <a:stretch>
            <a:fillRect/>
          </a:stretch>
        </p:blipFill>
        <p:spPr>
          <a:xfrm>
            <a:off x="0" y="1325435"/>
            <a:ext cx="10160000" cy="3681590"/>
          </a:xfrm>
          <a:prstGeom prst="rect">
            <a:avLst/>
          </a:prstGeom>
        </p:spPr>
      </p:pic>
      <p:sp>
        <p:nvSpPr>
          <p:cNvPr id="3" name="标题 1">
            <a:extLst>
              <a:ext uri="{FF2B5EF4-FFF2-40B4-BE49-F238E27FC236}">
                <a16:creationId xmlns:a16="http://schemas.microsoft.com/office/drawing/2014/main" id="{4346846E-2197-D845-BB5A-E6C8AB5212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en-US" altLang="zh-CN" sz="2400" b="1" dirty="0">
                <a:solidFill>
                  <a:schemeClr val="bg1"/>
                </a:solidFill>
                <a:latin typeface="Microsoft YaHei" panose="020B0503020204020204" pitchFamily="34" charset="-122"/>
                <a:ea typeface="Microsoft YaHei" panose="020B0503020204020204" pitchFamily="34" charset="-122"/>
              </a:rPr>
              <a:t>API</a:t>
            </a:r>
            <a:r>
              <a:rPr lang="zh-CN" altLang="en-US" sz="2400" b="1" dirty="0">
                <a:solidFill>
                  <a:schemeClr val="bg1"/>
                </a:solidFill>
                <a:latin typeface="Microsoft YaHei" panose="020B0503020204020204" pitchFamily="34" charset="-122"/>
                <a:ea typeface="Microsoft YaHei" panose="020B0503020204020204" pitchFamily="34" charset="-122"/>
              </a:rPr>
              <a:t>网关</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流量治理</a:t>
            </a:r>
          </a:p>
        </p:txBody>
      </p:sp>
      <p:sp>
        <p:nvSpPr>
          <p:cNvPr id="4" name="矩形 3">
            <a:extLst>
              <a:ext uri="{FF2B5EF4-FFF2-40B4-BE49-F238E27FC236}">
                <a16:creationId xmlns:a16="http://schemas.microsoft.com/office/drawing/2014/main" id="{04F58C5A-74A2-EC42-BD29-858423F8DF46}"/>
              </a:ext>
            </a:extLst>
          </p:cNvPr>
          <p:cNvSpPr/>
          <p:nvPr/>
        </p:nvSpPr>
        <p:spPr>
          <a:xfrm>
            <a:off x="39440" y="738942"/>
            <a:ext cx="9865205" cy="276999"/>
          </a:xfrm>
          <a:prstGeom prst="rect">
            <a:avLst/>
          </a:prstGeom>
        </p:spPr>
        <p:txBody>
          <a:bodyPr wrap="square">
            <a:spAutoFit/>
          </a:bodyPr>
          <a:lstStyle/>
          <a:p>
            <a:pPr marL="285750" indent="-285750">
              <a:buFont typeface="Wingdings" pitchFamily="2" charset="2"/>
              <a:buChar char="p"/>
            </a:pPr>
            <a:r>
              <a:rPr kumimoji="1" lang="zh-CN" altLang="en-US" sz="1200" dirty="0">
                <a:solidFill>
                  <a:prstClr val="black"/>
                </a:solidFill>
                <a:latin typeface="微软雅黑" panose="020B0503020204020204" pitchFamily="34" charset="-122"/>
                <a:ea typeface="微软雅黑" panose="020B0503020204020204" pitchFamily="34" charset="-122"/>
              </a:rPr>
              <a:t>提供</a:t>
            </a:r>
            <a:r>
              <a:rPr kumimoji="1" lang="en-US" altLang="zh-CN" sz="1200" dirty="0">
                <a:solidFill>
                  <a:prstClr val="black"/>
                </a:solidFill>
                <a:latin typeface="微软雅黑" panose="020B0503020204020204" pitchFamily="34" charset="-122"/>
                <a:ea typeface="微软雅黑" panose="020B0503020204020204" pitchFamily="34" charset="-122"/>
              </a:rPr>
              <a:t>API</a:t>
            </a:r>
            <a:r>
              <a:rPr kumimoji="1" lang="zh-CN" altLang="en-US" sz="1200" dirty="0">
                <a:solidFill>
                  <a:prstClr val="black"/>
                </a:solidFill>
                <a:latin typeface="微软雅黑" panose="020B0503020204020204" pitchFamily="34" charset="-122"/>
                <a:ea typeface="微软雅黑" panose="020B0503020204020204" pitchFamily="34" charset="-122"/>
              </a:rPr>
              <a:t>接口的限流、熔断的管理</a:t>
            </a:r>
            <a:endParaRPr kumimoji="1" lang="en-US" altLang="zh-CN" sz="1200" dirty="0">
              <a:solidFill>
                <a:prstClr val="black"/>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61408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1"/>
          <p:cNvSpPr>
            <a:spLocks noGrp="1"/>
          </p:cNvSpPr>
          <p:nvPr>
            <p:ph type="title" idx="4294967295"/>
          </p:nvPr>
        </p:nvSpPr>
        <p:spPr>
          <a:xfrm>
            <a:off x="39440" y="121196"/>
            <a:ext cx="8881180" cy="411427"/>
          </a:xfrm>
          <a:prstGeom prst="rect">
            <a:avLst/>
          </a:prstGeom>
        </p:spPr>
        <p:txBody>
          <a:bodyPr anchor="ctr" anchorCtr="0"/>
          <a:lstStyle/>
          <a:p>
            <a:pPr algn="l" eaLnBrk="1" fontAlgn="base" hangingPunct="1">
              <a:spcAft>
                <a:spcPct val="0"/>
              </a:spcAft>
              <a:buClr>
                <a:schemeClr val="hlink"/>
              </a:buClr>
            </a:pPr>
            <a:r>
              <a:rPr lang="zh-CN" altLang="en-US" sz="2400" b="1" dirty="0">
                <a:solidFill>
                  <a:schemeClr val="bg1"/>
                </a:solidFill>
                <a:latin typeface="微软雅黑" panose="020B0503020204020204" pitchFamily="34" charset="-122"/>
                <a:ea typeface="微软雅黑" panose="020B0503020204020204" pitchFamily="34" charset="-122"/>
                <a:cs typeface="+mn-cs"/>
              </a:rPr>
              <a:t>目 录</a:t>
            </a:r>
          </a:p>
        </p:txBody>
      </p:sp>
      <p:sp>
        <p:nvSpPr>
          <p:cNvPr id="5" name="Text Box 9"/>
          <p:cNvSpPr txBox="1">
            <a:spLocks noChangeArrowheads="1"/>
          </p:cNvSpPr>
          <p:nvPr/>
        </p:nvSpPr>
        <p:spPr bwMode="auto">
          <a:xfrm>
            <a:off x="2413472" y="1417341"/>
            <a:ext cx="627062" cy="623340"/>
          </a:xfrm>
          <a:prstGeom prst="rect">
            <a:avLst/>
          </a:prstGeom>
          <a:solidFill>
            <a:srgbClr val="366AB3"/>
          </a:solidFill>
          <a:ln w="9525">
            <a:noFill/>
            <a:miter lim="800000"/>
          </a:ln>
        </p:spPr>
        <p:txBody>
          <a:bodyPr lIns="182880" anchor="ctr"/>
          <a:lstStyle/>
          <a:p>
            <a:pPr eaLnBrk="0" hangingPunct="0">
              <a:spcBef>
                <a:spcPct val="50000"/>
              </a:spcBef>
            </a:pPr>
            <a:r>
              <a:rPr lang="zh-CN" altLang="en-US" sz="2400" dirty="0">
                <a:solidFill>
                  <a:srgbClr val="FFFFFF"/>
                </a:solidFill>
                <a:latin typeface="微软雅黑" panose="020B0503020204020204" pitchFamily="34" charset="-122"/>
                <a:ea typeface="微软雅黑" panose="020B0503020204020204" pitchFamily="34" charset="-122"/>
              </a:rPr>
              <a:t>一</a:t>
            </a:r>
            <a:endParaRPr lang="en-US" altLang="zh-CN" sz="2400" dirty="0">
              <a:solidFill>
                <a:srgbClr val="FFFFFF"/>
              </a:solidFill>
              <a:latin typeface="微软雅黑" panose="020B0503020204020204" pitchFamily="34" charset="-122"/>
              <a:ea typeface="微软雅黑" panose="020B0503020204020204" pitchFamily="34" charset="-122"/>
            </a:endParaRPr>
          </a:p>
        </p:txBody>
      </p:sp>
      <p:sp>
        <p:nvSpPr>
          <p:cNvPr id="6" name="Text Box 10"/>
          <p:cNvSpPr txBox="1">
            <a:spLocks noChangeArrowheads="1"/>
          </p:cNvSpPr>
          <p:nvPr/>
        </p:nvSpPr>
        <p:spPr bwMode="auto">
          <a:xfrm>
            <a:off x="3135784" y="1417340"/>
            <a:ext cx="4908550" cy="628327"/>
          </a:xfrm>
          <a:prstGeom prst="rect">
            <a:avLst/>
          </a:prstGeom>
          <a:solidFill>
            <a:srgbClr val="366AB3"/>
          </a:solidFill>
          <a:ln>
            <a:noFill/>
          </a:ln>
          <a:effectLst/>
        </p:spPr>
        <p:txBody>
          <a:bodyPr lIns="182880" anchor="ctr"/>
          <a:lstStyle/>
          <a:p>
            <a:pPr eaLnBrk="0" fontAlgn="auto" hangingPunct="0">
              <a:spcBef>
                <a:spcPct val="50000"/>
              </a:spcBef>
              <a:spcAft>
                <a:spcPts val="0"/>
              </a:spcAft>
              <a:defRPr/>
            </a:pPr>
            <a:r>
              <a:rPr lang="zh-CN" altLang="en-US" sz="2400" kern="0" dirty="0">
                <a:solidFill>
                  <a:srgbClr val="FFFFFF"/>
                </a:solidFill>
                <a:latin typeface="微软雅黑" panose="020B0503020204020204" pitchFamily="34" charset="-122"/>
                <a:ea typeface="微软雅黑" panose="020B0503020204020204" pitchFamily="34" charset="-122"/>
              </a:rPr>
              <a:t>框架概述</a:t>
            </a:r>
          </a:p>
        </p:txBody>
      </p:sp>
      <p:sp>
        <p:nvSpPr>
          <p:cNvPr id="9" name="Text Box 3">
            <a:extLst>
              <a:ext uri="{FF2B5EF4-FFF2-40B4-BE49-F238E27FC236}">
                <a16:creationId xmlns:a16="http://schemas.microsoft.com/office/drawing/2014/main" id="{DE9A9F9A-D9B9-4135-B85E-CC961BD5CCA3}"/>
              </a:ext>
            </a:extLst>
          </p:cNvPr>
          <p:cNvSpPr txBox="1">
            <a:spLocks noChangeArrowheads="1"/>
          </p:cNvSpPr>
          <p:nvPr/>
        </p:nvSpPr>
        <p:spPr bwMode="auto">
          <a:xfrm>
            <a:off x="2407496" y="2251196"/>
            <a:ext cx="625475" cy="623340"/>
          </a:xfrm>
          <a:prstGeom prst="rect">
            <a:avLst/>
          </a:prstGeom>
          <a:solidFill>
            <a:srgbClr val="DDDDDD"/>
          </a:solidFill>
          <a:ln>
            <a:noFill/>
          </a:ln>
          <a:effectLst/>
        </p:spPr>
        <p:txBody>
          <a:bodyPr anchor="ctr"/>
          <a:lstStyle/>
          <a:p>
            <a:pPr algn="ct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二</a:t>
            </a:r>
            <a:endParaRPr lang="en-US" altLang="zh-CN" sz="2400" kern="0" dirty="0">
              <a:latin typeface="微软雅黑" panose="020B0503020204020204" pitchFamily="34" charset="-122"/>
              <a:ea typeface="微软雅黑" panose="020B0503020204020204" pitchFamily="34" charset="-122"/>
            </a:endParaRPr>
          </a:p>
        </p:txBody>
      </p:sp>
      <p:sp>
        <p:nvSpPr>
          <p:cNvPr id="10" name="Text Box 4">
            <a:extLst>
              <a:ext uri="{FF2B5EF4-FFF2-40B4-BE49-F238E27FC236}">
                <a16:creationId xmlns:a16="http://schemas.microsoft.com/office/drawing/2014/main" id="{CC771D8E-DBAC-445E-804E-69DA495D5422}"/>
              </a:ext>
            </a:extLst>
          </p:cNvPr>
          <p:cNvSpPr txBox="1">
            <a:spLocks noChangeArrowheads="1"/>
          </p:cNvSpPr>
          <p:nvPr/>
        </p:nvSpPr>
        <p:spPr bwMode="auto">
          <a:xfrm>
            <a:off x="3129808" y="2251195"/>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基础框架</a:t>
            </a:r>
          </a:p>
        </p:txBody>
      </p:sp>
      <p:sp>
        <p:nvSpPr>
          <p:cNvPr id="11" name="Text Box 3">
            <a:extLst>
              <a:ext uri="{FF2B5EF4-FFF2-40B4-BE49-F238E27FC236}">
                <a16:creationId xmlns:a16="http://schemas.microsoft.com/office/drawing/2014/main" id="{DE9A9F9A-D9B9-4135-B85E-CC961BD5CCA3}"/>
              </a:ext>
            </a:extLst>
          </p:cNvPr>
          <p:cNvSpPr txBox="1">
            <a:spLocks noChangeArrowheads="1"/>
          </p:cNvSpPr>
          <p:nvPr/>
        </p:nvSpPr>
        <p:spPr bwMode="auto">
          <a:xfrm>
            <a:off x="2407496" y="3085050"/>
            <a:ext cx="625475" cy="623340"/>
          </a:xfrm>
          <a:prstGeom prst="rect">
            <a:avLst/>
          </a:prstGeom>
          <a:solidFill>
            <a:srgbClr val="DDDDDD"/>
          </a:solidFill>
          <a:ln>
            <a:noFill/>
          </a:ln>
          <a:effectLst/>
        </p:spPr>
        <p:txBody>
          <a:bodyPr anchor="ctr"/>
          <a:lstStyle/>
          <a:p>
            <a:pPr algn="ct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三</a:t>
            </a:r>
            <a:endParaRPr lang="en-US" altLang="zh-CN" sz="2400" kern="0" dirty="0">
              <a:latin typeface="微软雅黑" panose="020B0503020204020204" pitchFamily="34" charset="-122"/>
              <a:ea typeface="微软雅黑" panose="020B0503020204020204" pitchFamily="34" charset="-122"/>
            </a:endParaRPr>
          </a:p>
        </p:txBody>
      </p:sp>
      <p:sp>
        <p:nvSpPr>
          <p:cNvPr id="12" name="Text Box 4">
            <a:extLst>
              <a:ext uri="{FF2B5EF4-FFF2-40B4-BE49-F238E27FC236}">
                <a16:creationId xmlns:a16="http://schemas.microsoft.com/office/drawing/2014/main" id="{CC771D8E-DBAC-445E-804E-69DA495D5422}"/>
              </a:ext>
            </a:extLst>
          </p:cNvPr>
          <p:cNvSpPr txBox="1">
            <a:spLocks noChangeArrowheads="1"/>
          </p:cNvSpPr>
          <p:nvPr/>
        </p:nvSpPr>
        <p:spPr bwMode="auto">
          <a:xfrm>
            <a:off x="3129808" y="3085049"/>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en-US" altLang="zh-CN" sz="2400" kern="0" dirty="0">
                <a:latin typeface="微软雅黑" panose="020B0503020204020204" pitchFamily="34" charset="-122"/>
                <a:ea typeface="微软雅黑" panose="020B0503020204020204" pitchFamily="34" charset="-122"/>
              </a:rPr>
              <a:t>API</a:t>
            </a:r>
            <a:r>
              <a:rPr lang="zh-CN" altLang="en-US" sz="2400" kern="0" dirty="0">
                <a:latin typeface="微软雅黑" panose="020B0503020204020204" pitchFamily="34" charset="-122"/>
                <a:ea typeface="微软雅黑" panose="020B0503020204020204" pitchFamily="34" charset="-122"/>
              </a:rPr>
              <a:t>网关框架</a:t>
            </a:r>
          </a:p>
        </p:txBody>
      </p:sp>
      <p:sp>
        <p:nvSpPr>
          <p:cNvPr id="17" name="Text Box 3">
            <a:extLst>
              <a:ext uri="{FF2B5EF4-FFF2-40B4-BE49-F238E27FC236}">
                <a16:creationId xmlns:a16="http://schemas.microsoft.com/office/drawing/2014/main" id="{69594D95-48FA-674F-BB6E-AA17CA0ADCD3}"/>
              </a:ext>
            </a:extLst>
          </p:cNvPr>
          <p:cNvSpPr txBox="1">
            <a:spLocks noChangeArrowheads="1"/>
          </p:cNvSpPr>
          <p:nvPr/>
        </p:nvSpPr>
        <p:spPr bwMode="auto">
          <a:xfrm>
            <a:off x="2404544" y="3918904"/>
            <a:ext cx="625475" cy="623340"/>
          </a:xfrm>
          <a:prstGeom prst="rect">
            <a:avLst/>
          </a:prstGeom>
          <a:solidFill>
            <a:srgbClr val="DDDDDD"/>
          </a:solidFill>
          <a:ln>
            <a:noFill/>
          </a:ln>
          <a:effectLst/>
        </p:spPr>
        <p:txBody>
          <a:bodyPr anchor="ctr"/>
          <a:lstStyle/>
          <a:p>
            <a:pPr algn="ct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四</a:t>
            </a:r>
            <a:endParaRPr lang="en-US" altLang="zh-CN" sz="2400" kern="0" dirty="0">
              <a:latin typeface="微软雅黑" panose="020B0503020204020204" pitchFamily="34" charset="-122"/>
              <a:ea typeface="微软雅黑" panose="020B0503020204020204" pitchFamily="34" charset="-122"/>
            </a:endParaRPr>
          </a:p>
        </p:txBody>
      </p:sp>
      <p:sp>
        <p:nvSpPr>
          <p:cNvPr id="18" name="Text Box 4">
            <a:extLst>
              <a:ext uri="{FF2B5EF4-FFF2-40B4-BE49-F238E27FC236}">
                <a16:creationId xmlns:a16="http://schemas.microsoft.com/office/drawing/2014/main" id="{9BC82A0D-2DC2-F64A-A725-D2019EAE2D55}"/>
              </a:ext>
            </a:extLst>
          </p:cNvPr>
          <p:cNvSpPr txBox="1">
            <a:spLocks noChangeArrowheads="1"/>
          </p:cNvSpPr>
          <p:nvPr/>
        </p:nvSpPr>
        <p:spPr bwMode="auto">
          <a:xfrm>
            <a:off x="3126856" y="3918903"/>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en-US" altLang="zh-CN" sz="2400" kern="0" dirty="0">
                <a:latin typeface="微软雅黑" panose="020B0503020204020204" pitchFamily="34" charset="-122"/>
                <a:ea typeface="微软雅黑" panose="020B0503020204020204" pitchFamily="34" charset="-122"/>
              </a:rPr>
              <a:t>SPI</a:t>
            </a:r>
            <a:r>
              <a:rPr lang="zh-CN" altLang="en-US" sz="2400" kern="0" dirty="0">
                <a:latin typeface="微软雅黑" panose="020B0503020204020204" pitchFamily="34" charset="-122"/>
                <a:ea typeface="微软雅黑" panose="020B0503020204020204" pitchFamily="34" charset="-122"/>
              </a:rPr>
              <a:t>网关框架</a:t>
            </a:r>
          </a:p>
        </p:txBody>
      </p:sp>
    </p:spTree>
    <p:extLst>
      <p:ext uri="{BB962C8B-B14F-4D97-AF65-F5344CB8AC3E}">
        <p14:creationId xmlns:p14="http://schemas.microsoft.com/office/powerpoint/2010/main" val="7581199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3249D1-BAB6-D141-ABBB-C1D6DE8C1A72}"/>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en-US" altLang="zh-CN" sz="2400" b="1" dirty="0">
                <a:solidFill>
                  <a:schemeClr val="bg1"/>
                </a:solidFill>
                <a:latin typeface="Microsoft YaHei" panose="020B0503020204020204" pitchFamily="34" charset="-122"/>
                <a:ea typeface="Microsoft YaHei" panose="020B0503020204020204" pitchFamily="34" charset="-122"/>
              </a:rPr>
              <a:t>API</a:t>
            </a:r>
            <a:r>
              <a:rPr lang="zh-CN" altLang="en-US" sz="2400" b="1" dirty="0">
                <a:solidFill>
                  <a:schemeClr val="bg1"/>
                </a:solidFill>
                <a:latin typeface="Microsoft YaHei" panose="020B0503020204020204" pitchFamily="34" charset="-122"/>
                <a:ea typeface="Microsoft YaHei" panose="020B0503020204020204" pitchFamily="34" charset="-122"/>
              </a:rPr>
              <a:t>网关</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统计</a:t>
            </a:r>
          </a:p>
        </p:txBody>
      </p:sp>
      <p:pic>
        <p:nvPicPr>
          <p:cNvPr id="3" name="图片 2">
            <a:extLst>
              <a:ext uri="{FF2B5EF4-FFF2-40B4-BE49-F238E27FC236}">
                <a16:creationId xmlns:a16="http://schemas.microsoft.com/office/drawing/2014/main" id="{5DDA1891-C658-3441-AC54-294A40170F6C}"/>
              </a:ext>
            </a:extLst>
          </p:cNvPr>
          <p:cNvPicPr>
            <a:picLocks noChangeAspect="1"/>
          </p:cNvPicPr>
          <p:nvPr/>
        </p:nvPicPr>
        <p:blipFill>
          <a:blip r:embed="rId2"/>
          <a:stretch>
            <a:fillRect/>
          </a:stretch>
        </p:blipFill>
        <p:spPr>
          <a:xfrm>
            <a:off x="0" y="1166007"/>
            <a:ext cx="10160000" cy="2355645"/>
          </a:xfrm>
          <a:prstGeom prst="rect">
            <a:avLst/>
          </a:prstGeom>
        </p:spPr>
      </p:pic>
      <p:sp>
        <p:nvSpPr>
          <p:cNvPr id="4" name="矩形 3">
            <a:extLst>
              <a:ext uri="{FF2B5EF4-FFF2-40B4-BE49-F238E27FC236}">
                <a16:creationId xmlns:a16="http://schemas.microsoft.com/office/drawing/2014/main" id="{D7DCDA8F-D05B-474F-89D8-EDDF9EF62AB9}"/>
              </a:ext>
            </a:extLst>
          </p:cNvPr>
          <p:cNvSpPr/>
          <p:nvPr/>
        </p:nvSpPr>
        <p:spPr>
          <a:xfrm>
            <a:off x="39440" y="738942"/>
            <a:ext cx="9865205" cy="276999"/>
          </a:xfrm>
          <a:prstGeom prst="rect">
            <a:avLst/>
          </a:prstGeom>
        </p:spPr>
        <p:txBody>
          <a:bodyPr wrap="square">
            <a:spAutoFit/>
          </a:bodyPr>
          <a:lstStyle/>
          <a:p>
            <a:pPr marL="285750" indent="-285750">
              <a:buFont typeface="Wingdings" pitchFamily="2" charset="2"/>
              <a:buChar char="p"/>
            </a:pPr>
            <a:r>
              <a:rPr kumimoji="1" lang="zh-CN" altLang="en-US" sz="1200" dirty="0">
                <a:solidFill>
                  <a:prstClr val="black"/>
                </a:solidFill>
                <a:latin typeface="微软雅黑" panose="020B0503020204020204" pitchFamily="34" charset="-122"/>
                <a:ea typeface="微软雅黑" panose="020B0503020204020204" pitchFamily="34" charset="-122"/>
              </a:rPr>
              <a:t>提供</a:t>
            </a:r>
            <a:r>
              <a:rPr kumimoji="1" lang="en-US" altLang="zh-CN" sz="1200" dirty="0">
                <a:solidFill>
                  <a:prstClr val="black"/>
                </a:solidFill>
                <a:latin typeface="微软雅黑" panose="020B0503020204020204" pitchFamily="34" charset="-122"/>
                <a:ea typeface="微软雅黑" panose="020B0503020204020204" pitchFamily="34" charset="-122"/>
              </a:rPr>
              <a:t>API</a:t>
            </a:r>
            <a:r>
              <a:rPr kumimoji="1" lang="zh-CN" altLang="en-US" sz="1200" dirty="0">
                <a:solidFill>
                  <a:prstClr val="black"/>
                </a:solidFill>
                <a:latin typeface="微软雅黑" panose="020B0503020204020204" pitchFamily="34" charset="-122"/>
                <a:ea typeface="微软雅黑" panose="020B0503020204020204" pitchFamily="34" charset="-122"/>
              </a:rPr>
              <a:t>接口的流量和运行状况统计</a:t>
            </a:r>
            <a:endParaRPr kumimoji="1" lang="en-US" altLang="zh-CN" sz="1200" dirty="0">
              <a:solidFill>
                <a:prstClr val="black"/>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783597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en-US" altLang="zh-CN" sz="2400" b="1" dirty="0">
                <a:solidFill>
                  <a:schemeClr val="bg1"/>
                </a:solidFill>
                <a:latin typeface="Microsoft YaHei" panose="020B0503020204020204" pitchFamily="34" charset="-122"/>
                <a:ea typeface="Microsoft YaHei" panose="020B0503020204020204" pitchFamily="34" charset="-122"/>
              </a:rPr>
              <a:t>API</a:t>
            </a:r>
            <a:r>
              <a:rPr lang="zh-CN" altLang="en-US" sz="2400" b="1" dirty="0">
                <a:solidFill>
                  <a:schemeClr val="bg1"/>
                </a:solidFill>
                <a:latin typeface="Microsoft YaHei" panose="020B0503020204020204" pitchFamily="34" charset="-122"/>
                <a:ea typeface="Microsoft YaHei" panose="020B0503020204020204" pitchFamily="34" charset="-122"/>
              </a:rPr>
              <a:t>网关</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能力接入</a:t>
            </a:r>
          </a:p>
        </p:txBody>
      </p:sp>
      <p:pic>
        <p:nvPicPr>
          <p:cNvPr id="4" name="图像" descr="图像">
            <a:extLst>
              <a:ext uri="{FF2B5EF4-FFF2-40B4-BE49-F238E27FC236}">
                <a16:creationId xmlns:a16="http://schemas.microsoft.com/office/drawing/2014/main" id="{39BAFA66-F884-764C-9DC2-EEB3766D2D5D}"/>
              </a:ext>
            </a:extLst>
          </p:cNvPr>
          <p:cNvPicPr>
            <a:picLocks noChangeAspect="1"/>
          </p:cNvPicPr>
          <p:nvPr/>
        </p:nvPicPr>
        <p:blipFill>
          <a:blip r:embed="rId3"/>
          <a:srcRect/>
          <a:stretch>
            <a:fillRect/>
          </a:stretch>
        </p:blipFill>
        <p:spPr>
          <a:xfrm>
            <a:off x="4049590" y="1175922"/>
            <a:ext cx="5998962" cy="1096669"/>
          </a:xfrm>
          <a:prstGeom prst="rect">
            <a:avLst/>
          </a:prstGeom>
          <a:ln w="12700">
            <a:miter lim="400000"/>
          </a:ln>
        </p:spPr>
      </p:pic>
      <p:sp>
        <p:nvSpPr>
          <p:cNvPr id="6" name="客户端SDK既starter依赖">
            <a:extLst>
              <a:ext uri="{FF2B5EF4-FFF2-40B4-BE49-F238E27FC236}">
                <a16:creationId xmlns:a16="http://schemas.microsoft.com/office/drawing/2014/main" id="{89C73983-6125-074C-82AE-CE258D75A28C}"/>
              </a:ext>
            </a:extLst>
          </p:cNvPr>
          <p:cNvSpPr txBox="1"/>
          <p:nvPr/>
        </p:nvSpPr>
        <p:spPr>
          <a:xfrm>
            <a:off x="7965704" y="1585756"/>
            <a:ext cx="1187503" cy="276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solidFill>
                  <a:srgbClr val="FF2600"/>
                </a:solidFill>
              </a:defRPr>
            </a:lvl1pPr>
          </a:lstStyle>
          <a:p>
            <a:r>
              <a:rPr lang="zh-CN" altLang="en-US" sz="1200" dirty="0">
                <a:latin typeface="微软雅黑" panose="020B0503020204020204" pitchFamily="34" charset="-122"/>
                <a:ea typeface="微软雅黑" panose="020B0503020204020204" pitchFamily="34" charset="-122"/>
              </a:rPr>
              <a:t>添加</a:t>
            </a:r>
            <a:r>
              <a:rPr sz="1200" dirty="0" err="1">
                <a:latin typeface="微软雅黑" panose="020B0503020204020204" pitchFamily="34" charset="-122"/>
                <a:ea typeface="微软雅黑" panose="020B0503020204020204" pitchFamily="34" charset="-122"/>
              </a:rPr>
              <a:t>starter依赖</a:t>
            </a:r>
            <a:endParaRPr sz="1200" dirty="0">
              <a:latin typeface="微软雅黑" panose="020B0503020204020204" pitchFamily="34" charset="-122"/>
              <a:ea typeface="微软雅黑" panose="020B0503020204020204" pitchFamily="34" charset="-122"/>
            </a:endParaRPr>
          </a:p>
        </p:txBody>
      </p:sp>
      <p:sp>
        <p:nvSpPr>
          <p:cNvPr id="7" name="矩形">
            <a:extLst>
              <a:ext uri="{FF2B5EF4-FFF2-40B4-BE49-F238E27FC236}">
                <a16:creationId xmlns:a16="http://schemas.microsoft.com/office/drawing/2014/main" id="{C8A862AD-C18F-AB47-B684-5165C268F124}"/>
              </a:ext>
            </a:extLst>
          </p:cNvPr>
          <p:cNvSpPr/>
          <p:nvPr/>
        </p:nvSpPr>
        <p:spPr>
          <a:xfrm>
            <a:off x="4195367" y="1903700"/>
            <a:ext cx="5879303" cy="236303"/>
          </a:xfrm>
          <a:prstGeom prst="rect">
            <a:avLst/>
          </a:prstGeom>
          <a:ln w="12700">
            <a:solidFill>
              <a:srgbClr val="FF2600"/>
            </a:solidFill>
            <a:prstDash val="dash"/>
            <a:miter lim="400000"/>
          </a:ln>
        </p:spPr>
        <p:txBody>
          <a:bodyPr lIns="45719" rIns="45719"/>
          <a:lstStyle/>
          <a:p>
            <a:endParaRPr sz="1200">
              <a:latin typeface="微软雅黑" panose="020B0503020204020204" pitchFamily="34" charset="-122"/>
              <a:ea typeface="微软雅黑" panose="020B0503020204020204" pitchFamily="34" charset="-122"/>
            </a:endParaRPr>
          </a:p>
        </p:txBody>
      </p:sp>
      <p:grpSp>
        <p:nvGrpSpPr>
          <p:cNvPr id="8" name="成组">
            <a:extLst>
              <a:ext uri="{FF2B5EF4-FFF2-40B4-BE49-F238E27FC236}">
                <a16:creationId xmlns:a16="http://schemas.microsoft.com/office/drawing/2014/main" id="{605F0D64-C919-EB47-9384-24B1D168AA78}"/>
              </a:ext>
            </a:extLst>
          </p:cNvPr>
          <p:cNvGrpSpPr/>
          <p:nvPr/>
        </p:nvGrpSpPr>
        <p:grpSpPr>
          <a:xfrm>
            <a:off x="4083220" y="2659051"/>
            <a:ext cx="5965327" cy="2950502"/>
            <a:chOff x="0" y="0"/>
            <a:chExt cx="6633719" cy="3742041"/>
          </a:xfrm>
        </p:grpSpPr>
        <p:pic>
          <p:nvPicPr>
            <p:cNvPr id="9" name="图像" descr="图像">
              <a:extLst>
                <a:ext uri="{FF2B5EF4-FFF2-40B4-BE49-F238E27FC236}">
                  <a16:creationId xmlns:a16="http://schemas.microsoft.com/office/drawing/2014/main" id="{AE8006D5-CCD0-334A-A9A4-B1896E756583}"/>
                </a:ext>
              </a:extLst>
            </p:cNvPr>
            <p:cNvPicPr>
              <a:picLocks noChangeAspect="1"/>
            </p:cNvPicPr>
            <p:nvPr/>
          </p:nvPicPr>
          <p:blipFill>
            <a:blip r:embed="rId4"/>
            <a:srcRect/>
            <a:stretch>
              <a:fillRect/>
            </a:stretch>
          </p:blipFill>
          <p:spPr>
            <a:xfrm>
              <a:off x="0" y="0"/>
              <a:ext cx="5028898" cy="3742041"/>
            </a:xfrm>
            <a:prstGeom prst="rect">
              <a:avLst/>
            </a:prstGeom>
            <a:ln w="12700" cap="flat">
              <a:noFill/>
              <a:miter lim="400000"/>
            </a:ln>
            <a:effectLst/>
          </p:spPr>
        </p:pic>
        <p:sp>
          <p:nvSpPr>
            <p:cNvPr id="10" name="一个内部接口通过…">
              <a:extLst>
                <a:ext uri="{FF2B5EF4-FFF2-40B4-BE49-F238E27FC236}">
                  <a16:creationId xmlns:a16="http://schemas.microsoft.com/office/drawing/2014/main" id="{08EE2D40-EDA6-B045-960E-589DCF1B0367}"/>
                </a:ext>
              </a:extLst>
            </p:cNvPr>
            <p:cNvSpPr txBox="1"/>
            <p:nvPr/>
          </p:nvSpPr>
          <p:spPr>
            <a:xfrm>
              <a:off x="4151895" y="556669"/>
              <a:ext cx="2481824" cy="68164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noAutofit/>
            </a:bodyPr>
            <a:lstStyle/>
            <a:p>
              <a:pPr>
                <a:defRPr>
                  <a:solidFill>
                    <a:srgbClr val="FF2600"/>
                  </a:solidFill>
                </a:defRPr>
              </a:pPr>
              <a:r>
                <a:rPr sz="1200" dirty="0" err="1">
                  <a:latin typeface="微软雅黑" panose="020B0503020204020204" pitchFamily="34" charset="-122"/>
                  <a:ea typeface="微软雅黑" panose="020B0503020204020204" pitchFamily="34" charset="-122"/>
                </a:rPr>
                <a:t>一个内部接口</a:t>
              </a:r>
              <a:r>
                <a:rPr lang="zh-CN" altLang="en-US" sz="1200" dirty="0">
                  <a:latin typeface="微软雅黑" panose="020B0503020204020204" pitchFamily="34" charset="-122"/>
                  <a:ea typeface="微软雅黑" panose="020B0503020204020204" pitchFamily="34" charset="-122"/>
                </a:rPr>
                <a:t>可</a:t>
              </a:r>
              <a:r>
                <a:rPr sz="1200" dirty="0" err="1">
                  <a:latin typeface="微软雅黑" panose="020B0503020204020204" pitchFamily="34" charset="-122"/>
                  <a:ea typeface="微软雅黑" panose="020B0503020204020204" pitchFamily="34" charset="-122"/>
                </a:rPr>
                <a:t>通过</a:t>
              </a:r>
              <a:endParaRPr sz="1200" dirty="0">
                <a:latin typeface="微软雅黑" panose="020B0503020204020204" pitchFamily="34" charset="-122"/>
                <a:ea typeface="微软雅黑" panose="020B0503020204020204" pitchFamily="34" charset="-122"/>
              </a:endParaRPr>
            </a:p>
            <a:p>
              <a:pPr>
                <a:defRPr>
                  <a:solidFill>
                    <a:srgbClr val="FF2600"/>
                  </a:solidFill>
                </a:defRPr>
              </a:pPr>
              <a:r>
                <a:rPr sz="1200" dirty="0" err="1">
                  <a:latin typeface="微软雅黑" panose="020B0503020204020204" pitchFamily="34" charset="-122"/>
                  <a:ea typeface="微软雅黑" panose="020B0503020204020204" pitchFamily="34" charset="-122"/>
                </a:rPr>
                <a:t>网关对外开放两个url</a:t>
              </a:r>
              <a:endParaRPr sz="1200" dirty="0">
                <a:latin typeface="微软雅黑" panose="020B0503020204020204" pitchFamily="34" charset="-122"/>
                <a:ea typeface="微软雅黑" panose="020B0503020204020204" pitchFamily="34" charset="-122"/>
              </a:endParaRPr>
            </a:p>
          </p:txBody>
        </p:sp>
      </p:grpSp>
      <p:sp>
        <p:nvSpPr>
          <p:cNvPr id="11" name="矩形">
            <a:extLst>
              <a:ext uri="{FF2B5EF4-FFF2-40B4-BE49-F238E27FC236}">
                <a16:creationId xmlns:a16="http://schemas.microsoft.com/office/drawing/2014/main" id="{41604078-30E6-8C41-8C44-FDBAFDFBF648}"/>
              </a:ext>
            </a:extLst>
          </p:cNvPr>
          <p:cNvSpPr/>
          <p:nvPr/>
        </p:nvSpPr>
        <p:spPr>
          <a:xfrm>
            <a:off x="4014163" y="4681735"/>
            <a:ext cx="5397912" cy="696045"/>
          </a:xfrm>
          <a:prstGeom prst="rect">
            <a:avLst/>
          </a:prstGeom>
          <a:ln w="12700">
            <a:solidFill>
              <a:srgbClr val="FF2600"/>
            </a:solidFill>
            <a:prstDash val="dash"/>
            <a:miter lim="400000"/>
          </a:ln>
        </p:spPr>
        <p:txBody>
          <a:bodyPr lIns="45719" rIns="45719"/>
          <a:lstStyle/>
          <a:p>
            <a:endParaRPr sz="1200">
              <a:latin typeface="微软雅黑" panose="020B0503020204020204" pitchFamily="34" charset="-122"/>
              <a:ea typeface="微软雅黑" panose="020B0503020204020204" pitchFamily="34" charset="-122"/>
            </a:endParaRPr>
          </a:p>
        </p:txBody>
      </p:sp>
      <p:sp>
        <p:nvSpPr>
          <p:cNvPr id="12" name="矩形">
            <a:extLst>
              <a:ext uri="{FF2B5EF4-FFF2-40B4-BE49-F238E27FC236}">
                <a16:creationId xmlns:a16="http://schemas.microsoft.com/office/drawing/2014/main" id="{DC694AD5-4B4B-2F43-AEFC-20677115A97A}"/>
              </a:ext>
            </a:extLst>
          </p:cNvPr>
          <p:cNvSpPr/>
          <p:nvPr/>
        </p:nvSpPr>
        <p:spPr>
          <a:xfrm>
            <a:off x="4014163" y="3585988"/>
            <a:ext cx="5405163" cy="1020225"/>
          </a:xfrm>
          <a:prstGeom prst="rect">
            <a:avLst/>
          </a:prstGeom>
          <a:ln w="12700">
            <a:solidFill>
              <a:srgbClr val="FF2600"/>
            </a:solidFill>
            <a:prstDash val="dash"/>
            <a:miter lim="400000"/>
          </a:ln>
        </p:spPr>
        <p:txBody>
          <a:bodyPr lIns="45719" rIns="45719"/>
          <a:lstStyle/>
          <a:p>
            <a:endParaRPr sz="120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A7C0C56A-A405-1740-AC09-6EE69B8BE5FE}"/>
              </a:ext>
            </a:extLst>
          </p:cNvPr>
          <p:cNvSpPr txBox="1"/>
          <p:nvPr/>
        </p:nvSpPr>
        <p:spPr>
          <a:xfrm>
            <a:off x="4014660" y="756819"/>
            <a:ext cx="924719" cy="276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sz="1200" b="1" dirty="0">
                <a:latin typeface="微软雅黑" panose="020B0503020204020204" pitchFamily="34" charset="-122"/>
                <a:ea typeface="微软雅黑" panose="020B0503020204020204" pitchFamily="34" charset="-122"/>
              </a:rPr>
              <a:t>第一步</a:t>
            </a:r>
            <a:r>
              <a:rPr lang="en-US" altLang="zh-CN" sz="1200" b="1" dirty="0">
                <a:latin typeface="微软雅黑" panose="020B0503020204020204" pitchFamily="34" charset="-122"/>
                <a:ea typeface="微软雅黑" panose="020B0503020204020204" pitchFamily="34" charset="-122"/>
              </a:rPr>
              <a:t>:</a:t>
            </a:r>
            <a:endParaRPr kumimoji="0" lang="zh-CN" altLang="en-US" sz="1200" b="1" i="0" u="none" strike="noStrike" cap="none" spc="0" normalizeH="0" baseline="0" dirty="0">
              <a:ln>
                <a:noFill/>
              </a:ln>
              <a:solidFill>
                <a:srgbClr val="000000"/>
              </a:solidFill>
              <a:effectLst/>
              <a:uFillTx/>
              <a:latin typeface="微软雅黑" panose="020B0503020204020204" pitchFamily="34" charset="-122"/>
              <a:ea typeface="微软雅黑" panose="020B0503020204020204" pitchFamily="34" charset="-122"/>
              <a:sym typeface="Calibri"/>
            </a:endParaRPr>
          </a:p>
        </p:txBody>
      </p:sp>
      <p:sp>
        <p:nvSpPr>
          <p:cNvPr id="14" name="文本框 13">
            <a:extLst>
              <a:ext uri="{FF2B5EF4-FFF2-40B4-BE49-F238E27FC236}">
                <a16:creationId xmlns:a16="http://schemas.microsoft.com/office/drawing/2014/main" id="{EEC8B70B-3AFA-2746-BBA5-94E70E1B741A}"/>
              </a:ext>
            </a:extLst>
          </p:cNvPr>
          <p:cNvSpPr txBox="1"/>
          <p:nvPr/>
        </p:nvSpPr>
        <p:spPr>
          <a:xfrm>
            <a:off x="4014163" y="2392785"/>
            <a:ext cx="597277" cy="276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sz="1200" b="1" dirty="0">
                <a:latin typeface="微软雅黑" panose="020B0503020204020204" pitchFamily="34" charset="-122"/>
                <a:ea typeface="微软雅黑" panose="020B0503020204020204" pitchFamily="34" charset="-122"/>
              </a:rPr>
              <a:t>第二步</a:t>
            </a:r>
            <a:r>
              <a:rPr lang="en-US" altLang="zh-CN" sz="1200" b="1" dirty="0">
                <a:latin typeface="微软雅黑" panose="020B0503020204020204" pitchFamily="34" charset="-122"/>
                <a:ea typeface="微软雅黑" panose="020B0503020204020204" pitchFamily="34" charset="-122"/>
              </a:rPr>
              <a:t>:</a:t>
            </a:r>
            <a:endParaRPr kumimoji="0" lang="zh-CN" altLang="en-US" sz="1200" b="1" i="0" u="none" strike="noStrike" cap="none" spc="0" normalizeH="0" baseline="0" dirty="0">
              <a:ln>
                <a:noFill/>
              </a:ln>
              <a:solidFill>
                <a:srgbClr val="000000"/>
              </a:solidFill>
              <a:effectLst/>
              <a:uFillTx/>
              <a:latin typeface="微软雅黑" panose="020B0503020204020204" pitchFamily="34" charset="-122"/>
              <a:ea typeface="微软雅黑" panose="020B0503020204020204" pitchFamily="34" charset="-122"/>
              <a:sym typeface="Calibri"/>
            </a:endParaRPr>
          </a:p>
        </p:txBody>
      </p:sp>
      <p:sp>
        <p:nvSpPr>
          <p:cNvPr id="15" name="矩形 14">
            <a:extLst>
              <a:ext uri="{FF2B5EF4-FFF2-40B4-BE49-F238E27FC236}">
                <a16:creationId xmlns:a16="http://schemas.microsoft.com/office/drawing/2014/main" id="{33B292AA-6F2C-0B4C-A991-CA39ED0660D2}"/>
              </a:ext>
            </a:extLst>
          </p:cNvPr>
          <p:cNvSpPr/>
          <p:nvPr/>
        </p:nvSpPr>
        <p:spPr>
          <a:xfrm>
            <a:off x="290287" y="848513"/>
            <a:ext cx="1666424" cy="276997"/>
          </a:xfrm>
          <a:prstGeom prst="rect">
            <a:avLst/>
          </a:prstGeom>
          <a:solidFill>
            <a:schemeClr val="accent1">
              <a:lumMod val="60000"/>
              <a:lumOff val="40000"/>
            </a:schemeClr>
          </a:solidFill>
          <a:ln w="19050" cap="flat">
            <a:noFill/>
            <a:prstDash val="solid"/>
            <a:round/>
          </a:ln>
          <a:effectLst>
            <a:reflection stA="45000" endPos="40000" dir="5400000" sy="-100000" algn="bl" rotWithShape="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sz="1200" b="1" dirty="0">
                <a:latin typeface="微软雅黑" panose="020B0503020204020204" pitchFamily="34" charset="-122"/>
                <a:ea typeface="微软雅黑" panose="020B0503020204020204" pitchFamily="34" charset="-122"/>
              </a:rPr>
              <a:t>玲珑框架</a:t>
            </a:r>
            <a:endParaRPr kumimoji="0" lang="zh-CN" altLang="en-US" sz="1200" b="0" i="0" u="none" strike="noStrike" cap="none" spc="0" normalizeH="0" baseline="0" dirty="0">
              <a:ln>
                <a:noFill/>
              </a:ln>
              <a:solidFill>
                <a:srgbClr val="000000"/>
              </a:solidFill>
              <a:effectLst/>
              <a:uFillTx/>
              <a:latin typeface="微软雅黑" panose="020B0503020204020204" pitchFamily="34" charset="-122"/>
              <a:ea typeface="微软雅黑" panose="020B0503020204020204" pitchFamily="34" charset="-122"/>
              <a:sym typeface="Calibri"/>
            </a:endParaRPr>
          </a:p>
        </p:txBody>
      </p:sp>
      <p:cxnSp>
        <p:nvCxnSpPr>
          <p:cNvPr id="16" name="直接连接符 11">
            <a:extLst>
              <a:ext uri="{FF2B5EF4-FFF2-40B4-BE49-F238E27FC236}">
                <a16:creationId xmlns:a16="http://schemas.microsoft.com/office/drawing/2014/main" id="{91777A1B-6FA8-D746-A56C-0E8CD3658D71}"/>
              </a:ext>
            </a:extLst>
          </p:cNvPr>
          <p:cNvCxnSpPr>
            <a:cxnSpLocks/>
          </p:cNvCxnSpPr>
          <p:nvPr/>
        </p:nvCxnSpPr>
        <p:spPr>
          <a:xfrm>
            <a:off x="3969120" y="697260"/>
            <a:ext cx="0" cy="4912293"/>
          </a:xfrm>
          <a:prstGeom prst="line">
            <a:avLst/>
          </a:prstGeom>
          <a:noFill/>
          <a:ln w="12700" cap="flat">
            <a:solidFill>
              <a:schemeClr val="accent1"/>
            </a:solidFill>
            <a:prstDash val="solid"/>
            <a:round/>
          </a:ln>
          <a:effectLst/>
          <a:sp3d/>
        </p:spPr>
        <p:style>
          <a:lnRef idx="0">
            <a:scrgbClr r="0" g="0" b="0"/>
          </a:lnRef>
          <a:fillRef idx="0">
            <a:scrgbClr r="0" g="0" b="0"/>
          </a:fillRef>
          <a:effectRef idx="0">
            <a:scrgbClr r="0" g="0" b="0"/>
          </a:effectRef>
          <a:fontRef idx="none"/>
        </p:style>
      </p:cxnSp>
      <p:cxnSp>
        <p:nvCxnSpPr>
          <p:cNvPr id="17" name="曲线连接符 16">
            <a:extLst>
              <a:ext uri="{FF2B5EF4-FFF2-40B4-BE49-F238E27FC236}">
                <a16:creationId xmlns:a16="http://schemas.microsoft.com/office/drawing/2014/main" id="{8B5C5783-384A-2E4F-B6BF-2E0C6E69FF34}"/>
              </a:ext>
            </a:extLst>
          </p:cNvPr>
          <p:cNvCxnSpPr>
            <a:cxnSpLocks/>
            <a:endCxn id="15" idx="3"/>
          </p:cNvCxnSpPr>
          <p:nvPr/>
        </p:nvCxnSpPr>
        <p:spPr>
          <a:xfrm rot="10800000">
            <a:off x="1956711" y="987012"/>
            <a:ext cx="2238658" cy="496220"/>
          </a:xfrm>
          <a:prstGeom prst="curvedConnector3">
            <a:avLst/>
          </a:prstGeom>
          <a:noFill/>
          <a:ln w="12700" cap="flat">
            <a:solidFill>
              <a:schemeClr val="accent1"/>
            </a:solidFill>
            <a:prstDash val="dash"/>
            <a:round/>
            <a:tailEnd type="triangle"/>
          </a:ln>
          <a:effectLst/>
          <a:sp3d/>
        </p:spPr>
        <p:style>
          <a:lnRef idx="0">
            <a:scrgbClr r="0" g="0" b="0"/>
          </a:lnRef>
          <a:fillRef idx="0">
            <a:scrgbClr r="0" g="0" b="0"/>
          </a:fillRef>
          <a:effectRef idx="0">
            <a:scrgbClr r="0" g="0" b="0"/>
          </a:effectRef>
          <a:fontRef idx="none"/>
        </p:style>
      </p:cxnSp>
      <p:sp>
        <p:nvSpPr>
          <p:cNvPr id="18" name="文本框 17">
            <a:extLst>
              <a:ext uri="{FF2B5EF4-FFF2-40B4-BE49-F238E27FC236}">
                <a16:creationId xmlns:a16="http://schemas.microsoft.com/office/drawing/2014/main" id="{FA40F43C-43C9-6343-BD17-8F1EA295675A}"/>
              </a:ext>
            </a:extLst>
          </p:cNvPr>
          <p:cNvSpPr txBox="1"/>
          <p:nvPr/>
        </p:nvSpPr>
        <p:spPr>
          <a:xfrm>
            <a:off x="256387" y="1314949"/>
            <a:ext cx="2092879" cy="276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zh-CN" altLang="en-US" sz="1200" b="1" dirty="0">
                <a:latin typeface="微软雅黑" panose="020B0503020204020204" pitchFamily="34" charset="-122"/>
                <a:ea typeface="微软雅黑" panose="020B0503020204020204" pitchFamily="34" charset="-122"/>
              </a:rPr>
              <a:t>“一句话”、“两步”接入：</a:t>
            </a:r>
            <a:endParaRPr kumimoji="0" lang="zh-CN" altLang="en-US" sz="1200" b="1" i="0" u="none" strike="noStrike" cap="none" spc="0" normalizeH="0" baseline="0" dirty="0">
              <a:ln>
                <a:noFill/>
              </a:ln>
              <a:solidFill>
                <a:srgbClr val="000000"/>
              </a:solidFill>
              <a:effectLst/>
              <a:uFillTx/>
              <a:latin typeface="微软雅黑" panose="020B0503020204020204" pitchFamily="34" charset="-122"/>
              <a:ea typeface="微软雅黑" panose="020B0503020204020204" pitchFamily="34" charset="-122"/>
              <a:sym typeface="Calibri"/>
            </a:endParaRPr>
          </a:p>
        </p:txBody>
      </p:sp>
      <p:sp>
        <p:nvSpPr>
          <p:cNvPr id="19" name="矩形 18">
            <a:extLst>
              <a:ext uri="{FF2B5EF4-FFF2-40B4-BE49-F238E27FC236}">
                <a16:creationId xmlns:a16="http://schemas.microsoft.com/office/drawing/2014/main" id="{9D595C31-A2B2-334A-ABD1-167006396A4B}"/>
              </a:ext>
            </a:extLst>
          </p:cNvPr>
          <p:cNvSpPr/>
          <p:nvPr/>
        </p:nvSpPr>
        <p:spPr>
          <a:xfrm>
            <a:off x="303435" y="2517563"/>
            <a:ext cx="1653275" cy="276997"/>
          </a:xfrm>
          <a:prstGeom prst="rect">
            <a:avLst/>
          </a:prstGeom>
          <a:solidFill>
            <a:schemeClr val="accent6">
              <a:lumMod val="60000"/>
              <a:lumOff val="40000"/>
            </a:schemeClr>
          </a:solidFill>
          <a:ln w="19050" cap="flat">
            <a:noFill/>
            <a:prstDash val="solid"/>
            <a:round/>
          </a:ln>
          <a:effectLst>
            <a:reflection stA="45000" endPos="40000" dir="5400000" sy="-100000" algn="bl" rotWithShape="0"/>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sz="1200" b="1" dirty="0">
                <a:latin typeface="微软雅黑" panose="020B0503020204020204" pitchFamily="34" charset="-122"/>
                <a:ea typeface="微软雅黑" panose="020B0503020204020204" pitchFamily="34" charset="-122"/>
              </a:rPr>
              <a:t>其他框架</a:t>
            </a:r>
            <a:endParaRPr kumimoji="0" lang="zh-CN" altLang="en-US" sz="1200" b="0" i="0" u="none" strike="noStrike" cap="none" spc="0" normalizeH="0" baseline="0" dirty="0">
              <a:ln>
                <a:noFill/>
              </a:ln>
              <a:solidFill>
                <a:srgbClr val="000000"/>
              </a:solidFill>
              <a:effectLst/>
              <a:uFillTx/>
              <a:latin typeface="微软雅黑" panose="020B0503020204020204" pitchFamily="34" charset="-122"/>
              <a:ea typeface="微软雅黑" panose="020B0503020204020204" pitchFamily="34" charset="-122"/>
              <a:sym typeface="Calibri"/>
            </a:endParaRPr>
          </a:p>
        </p:txBody>
      </p:sp>
      <p:sp>
        <p:nvSpPr>
          <p:cNvPr id="20" name="矩形 19">
            <a:extLst>
              <a:ext uri="{FF2B5EF4-FFF2-40B4-BE49-F238E27FC236}">
                <a16:creationId xmlns:a16="http://schemas.microsoft.com/office/drawing/2014/main" id="{3AD81D25-D6C6-FD4C-B9B5-73CD28F9A0D1}"/>
              </a:ext>
            </a:extLst>
          </p:cNvPr>
          <p:cNvSpPr/>
          <p:nvPr/>
        </p:nvSpPr>
        <p:spPr>
          <a:xfrm>
            <a:off x="288921" y="3012846"/>
            <a:ext cx="3449601" cy="1721690"/>
          </a:xfrm>
          <a:prstGeom prst="rect">
            <a:avLst/>
          </a:prstGeom>
        </p:spPr>
        <p:txBody>
          <a:bodyPr wrap="square">
            <a:spAutoFit/>
          </a:bodyPr>
          <a:lstStyle/>
          <a:p>
            <a:pPr>
              <a:lnSpc>
                <a:spcPct val="150000"/>
              </a:lnSpc>
              <a:buSzPct val="100000"/>
            </a:pPr>
            <a:r>
              <a:rPr lang="zh-CN" altLang="en-US" sz="1200" dirty="0">
                <a:solidFill>
                  <a:schemeClr val="tx1"/>
                </a:solidFill>
                <a:latin typeface="微软雅黑" panose="020B0503020204020204" pitchFamily="34" charset="-122"/>
                <a:ea typeface="微软雅黑" panose="020B0503020204020204" pitchFamily="34" charset="-122"/>
              </a:rPr>
              <a:t> 在能力管理后台录入需外放能力信息。网关根据配置录入的信息自动进行协议处理、代理转发。不需要修改任何业务代码。通过能力开放平台的接口，自动拥有平台部分功能，如流量治理、日志统计等。另外可以提供</a:t>
            </a:r>
            <a:r>
              <a:rPr lang="en-US" altLang="zh-CN" sz="1200" dirty="0">
                <a:solidFill>
                  <a:schemeClr val="tx1"/>
                </a:solidFill>
                <a:latin typeface="微软雅黑" panose="020B0503020204020204" pitchFamily="34" charset="-122"/>
                <a:ea typeface="微软雅黑" panose="020B0503020204020204" pitchFamily="34" charset="-122"/>
              </a:rPr>
              <a:t>SDK</a:t>
            </a:r>
            <a:r>
              <a:rPr lang="zh-CN" altLang="en-US" sz="1200" dirty="0">
                <a:solidFill>
                  <a:schemeClr val="tx1"/>
                </a:solidFill>
                <a:latin typeface="微软雅黑" panose="020B0503020204020204" pitchFamily="34" charset="-122"/>
                <a:ea typeface="微软雅黑" panose="020B0503020204020204" pitchFamily="34" charset="-122"/>
              </a:rPr>
              <a:t>，快速对接。</a:t>
            </a:r>
          </a:p>
          <a:p>
            <a:pPr>
              <a:lnSpc>
                <a:spcPct val="150000"/>
              </a:lnSpc>
              <a:buSzPct val="100000"/>
            </a:pPr>
            <a:endParaRPr lang="zh-CN" altLang="en-US" sz="1200" dirty="0">
              <a:solidFill>
                <a:schemeClr val="tx1"/>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562A6A73-9F59-3142-8FCF-C77765ED7555}"/>
              </a:ext>
            </a:extLst>
          </p:cNvPr>
          <p:cNvSpPr/>
          <p:nvPr/>
        </p:nvSpPr>
        <p:spPr>
          <a:xfrm>
            <a:off x="302586" y="1715005"/>
            <a:ext cx="3720886" cy="613694"/>
          </a:xfrm>
          <a:prstGeom prst="rect">
            <a:avLst/>
          </a:prstGeom>
        </p:spPr>
        <p:txBody>
          <a:bodyPr wrap="square">
            <a:spAutoFit/>
          </a:bodyPr>
          <a:lstStyle/>
          <a:p>
            <a:pPr>
              <a:lnSpc>
                <a:spcPct val="150000"/>
              </a:lnSpc>
              <a:buSzPct val="100000"/>
            </a:pPr>
            <a:r>
              <a:rPr lang="en-US" altLang="zh-CN" sz="1200" dirty="0">
                <a:solidFill>
                  <a:schemeClr val="tx1"/>
                </a:solidFill>
                <a:latin typeface="微软雅黑" panose="020B0503020204020204" pitchFamily="34" charset="-122"/>
                <a:ea typeface="微软雅黑" panose="020B0503020204020204" pitchFamily="34" charset="-122"/>
              </a:rPr>
              <a:t>1</a:t>
            </a:r>
            <a:r>
              <a:rPr lang="zh-CN" altLang="en-US" sz="1200" dirty="0">
                <a:solidFill>
                  <a:schemeClr val="tx1"/>
                </a:solidFill>
                <a:latin typeface="微软雅黑" panose="020B0503020204020204" pitchFamily="34" charset="-122"/>
                <a:ea typeface="微软雅黑" panose="020B0503020204020204" pitchFamily="34" charset="-122"/>
              </a:rPr>
              <a:t>、添加玲珑网关发布的</a:t>
            </a:r>
            <a:r>
              <a:rPr lang="en-US" altLang="zh-CN" sz="1200" dirty="0">
                <a:solidFill>
                  <a:schemeClr val="tx1"/>
                </a:solidFill>
                <a:latin typeface="微软雅黑" panose="020B0503020204020204" pitchFamily="34" charset="-122"/>
                <a:ea typeface="微软雅黑" panose="020B0503020204020204" pitchFamily="34" charset="-122"/>
              </a:rPr>
              <a:t>SDK</a:t>
            </a:r>
            <a:r>
              <a:rPr lang="zh-CN" altLang="en-US" sz="1200" dirty="0">
                <a:solidFill>
                  <a:schemeClr val="tx1"/>
                </a:solidFill>
                <a:latin typeface="微软雅黑" panose="020B0503020204020204" pitchFamily="34" charset="-122"/>
                <a:ea typeface="微软雅黑" panose="020B0503020204020204" pitchFamily="34" charset="-122"/>
              </a:rPr>
              <a:t>，即</a:t>
            </a:r>
            <a:r>
              <a:rPr lang="en-US" altLang="zh-CN" sz="1200" dirty="0">
                <a:solidFill>
                  <a:schemeClr val="tx1"/>
                </a:solidFill>
                <a:latin typeface="微软雅黑" panose="020B0503020204020204" pitchFamily="34" charset="-122"/>
                <a:ea typeface="微软雅黑" panose="020B0503020204020204" pitchFamily="34" charset="-122"/>
              </a:rPr>
              <a:t>jar</a:t>
            </a:r>
            <a:r>
              <a:rPr lang="zh-CN" altLang="en-US" sz="1200" dirty="0">
                <a:solidFill>
                  <a:schemeClr val="tx1"/>
                </a:solidFill>
                <a:latin typeface="微软雅黑" panose="020B0503020204020204" pitchFamily="34" charset="-122"/>
                <a:ea typeface="微软雅黑" panose="020B0503020204020204" pitchFamily="34" charset="-122"/>
              </a:rPr>
              <a:t>包依赖</a:t>
            </a:r>
            <a:r>
              <a:rPr lang="en-US" altLang="zh-CN" sz="1200" dirty="0">
                <a:solidFill>
                  <a:schemeClr val="tx1"/>
                </a:solidFill>
                <a:latin typeface="微软雅黑" panose="020B0503020204020204" pitchFamily="34" charset="-122"/>
                <a:ea typeface="微软雅黑" panose="020B0503020204020204" pitchFamily="34" charset="-122"/>
              </a:rPr>
              <a:t>starter;</a:t>
            </a:r>
          </a:p>
          <a:p>
            <a:pPr>
              <a:lnSpc>
                <a:spcPct val="150000"/>
              </a:lnSpc>
              <a:buSzPct val="100000"/>
            </a:pPr>
            <a:r>
              <a:rPr lang="en-US" altLang="zh-CN" sz="1200" dirty="0">
                <a:solidFill>
                  <a:schemeClr val="tx1"/>
                </a:solidFill>
                <a:latin typeface="微软雅黑" panose="020B0503020204020204" pitchFamily="34" charset="-122"/>
                <a:ea typeface="微软雅黑" panose="020B0503020204020204" pitchFamily="34" charset="-122"/>
              </a:rPr>
              <a:t>2</a:t>
            </a:r>
            <a:r>
              <a:rPr lang="zh-CN" altLang="en-US" sz="1200" dirty="0">
                <a:solidFill>
                  <a:schemeClr val="tx1"/>
                </a:solidFill>
                <a:latin typeface="微软雅黑" panose="020B0503020204020204" pitchFamily="34" charset="-122"/>
                <a:ea typeface="微软雅黑" panose="020B0503020204020204" pitchFamily="34" charset="-122"/>
              </a:rPr>
              <a:t>、在</a:t>
            </a:r>
            <a:r>
              <a:rPr lang="en-US" altLang="zh-CN" sz="1200" dirty="0">
                <a:solidFill>
                  <a:schemeClr val="tx1"/>
                </a:solidFill>
                <a:latin typeface="微软雅黑" panose="020B0503020204020204" pitchFamily="34" charset="-122"/>
                <a:ea typeface="微软雅黑" panose="020B0503020204020204" pitchFamily="34" charset="-122"/>
              </a:rPr>
              <a:t>controller</a:t>
            </a:r>
            <a:r>
              <a:rPr lang="zh-CN" altLang="en-US" sz="1200" dirty="0">
                <a:solidFill>
                  <a:schemeClr val="tx1"/>
                </a:solidFill>
                <a:latin typeface="微软雅黑" panose="020B0503020204020204" pitchFamily="34" charset="-122"/>
                <a:ea typeface="微软雅黑" panose="020B0503020204020204" pitchFamily="34" charset="-122"/>
              </a:rPr>
              <a:t>上添加</a:t>
            </a:r>
            <a:r>
              <a:rPr lang="en-US" altLang="zh-CN" sz="1200" dirty="0">
                <a:solidFill>
                  <a:schemeClr val="tx1"/>
                </a:solidFill>
                <a:latin typeface="微软雅黑" panose="020B0503020204020204" pitchFamily="34" charset="-122"/>
                <a:ea typeface="微软雅黑" panose="020B0503020204020204" pitchFamily="34" charset="-122"/>
              </a:rPr>
              <a:t>@</a:t>
            </a:r>
            <a:r>
              <a:rPr lang="en-US" altLang="zh-CN" sz="1200" dirty="0" err="1">
                <a:solidFill>
                  <a:schemeClr val="tx1"/>
                </a:solidFill>
                <a:latin typeface="微软雅黑" panose="020B0503020204020204" pitchFamily="34" charset="-122"/>
                <a:ea typeface="微软雅黑" panose="020B0503020204020204" pitchFamily="34" charset="-122"/>
              </a:rPr>
              <a:t>GatewayApi</a:t>
            </a:r>
            <a:r>
              <a:rPr lang="zh-CN" altLang="en-US" sz="1200" dirty="0">
                <a:solidFill>
                  <a:schemeClr val="tx1"/>
                </a:solidFill>
                <a:latin typeface="微软雅黑" panose="020B0503020204020204" pitchFamily="34" charset="-122"/>
                <a:ea typeface="微软雅黑" panose="020B0503020204020204" pitchFamily="34" charset="-122"/>
              </a:rPr>
              <a:t>注解</a:t>
            </a:r>
            <a:r>
              <a:rPr lang="en-US" altLang="zh-CN" sz="1200" dirty="0">
                <a:solidFill>
                  <a:schemeClr val="tx1"/>
                </a:solidFill>
                <a:latin typeface="微软雅黑" panose="020B0503020204020204" pitchFamily="34" charset="-122"/>
                <a:ea typeface="微软雅黑" panose="020B0503020204020204" pitchFamily="34" charset="-122"/>
              </a:rPr>
              <a:t>.</a:t>
            </a:r>
            <a:endParaRPr lang="zh-CN" altLang="en-US" sz="1200" dirty="0">
              <a:solidFill>
                <a:schemeClr val="tx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416923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en-US" altLang="zh-CN" sz="2400" b="1" dirty="0">
                <a:solidFill>
                  <a:schemeClr val="bg1"/>
                </a:solidFill>
                <a:latin typeface="Microsoft YaHei" panose="020B0503020204020204" pitchFamily="34" charset="-122"/>
                <a:ea typeface="Microsoft YaHei" panose="020B0503020204020204" pitchFamily="34" charset="-122"/>
              </a:rPr>
              <a:t>API</a:t>
            </a:r>
            <a:r>
              <a:rPr lang="zh-CN" altLang="en-US" sz="2400" b="1" dirty="0">
                <a:solidFill>
                  <a:schemeClr val="bg1"/>
                </a:solidFill>
                <a:latin typeface="Microsoft YaHei" panose="020B0503020204020204" pitchFamily="34" charset="-122"/>
                <a:ea typeface="Microsoft YaHei" panose="020B0503020204020204" pitchFamily="34" charset="-122"/>
              </a:rPr>
              <a:t>网关</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平台化</a:t>
            </a:r>
          </a:p>
        </p:txBody>
      </p:sp>
      <p:sp>
        <p:nvSpPr>
          <p:cNvPr id="22" name="矩形 21">
            <a:extLst>
              <a:ext uri="{FF2B5EF4-FFF2-40B4-BE49-F238E27FC236}">
                <a16:creationId xmlns:a16="http://schemas.microsoft.com/office/drawing/2014/main" id="{0C3B73B7-58B6-8A49-94EA-247A0458EBDA}"/>
              </a:ext>
            </a:extLst>
          </p:cNvPr>
          <p:cNvSpPr/>
          <p:nvPr/>
        </p:nvSpPr>
        <p:spPr>
          <a:xfrm>
            <a:off x="2085665" y="769268"/>
            <a:ext cx="5698214" cy="1025236"/>
          </a:xfrm>
          <a:prstGeom prst="rect">
            <a:avLst/>
          </a:prstGeom>
          <a:solidFill>
            <a:schemeClr val="bg1"/>
          </a:solidFill>
          <a:ln>
            <a:prstDash val="sysDot"/>
          </a:ln>
        </p:spPr>
        <p:style>
          <a:lnRef idx="2">
            <a:schemeClr val="accent3"/>
          </a:lnRef>
          <a:fillRef idx="1">
            <a:schemeClr val="lt1"/>
          </a:fillRef>
          <a:effectRef idx="0">
            <a:schemeClr val="accent3"/>
          </a:effectRef>
          <a:fontRef idx="minor">
            <a:schemeClr val="dk1"/>
          </a:fontRef>
        </p:style>
        <p:txBody>
          <a:bodyPr wrap="square" rtlCol="0" anchor="t">
            <a:noAutofit/>
          </a:bodyPr>
          <a:lstStyle/>
          <a:p>
            <a:pPr algn="ctr">
              <a:spcBef>
                <a:spcPts val="300"/>
              </a:spcBef>
              <a:spcAft>
                <a:spcPts val="300"/>
              </a:spcAft>
              <a:buClr>
                <a:schemeClr val="accent3">
                  <a:lumMod val="75000"/>
                </a:schemeClr>
              </a:buClr>
            </a:pPr>
            <a:r>
              <a:rPr kumimoji="1" lang="zh-CN" altLang="en-US" sz="1200" b="1" dirty="0">
                <a:latin typeface="微软雅黑" panose="020B0503020204020204" pitchFamily="34" charset="-122"/>
                <a:ea typeface="微软雅黑" panose="020B0503020204020204" pitchFamily="34" charset="-122"/>
              </a:rPr>
              <a:t>接入端</a:t>
            </a:r>
          </a:p>
        </p:txBody>
      </p:sp>
      <p:sp>
        <p:nvSpPr>
          <p:cNvPr id="23" name="矩形 22">
            <a:extLst>
              <a:ext uri="{FF2B5EF4-FFF2-40B4-BE49-F238E27FC236}">
                <a16:creationId xmlns:a16="http://schemas.microsoft.com/office/drawing/2014/main" id="{B60619B8-63CB-3A45-9EA4-E8F172DE7321}"/>
              </a:ext>
            </a:extLst>
          </p:cNvPr>
          <p:cNvSpPr/>
          <p:nvPr/>
        </p:nvSpPr>
        <p:spPr>
          <a:xfrm>
            <a:off x="972725" y="2345220"/>
            <a:ext cx="8071428" cy="1620211"/>
          </a:xfrm>
          <a:prstGeom prst="rect">
            <a:avLst/>
          </a:prstGeom>
          <a:solidFill>
            <a:schemeClr val="bg1"/>
          </a:solidFill>
          <a:ln>
            <a:prstDash val="sysDot"/>
          </a:ln>
        </p:spPr>
        <p:style>
          <a:lnRef idx="2">
            <a:schemeClr val="accent3"/>
          </a:lnRef>
          <a:fillRef idx="1">
            <a:schemeClr val="lt1"/>
          </a:fillRef>
          <a:effectRef idx="0">
            <a:schemeClr val="accent3"/>
          </a:effectRef>
          <a:fontRef idx="minor">
            <a:schemeClr val="dk1"/>
          </a:fontRef>
        </p:style>
        <p:txBody>
          <a:bodyPr wrap="square" rtlCol="0" anchor="t">
            <a:noAutofit/>
          </a:bodyPr>
          <a:lstStyle/>
          <a:p>
            <a:pPr algn="ctr">
              <a:spcBef>
                <a:spcPts val="300"/>
              </a:spcBef>
              <a:spcAft>
                <a:spcPts val="300"/>
              </a:spcAft>
              <a:buClr>
                <a:schemeClr val="accent3">
                  <a:lumMod val="75000"/>
                </a:schemeClr>
              </a:buClr>
            </a:pPr>
            <a:r>
              <a:rPr kumimoji="1" lang="en-US" altLang="zh-CN" sz="1200" b="1" dirty="0">
                <a:latin typeface="微软雅黑" panose="020B0503020204020204" pitchFamily="34" charset="-122"/>
                <a:ea typeface="微软雅黑" panose="020B0503020204020204" pitchFamily="34" charset="-122"/>
              </a:rPr>
              <a:t>API</a:t>
            </a:r>
            <a:r>
              <a:rPr kumimoji="1" lang="zh-CN" altLang="en-US" sz="1200" b="1" dirty="0">
                <a:latin typeface="微软雅黑" panose="020B0503020204020204" pitchFamily="34" charset="-122"/>
                <a:ea typeface="微软雅黑" panose="020B0503020204020204" pitchFamily="34" charset="-122"/>
              </a:rPr>
              <a:t>网关群</a:t>
            </a:r>
          </a:p>
        </p:txBody>
      </p:sp>
      <p:sp>
        <p:nvSpPr>
          <p:cNvPr id="24" name="矩形 23">
            <a:extLst>
              <a:ext uri="{FF2B5EF4-FFF2-40B4-BE49-F238E27FC236}">
                <a16:creationId xmlns:a16="http://schemas.microsoft.com/office/drawing/2014/main" id="{D66858EC-9A0C-9544-8648-956778B53B57}"/>
              </a:ext>
            </a:extLst>
          </p:cNvPr>
          <p:cNvSpPr/>
          <p:nvPr/>
        </p:nvSpPr>
        <p:spPr>
          <a:xfrm>
            <a:off x="2317197" y="1034594"/>
            <a:ext cx="1199541" cy="542637"/>
          </a:xfrm>
          <a:prstGeom prst="rect">
            <a:avLst/>
          </a:prstGeom>
          <a:solidFill>
            <a:srgbClr val="4F81BD"/>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400" dirty="0">
                <a:solidFill>
                  <a:schemeClr val="bg1"/>
                </a:solidFill>
                <a:latin typeface="微软雅黑" panose="020B0503020204020204" pitchFamily="34" charset="-122"/>
                <a:ea typeface="微软雅黑" panose="020B0503020204020204" pitchFamily="34" charset="-122"/>
              </a:rPr>
              <a:t>客户端</a:t>
            </a:r>
          </a:p>
        </p:txBody>
      </p:sp>
      <p:sp>
        <p:nvSpPr>
          <p:cNvPr id="25" name="矩形 24">
            <a:extLst>
              <a:ext uri="{FF2B5EF4-FFF2-40B4-BE49-F238E27FC236}">
                <a16:creationId xmlns:a16="http://schemas.microsoft.com/office/drawing/2014/main" id="{16904CB2-BD07-154F-A205-34C11BD0DEDB}"/>
              </a:ext>
            </a:extLst>
          </p:cNvPr>
          <p:cNvSpPr/>
          <p:nvPr/>
        </p:nvSpPr>
        <p:spPr>
          <a:xfrm>
            <a:off x="3633379" y="1034594"/>
            <a:ext cx="1199541" cy="542637"/>
          </a:xfrm>
          <a:prstGeom prst="rect">
            <a:avLst/>
          </a:prstGeom>
          <a:solidFill>
            <a:srgbClr val="4F81BD"/>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400" dirty="0">
                <a:solidFill>
                  <a:schemeClr val="bg1"/>
                </a:solidFill>
                <a:latin typeface="微软雅黑" panose="020B0503020204020204" pitchFamily="34" charset="-122"/>
                <a:ea typeface="微软雅黑" panose="020B0503020204020204" pitchFamily="34" charset="-122"/>
              </a:rPr>
              <a:t>网站</a:t>
            </a:r>
          </a:p>
        </p:txBody>
      </p:sp>
      <p:sp>
        <p:nvSpPr>
          <p:cNvPr id="26" name="矩形 25">
            <a:extLst>
              <a:ext uri="{FF2B5EF4-FFF2-40B4-BE49-F238E27FC236}">
                <a16:creationId xmlns:a16="http://schemas.microsoft.com/office/drawing/2014/main" id="{E5332800-88FE-A84F-A347-7360BC14631A}"/>
              </a:ext>
            </a:extLst>
          </p:cNvPr>
          <p:cNvSpPr/>
          <p:nvPr/>
        </p:nvSpPr>
        <p:spPr>
          <a:xfrm>
            <a:off x="6311333" y="1034594"/>
            <a:ext cx="1199541" cy="542637"/>
          </a:xfrm>
          <a:prstGeom prst="rect">
            <a:avLst/>
          </a:prstGeom>
          <a:solidFill>
            <a:srgbClr val="4F81BD"/>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400" dirty="0">
                <a:solidFill>
                  <a:schemeClr val="bg1"/>
                </a:solidFill>
                <a:latin typeface="微软雅黑" panose="020B0503020204020204" pitchFamily="34" charset="-122"/>
                <a:ea typeface="微软雅黑" panose="020B0503020204020204" pitchFamily="34" charset="-122"/>
              </a:rPr>
              <a:t>机构</a:t>
            </a:r>
          </a:p>
        </p:txBody>
      </p:sp>
      <p:sp>
        <p:nvSpPr>
          <p:cNvPr id="27" name="矩形 26">
            <a:extLst>
              <a:ext uri="{FF2B5EF4-FFF2-40B4-BE49-F238E27FC236}">
                <a16:creationId xmlns:a16="http://schemas.microsoft.com/office/drawing/2014/main" id="{090BCADE-B237-8745-8E85-63F91427DA72}"/>
              </a:ext>
            </a:extLst>
          </p:cNvPr>
          <p:cNvSpPr/>
          <p:nvPr/>
        </p:nvSpPr>
        <p:spPr>
          <a:xfrm>
            <a:off x="4995151" y="1034594"/>
            <a:ext cx="1199541" cy="542637"/>
          </a:xfrm>
          <a:prstGeom prst="rect">
            <a:avLst/>
          </a:prstGeom>
          <a:solidFill>
            <a:srgbClr val="4F81BD"/>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400" dirty="0">
                <a:solidFill>
                  <a:schemeClr val="bg1"/>
                </a:solidFill>
                <a:latin typeface="微软雅黑" panose="020B0503020204020204" pitchFamily="34" charset="-122"/>
                <a:ea typeface="微软雅黑" panose="020B0503020204020204" pitchFamily="34" charset="-122"/>
              </a:rPr>
              <a:t>商户</a:t>
            </a:r>
          </a:p>
        </p:txBody>
      </p:sp>
      <p:sp>
        <p:nvSpPr>
          <p:cNvPr id="28" name="矩形 27">
            <a:extLst>
              <a:ext uri="{FF2B5EF4-FFF2-40B4-BE49-F238E27FC236}">
                <a16:creationId xmlns:a16="http://schemas.microsoft.com/office/drawing/2014/main" id="{9D786373-97C5-3C44-A5A2-B6F90A1C84C7}"/>
              </a:ext>
            </a:extLst>
          </p:cNvPr>
          <p:cNvSpPr/>
          <p:nvPr/>
        </p:nvSpPr>
        <p:spPr>
          <a:xfrm>
            <a:off x="1301497" y="2712310"/>
            <a:ext cx="1199541" cy="542637"/>
          </a:xfrm>
          <a:prstGeom prst="rect">
            <a:avLst/>
          </a:prstGeom>
          <a:solidFill>
            <a:srgbClr val="9BBC59"/>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200" dirty="0">
                <a:solidFill>
                  <a:schemeClr val="bg1"/>
                </a:solidFill>
                <a:latin typeface="微软雅黑" panose="020B0503020204020204" pitchFamily="34" charset="-122"/>
                <a:ea typeface="微软雅黑" panose="020B0503020204020204" pitchFamily="34" charset="-122"/>
              </a:rPr>
              <a:t>客户端网关群</a:t>
            </a:r>
          </a:p>
        </p:txBody>
      </p:sp>
      <p:sp>
        <p:nvSpPr>
          <p:cNvPr id="29" name="矩形 28">
            <a:extLst>
              <a:ext uri="{FF2B5EF4-FFF2-40B4-BE49-F238E27FC236}">
                <a16:creationId xmlns:a16="http://schemas.microsoft.com/office/drawing/2014/main" id="{C0476B37-F594-7844-90EC-2549A1C3B000}"/>
              </a:ext>
            </a:extLst>
          </p:cNvPr>
          <p:cNvSpPr/>
          <p:nvPr/>
        </p:nvSpPr>
        <p:spPr>
          <a:xfrm>
            <a:off x="2538606" y="2712309"/>
            <a:ext cx="1199541" cy="542637"/>
          </a:xfrm>
          <a:prstGeom prst="rect">
            <a:avLst/>
          </a:prstGeom>
          <a:solidFill>
            <a:srgbClr val="9BBC59"/>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200" dirty="0">
                <a:solidFill>
                  <a:schemeClr val="bg1"/>
                </a:solidFill>
                <a:latin typeface="微软雅黑" panose="020B0503020204020204" pitchFamily="34" charset="-122"/>
                <a:ea typeface="微软雅黑" panose="020B0503020204020204" pitchFamily="34" charset="-122"/>
              </a:rPr>
              <a:t>代理商缴费网关群</a:t>
            </a:r>
          </a:p>
        </p:txBody>
      </p:sp>
      <p:sp>
        <p:nvSpPr>
          <p:cNvPr id="30" name="矩形 29">
            <a:extLst>
              <a:ext uri="{FF2B5EF4-FFF2-40B4-BE49-F238E27FC236}">
                <a16:creationId xmlns:a16="http://schemas.microsoft.com/office/drawing/2014/main" id="{15F97F96-163D-AC49-A327-934BBDF9FA2F}"/>
              </a:ext>
            </a:extLst>
          </p:cNvPr>
          <p:cNvSpPr/>
          <p:nvPr/>
        </p:nvSpPr>
        <p:spPr>
          <a:xfrm>
            <a:off x="3775715" y="2710638"/>
            <a:ext cx="1199541" cy="542637"/>
          </a:xfrm>
          <a:prstGeom prst="rect">
            <a:avLst/>
          </a:prstGeom>
          <a:solidFill>
            <a:srgbClr val="9BBC59"/>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200" dirty="0">
                <a:solidFill>
                  <a:schemeClr val="bg1"/>
                </a:solidFill>
                <a:latin typeface="微软雅黑" panose="020B0503020204020204" pitchFamily="34" charset="-122"/>
                <a:ea typeface="微软雅黑" panose="020B0503020204020204" pitchFamily="34" charset="-122"/>
              </a:rPr>
              <a:t>聚合支付网关群</a:t>
            </a:r>
          </a:p>
        </p:txBody>
      </p:sp>
      <p:sp>
        <p:nvSpPr>
          <p:cNvPr id="31" name="矩形 30">
            <a:extLst>
              <a:ext uri="{FF2B5EF4-FFF2-40B4-BE49-F238E27FC236}">
                <a16:creationId xmlns:a16="http://schemas.microsoft.com/office/drawing/2014/main" id="{C7396C3A-1F0B-6649-A1D5-C450F97C751E}"/>
              </a:ext>
            </a:extLst>
          </p:cNvPr>
          <p:cNvSpPr/>
          <p:nvPr/>
        </p:nvSpPr>
        <p:spPr>
          <a:xfrm>
            <a:off x="5003368" y="2720077"/>
            <a:ext cx="1199541" cy="542637"/>
          </a:xfrm>
          <a:prstGeom prst="rect">
            <a:avLst/>
          </a:prstGeom>
          <a:solidFill>
            <a:srgbClr val="9BBC59"/>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200" dirty="0">
                <a:solidFill>
                  <a:schemeClr val="bg1"/>
                </a:solidFill>
                <a:latin typeface="微软雅黑" panose="020B0503020204020204" pitchFamily="34" charset="-122"/>
                <a:ea typeface="微软雅黑" panose="020B0503020204020204" pitchFamily="34" charset="-122"/>
              </a:rPr>
              <a:t>商户网关群</a:t>
            </a:r>
          </a:p>
        </p:txBody>
      </p:sp>
      <p:sp>
        <p:nvSpPr>
          <p:cNvPr id="32" name="矩形 31">
            <a:extLst>
              <a:ext uri="{FF2B5EF4-FFF2-40B4-BE49-F238E27FC236}">
                <a16:creationId xmlns:a16="http://schemas.microsoft.com/office/drawing/2014/main" id="{29D0F65B-695B-1E4F-82E1-B3B80B267BC9}"/>
              </a:ext>
            </a:extLst>
          </p:cNvPr>
          <p:cNvSpPr/>
          <p:nvPr/>
        </p:nvSpPr>
        <p:spPr>
          <a:xfrm>
            <a:off x="6231021" y="2720077"/>
            <a:ext cx="1199541" cy="542637"/>
          </a:xfrm>
          <a:prstGeom prst="rect">
            <a:avLst/>
          </a:prstGeom>
          <a:solidFill>
            <a:srgbClr val="9BBC59"/>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200" dirty="0">
                <a:solidFill>
                  <a:schemeClr val="bg1"/>
                </a:solidFill>
                <a:latin typeface="微软雅黑" panose="020B0503020204020204" pitchFamily="34" charset="-122"/>
                <a:ea typeface="微软雅黑" panose="020B0503020204020204" pitchFamily="34" charset="-122"/>
              </a:rPr>
              <a:t>省平台网关群</a:t>
            </a:r>
          </a:p>
        </p:txBody>
      </p:sp>
      <p:sp>
        <p:nvSpPr>
          <p:cNvPr id="33" name="矩形 32">
            <a:extLst>
              <a:ext uri="{FF2B5EF4-FFF2-40B4-BE49-F238E27FC236}">
                <a16:creationId xmlns:a16="http://schemas.microsoft.com/office/drawing/2014/main" id="{36B56487-895F-CF4F-8903-53FB2938CE04}"/>
              </a:ext>
            </a:extLst>
          </p:cNvPr>
          <p:cNvSpPr/>
          <p:nvPr/>
        </p:nvSpPr>
        <p:spPr>
          <a:xfrm>
            <a:off x="7458674" y="2712309"/>
            <a:ext cx="1199541" cy="560053"/>
          </a:xfrm>
          <a:prstGeom prst="rect">
            <a:avLst/>
          </a:prstGeom>
          <a:solidFill>
            <a:srgbClr val="9BBC59"/>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en-US" altLang="zh-CN" sz="1400" dirty="0">
                <a:solidFill>
                  <a:schemeClr val="bg1"/>
                </a:solidFill>
                <a:latin typeface="微软雅黑" panose="020B0503020204020204" pitchFamily="34" charset="-122"/>
                <a:ea typeface="微软雅黑" panose="020B0503020204020204" pitchFamily="34" charset="-122"/>
              </a:rPr>
              <a:t>……</a:t>
            </a:r>
            <a:endParaRPr kumimoji="1"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34" name="矩形 33">
            <a:extLst>
              <a:ext uri="{FF2B5EF4-FFF2-40B4-BE49-F238E27FC236}">
                <a16:creationId xmlns:a16="http://schemas.microsoft.com/office/drawing/2014/main" id="{79BCED87-1700-C84B-9CA1-B650CFA36428}"/>
              </a:ext>
            </a:extLst>
          </p:cNvPr>
          <p:cNvSpPr/>
          <p:nvPr/>
        </p:nvSpPr>
        <p:spPr>
          <a:xfrm>
            <a:off x="1301497" y="3282011"/>
            <a:ext cx="7356718" cy="542637"/>
          </a:xfrm>
          <a:prstGeom prst="rect">
            <a:avLst/>
          </a:prstGeom>
          <a:solidFill>
            <a:srgbClr val="9BBC59"/>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en-US" altLang="zh-CN" sz="1400" dirty="0">
                <a:solidFill>
                  <a:schemeClr val="bg1"/>
                </a:solidFill>
                <a:latin typeface="微软雅黑" panose="020B0503020204020204" pitchFamily="34" charset="-122"/>
                <a:ea typeface="微软雅黑" panose="020B0503020204020204" pitchFamily="34" charset="-122"/>
              </a:rPr>
              <a:t>API</a:t>
            </a:r>
            <a:r>
              <a:rPr kumimoji="1" lang="zh-CN" altLang="en-US" sz="1400" dirty="0">
                <a:solidFill>
                  <a:schemeClr val="bg1"/>
                </a:solidFill>
                <a:latin typeface="微软雅黑" panose="020B0503020204020204" pitchFamily="34" charset="-122"/>
                <a:ea typeface="微软雅黑" panose="020B0503020204020204" pitchFamily="34" charset="-122"/>
              </a:rPr>
              <a:t>网关框架（底座）</a:t>
            </a:r>
          </a:p>
        </p:txBody>
      </p:sp>
      <p:sp>
        <p:nvSpPr>
          <p:cNvPr id="35" name="下箭头 34">
            <a:extLst>
              <a:ext uri="{FF2B5EF4-FFF2-40B4-BE49-F238E27FC236}">
                <a16:creationId xmlns:a16="http://schemas.microsoft.com/office/drawing/2014/main" id="{31C90F22-567E-DD44-9208-B4E2ED81F779}"/>
              </a:ext>
            </a:extLst>
          </p:cNvPr>
          <p:cNvSpPr/>
          <p:nvPr/>
        </p:nvSpPr>
        <p:spPr>
          <a:xfrm>
            <a:off x="4560699" y="1881176"/>
            <a:ext cx="748146" cy="346364"/>
          </a:xfrm>
          <a:prstGeom prst="downArrow">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36" name="矩形 35">
            <a:extLst>
              <a:ext uri="{FF2B5EF4-FFF2-40B4-BE49-F238E27FC236}">
                <a16:creationId xmlns:a16="http://schemas.microsoft.com/office/drawing/2014/main" id="{BFD78520-21DA-E54A-91FA-F43B3F89DED2}"/>
              </a:ext>
            </a:extLst>
          </p:cNvPr>
          <p:cNvSpPr/>
          <p:nvPr/>
        </p:nvSpPr>
        <p:spPr>
          <a:xfrm>
            <a:off x="2085665" y="4483915"/>
            <a:ext cx="5698214" cy="1025236"/>
          </a:xfrm>
          <a:prstGeom prst="rect">
            <a:avLst/>
          </a:prstGeom>
          <a:solidFill>
            <a:schemeClr val="bg1"/>
          </a:solidFill>
          <a:ln>
            <a:prstDash val="sysDot"/>
          </a:ln>
        </p:spPr>
        <p:style>
          <a:lnRef idx="2">
            <a:schemeClr val="accent3"/>
          </a:lnRef>
          <a:fillRef idx="1">
            <a:schemeClr val="lt1"/>
          </a:fillRef>
          <a:effectRef idx="0">
            <a:schemeClr val="accent3"/>
          </a:effectRef>
          <a:fontRef idx="minor">
            <a:schemeClr val="dk1"/>
          </a:fontRef>
        </p:style>
        <p:txBody>
          <a:bodyPr wrap="square" rtlCol="0" anchor="t">
            <a:noAutofit/>
          </a:bodyPr>
          <a:lstStyle/>
          <a:p>
            <a:pPr algn="ctr">
              <a:spcBef>
                <a:spcPts val="300"/>
              </a:spcBef>
              <a:spcAft>
                <a:spcPts val="300"/>
              </a:spcAft>
              <a:buClr>
                <a:schemeClr val="accent3">
                  <a:lumMod val="75000"/>
                </a:schemeClr>
              </a:buClr>
            </a:pPr>
            <a:r>
              <a:rPr kumimoji="1" lang="zh-CN" altLang="en-US" sz="1200" b="1" dirty="0">
                <a:latin typeface="微软雅黑" panose="020B0503020204020204" pitchFamily="34" charset="-122"/>
                <a:ea typeface="微软雅黑" panose="020B0503020204020204" pitchFamily="34" charset="-122"/>
              </a:rPr>
              <a:t>业务服务</a:t>
            </a:r>
          </a:p>
        </p:txBody>
      </p:sp>
      <p:sp>
        <p:nvSpPr>
          <p:cNvPr id="37" name="矩形 36">
            <a:extLst>
              <a:ext uri="{FF2B5EF4-FFF2-40B4-BE49-F238E27FC236}">
                <a16:creationId xmlns:a16="http://schemas.microsoft.com/office/drawing/2014/main" id="{F214A81C-6B90-6849-96E1-DB4D14E1BF31}"/>
              </a:ext>
            </a:extLst>
          </p:cNvPr>
          <p:cNvSpPr/>
          <p:nvPr/>
        </p:nvSpPr>
        <p:spPr>
          <a:xfrm>
            <a:off x="2317197" y="4749241"/>
            <a:ext cx="1199541" cy="542637"/>
          </a:xfrm>
          <a:prstGeom prst="rect">
            <a:avLst/>
          </a:prstGeom>
          <a:solidFill>
            <a:srgbClr val="4F81BD"/>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400" dirty="0">
                <a:solidFill>
                  <a:schemeClr val="bg1"/>
                </a:solidFill>
                <a:latin typeface="微软雅黑" panose="020B0503020204020204" pitchFamily="34" charset="-122"/>
                <a:ea typeface="微软雅黑" panose="020B0503020204020204" pitchFamily="34" charset="-122"/>
              </a:rPr>
              <a:t>代理商缴费</a:t>
            </a:r>
          </a:p>
        </p:txBody>
      </p:sp>
      <p:sp>
        <p:nvSpPr>
          <p:cNvPr id="38" name="矩形 37">
            <a:extLst>
              <a:ext uri="{FF2B5EF4-FFF2-40B4-BE49-F238E27FC236}">
                <a16:creationId xmlns:a16="http://schemas.microsoft.com/office/drawing/2014/main" id="{ACCBDEA2-C30D-564D-9A08-5D5E62A82871}"/>
              </a:ext>
            </a:extLst>
          </p:cNvPr>
          <p:cNvSpPr/>
          <p:nvPr/>
        </p:nvSpPr>
        <p:spPr>
          <a:xfrm>
            <a:off x="3633379" y="4749241"/>
            <a:ext cx="1199541" cy="542637"/>
          </a:xfrm>
          <a:prstGeom prst="rect">
            <a:avLst/>
          </a:prstGeom>
          <a:solidFill>
            <a:srgbClr val="4F81BD"/>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400" dirty="0">
                <a:solidFill>
                  <a:schemeClr val="bg1"/>
                </a:solidFill>
                <a:latin typeface="微软雅黑" panose="020B0503020204020204" pitchFamily="34" charset="-122"/>
                <a:ea typeface="微软雅黑" panose="020B0503020204020204" pitchFamily="34" charset="-122"/>
              </a:rPr>
              <a:t>线上收单</a:t>
            </a:r>
          </a:p>
        </p:txBody>
      </p:sp>
      <p:sp>
        <p:nvSpPr>
          <p:cNvPr id="39" name="矩形 38">
            <a:extLst>
              <a:ext uri="{FF2B5EF4-FFF2-40B4-BE49-F238E27FC236}">
                <a16:creationId xmlns:a16="http://schemas.microsoft.com/office/drawing/2014/main" id="{18448598-0376-7048-A2EB-F2888B2ADB64}"/>
              </a:ext>
            </a:extLst>
          </p:cNvPr>
          <p:cNvSpPr/>
          <p:nvPr/>
        </p:nvSpPr>
        <p:spPr>
          <a:xfrm>
            <a:off x="6311333" y="4749241"/>
            <a:ext cx="1199541" cy="542637"/>
          </a:xfrm>
          <a:prstGeom prst="rect">
            <a:avLst/>
          </a:prstGeom>
          <a:solidFill>
            <a:srgbClr val="4F81BD"/>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en-US" altLang="zh-CN" sz="1400" dirty="0">
                <a:solidFill>
                  <a:schemeClr val="bg1"/>
                </a:solidFill>
                <a:latin typeface="微软雅黑" panose="020B0503020204020204" pitchFamily="34" charset="-122"/>
                <a:ea typeface="微软雅黑" panose="020B0503020204020204" pitchFamily="34" charset="-122"/>
              </a:rPr>
              <a:t>……</a:t>
            </a:r>
            <a:endParaRPr kumimoji="1"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0" name="矩形 39">
            <a:extLst>
              <a:ext uri="{FF2B5EF4-FFF2-40B4-BE49-F238E27FC236}">
                <a16:creationId xmlns:a16="http://schemas.microsoft.com/office/drawing/2014/main" id="{B763330B-276F-8747-9603-9B3F4C28F063}"/>
              </a:ext>
            </a:extLst>
          </p:cNvPr>
          <p:cNvSpPr/>
          <p:nvPr/>
        </p:nvSpPr>
        <p:spPr>
          <a:xfrm>
            <a:off x="4995151" y="4749241"/>
            <a:ext cx="1199541" cy="542637"/>
          </a:xfrm>
          <a:prstGeom prst="rect">
            <a:avLst/>
          </a:prstGeom>
          <a:solidFill>
            <a:srgbClr val="4F81BD"/>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spcBef>
                <a:spcPts val="300"/>
              </a:spcBef>
              <a:spcAft>
                <a:spcPts val="300"/>
              </a:spcAft>
              <a:buClr>
                <a:schemeClr val="accent3">
                  <a:lumMod val="75000"/>
                </a:schemeClr>
              </a:buClr>
            </a:pPr>
            <a:r>
              <a:rPr kumimoji="1" lang="zh-CN" altLang="en-US" sz="1400" dirty="0">
                <a:solidFill>
                  <a:schemeClr val="bg1"/>
                </a:solidFill>
                <a:latin typeface="微软雅黑" panose="020B0503020204020204" pitchFamily="34" charset="-122"/>
                <a:ea typeface="微软雅黑" panose="020B0503020204020204" pitchFamily="34" charset="-122"/>
              </a:rPr>
              <a:t>聚合支付</a:t>
            </a:r>
          </a:p>
        </p:txBody>
      </p:sp>
      <p:sp>
        <p:nvSpPr>
          <p:cNvPr id="41" name="下箭头 40">
            <a:extLst>
              <a:ext uri="{FF2B5EF4-FFF2-40B4-BE49-F238E27FC236}">
                <a16:creationId xmlns:a16="http://schemas.microsoft.com/office/drawing/2014/main" id="{64CD761E-04B9-C44D-A419-340D8E00B3C0}"/>
              </a:ext>
            </a:extLst>
          </p:cNvPr>
          <p:cNvSpPr/>
          <p:nvPr/>
        </p:nvSpPr>
        <p:spPr>
          <a:xfrm>
            <a:off x="4560699" y="4057575"/>
            <a:ext cx="748146" cy="346364"/>
          </a:xfrm>
          <a:prstGeom prst="downArrow">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42" name="矩形标注 41">
            <a:extLst>
              <a:ext uri="{FF2B5EF4-FFF2-40B4-BE49-F238E27FC236}">
                <a16:creationId xmlns:a16="http://schemas.microsoft.com/office/drawing/2014/main" id="{DE922828-8A07-F043-84C6-265E855E9089}"/>
              </a:ext>
            </a:extLst>
          </p:cNvPr>
          <p:cNvSpPr/>
          <p:nvPr/>
        </p:nvSpPr>
        <p:spPr>
          <a:xfrm>
            <a:off x="6584400" y="1836265"/>
            <a:ext cx="2614453" cy="620012"/>
          </a:xfrm>
          <a:prstGeom prst="wedgeRectCallout">
            <a:avLst>
              <a:gd name="adj1" fmla="val -43692"/>
              <a:gd name="adj2" fmla="val 105686"/>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r>
              <a:rPr kumimoji="1" lang="zh-CN" altLang="en-US" sz="1200" b="1" dirty="0">
                <a:latin typeface="微软雅黑" panose="020B0503020204020204" pitchFamily="34" charset="-122"/>
                <a:ea typeface="微软雅黑" panose="020B0503020204020204" pitchFamily="34" charset="-122"/>
              </a:rPr>
              <a:t>根据业务进行独立部署，每个网关采用统一的底座</a:t>
            </a:r>
            <a:r>
              <a:rPr kumimoji="1" lang="en-US" altLang="zh-CN" sz="1200" b="1" dirty="0">
                <a:latin typeface="微软雅黑" panose="020B0503020204020204" pitchFamily="34" charset="-122"/>
                <a:ea typeface="微软雅黑" panose="020B0503020204020204" pitchFamily="34" charset="-122"/>
              </a:rPr>
              <a:t>-API</a:t>
            </a:r>
            <a:r>
              <a:rPr kumimoji="1" lang="zh-CN" altLang="en-US" sz="1200" b="1" dirty="0">
                <a:latin typeface="微软雅黑" panose="020B0503020204020204" pitchFamily="34" charset="-122"/>
                <a:ea typeface="微软雅黑" panose="020B0503020204020204" pitchFamily="34" charset="-122"/>
              </a:rPr>
              <a:t>网关框架，具备统一管控能力</a:t>
            </a:r>
          </a:p>
        </p:txBody>
      </p:sp>
    </p:spTree>
    <p:extLst>
      <p:ext uri="{BB962C8B-B14F-4D97-AF65-F5344CB8AC3E}">
        <p14:creationId xmlns:p14="http://schemas.microsoft.com/office/powerpoint/2010/main" val="17256116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1"/>
          <p:cNvSpPr>
            <a:spLocks noGrp="1"/>
          </p:cNvSpPr>
          <p:nvPr>
            <p:ph type="title" idx="4294967295"/>
          </p:nvPr>
        </p:nvSpPr>
        <p:spPr>
          <a:xfrm>
            <a:off x="39440" y="121196"/>
            <a:ext cx="8881180" cy="411427"/>
          </a:xfrm>
          <a:prstGeom prst="rect">
            <a:avLst/>
          </a:prstGeom>
        </p:spPr>
        <p:txBody>
          <a:bodyPr anchor="ctr" anchorCtr="0"/>
          <a:lstStyle/>
          <a:p>
            <a:pPr algn="l" eaLnBrk="1" fontAlgn="base" hangingPunct="1">
              <a:spcAft>
                <a:spcPct val="0"/>
              </a:spcAft>
              <a:buClr>
                <a:schemeClr val="hlink"/>
              </a:buClr>
            </a:pPr>
            <a:r>
              <a:rPr lang="zh-CN" altLang="en-US" sz="2400" b="1" dirty="0">
                <a:solidFill>
                  <a:schemeClr val="bg1"/>
                </a:solidFill>
                <a:latin typeface="微软雅黑" panose="020B0503020204020204" pitchFamily="34" charset="-122"/>
                <a:ea typeface="微软雅黑" panose="020B0503020204020204" pitchFamily="34" charset="-122"/>
                <a:cs typeface="+mn-cs"/>
              </a:rPr>
              <a:t>目 录</a:t>
            </a:r>
          </a:p>
        </p:txBody>
      </p:sp>
      <p:sp>
        <p:nvSpPr>
          <p:cNvPr id="5" name="Text Box 9"/>
          <p:cNvSpPr txBox="1">
            <a:spLocks noChangeArrowheads="1"/>
          </p:cNvSpPr>
          <p:nvPr/>
        </p:nvSpPr>
        <p:spPr bwMode="auto">
          <a:xfrm>
            <a:off x="2413472" y="1201317"/>
            <a:ext cx="627062" cy="623340"/>
          </a:xfrm>
          <a:prstGeom prst="rect">
            <a:avLst/>
          </a:prstGeom>
          <a:solidFill>
            <a:srgbClr val="DDDDDD"/>
          </a:solidFill>
          <a:ln w="9525">
            <a:noFill/>
            <a:miter lim="800000"/>
          </a:ln>
        </p:spPr>
        <p:txBody>
          <a:bodyPr lIns="182880" anchor="ctr"/>
          <a:lstStyle/>
          <a:p>
            <a:pPr eaLnBrk="0" hangingPunct="0">
              <a:spcBef>
                <a:spcPct val="50000"/>
              </a:spcBef>
            </a:pPr>
            <a:r>
              <a:rPr lang="zh-CN" altLang="en-US" sz="2400" dirty="0">
                <a:latin typeface="微软雅黑" panose="020B0503020204020204" pitchFamily="34" charset="-122"/>
                <a:ea typeface="微软雅黑" panose="020B0503020204020204" pitchFamily="34" charset="-122"/>
              </a:rPr>
              <a:t>一</a:t>
            </a:r>
            <a:endParaRPr lang="en-US" altLang="zh-CN" sz="2400" dirty="0">
              <a:latin typeface="微软雅黑" panose="020B0503020204020204" pitchFamily="34" charset="-122"/>
              <a:ea typeface="微软雅黑" panose="020B0503020204020204" pitchFamily="34" charset="-122"/>
            </a:endParaRPr>
          </a:p>
        </p:txBody>
      </p:sp>
      <p:sp>
        <p:nvSpPr>
          <p:cNvPr id="6" name="Text Box 10"/>
          <p:cNvSpPr txBox="1">
            <a:spLocks noChangeArrowheads="1"/>
          </p:cNvSpPr>
          <p:nvPr/>
        </p:nvSpPr>
        <p:spPr bwMode="auto">
          <a:xfrm>
            <a:off x="3135784" y="1201316"/>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框架概述</a:t>
            </a:r>
          </a:p>
        </p:txBody>
      </p:sp>
      <p:sp>
        <p:nvSpPr>
          <p:cNvPr id="9" name="Text Box 3">
            <a:extLst>
              <a:ext uri="{FF2B5EF4-FFF2-40B4-BE49-F238E27FC236}">
                <a16:creationId xmlns:a16="http://schemas.microsoft.com/office/drawing/2014/main" id="{DE9A9F9A-D9B9-4135-B85E-CC961BD5CCA3}"/>
              </a:ext>
            </a:extLst>
          </p:cNvPr>
          <p:cNvSpPr txBox="1">
            <a:spLocks noChangeArrowheads="1"/>
          </p:cNvSpPr>
          <p:nvPr/>
        </p:nvSpPr>
        <p:spPr bwMode="auto">
          <a:xfrm>
            <a:off x="2407496" y="2035172"/>
            <a:ext cx="625475" cy="623340"/>
          </a:xfrm>
          <a:prstGeom prst="rect">
            <a:avLst/>
          </a:prstGeom>
          <a:solidFill>
            <a:srgbClr val="DDDDDD"/>
          </a:solidFill>
          <a:ln>
            <a:noFill/>
          </a:ln>
          <a:effectLst/>
        </p:spPr>
        <p:txBody>
          <a:bodyPr anchor="ctr"/>
          <a:lstStyle/>
          <a:p>
            <a:pPr algn="ct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二</a:t>
            </a:r>
            <a:endParaRPr lang="en-US" altLang="zh-CN" sz="2400" kern="0" dirty="0">
              <a:latin typeface="微软雅黑" panose="020B0503020204020204" pitchFamily="34" charset="-122"/>
              <a:ea typeface="微软雅黑" panose="020B0503020204020204" pitchFamily="34" charset="-122"/>
            </a:endParaRPr>
          </a:p>
        </p:txBody>
      </p:sp>
      <p:sp>
        <p:nvSpPr>
          <p:cNvPr id="10" name="Text Box 4">
            <a:extLst>
              <a:ext uri="{FF2B5EF4-FFF2-40B4-BE49-F238E27FC236}">
                <a16:creationId xmlns:a16="http://schemas.microsoft.com/office/drawing/2014/main" id="{CC771D8E-DBAC-445E-804E-69DA495D5422}"/>
              </a:ext>
            </a:extLst>
          </p:cNvPr>
          <p:cNvSpPr txBox="1">
            <a:spLocks noChangeArrowheads="1"/>
          </p:cNvSpPr>
          <p:nvPr/>
        </p:nvSpPr>
        <p:spPr bwMode="auto">
          <a:xfrm>
            <a:off x="3129808" y="2035171"/>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基础框架</a:t>
            </a:r>
          </a:p>
        </p:txBody>
      </p:sp>
      <p:sp>
        <p:nvSpPr>
          <p:cNvPr id="11" name="Text Box 3">
            <a:extLst>
              <a:ext uri="{FF2B5EF4-FFF2-40B4-BE49-F238E27FC236}">
                <a16:creationId xmlns:a16="http://schemas.microsoft.com/office/drawing/2014/main" id="{DE9A9F9A-D9B9-4135-B85E-CC961BD5CCA3}"/>
              </a:ext>
            </a:extLst>
          </p:cNvPr>
          <p:cNvSpPr txBox="1">
            <a:spLocks noChangeArrowheads="1"/>
          </p:cNvSpPr>
          <p:nvPr/>
        </p:nvSpPr>
        <p:spPr bwMode="auto">
          <a:xfrm>
            <a:off x="2407496" y="2869026"/>
            <a:ext cx="625475" cy="623340"/>
          </a:xfrm>
          <a:prstGeom prst="rect">
            <a:avLst/>
          </a:prstGeom>
          <a:solidFill>
            <a:srgbClr val="DDDDDD"/>
          </a:solidFill>
          <a:ln>
            <a:noFill/>
          </a:ln>
          <a:effectLst/>
        </p:spPr>
        <p:txBody>
          <a:bodyPr anchor="ctr"/>
          <a:lstStyle/>
          <a:p>
            <a:pPr algn="ctr" eaLnBrk="0" fontAlgn="auto" hangingPunct="0">
              <a:spcBef>
                <a:spcPct val="50000"/>
              </a:spcBef>
              <a:spcAft>
                <a:spcPts val="0"/>
              </a:spcAft>
              <a:defRPr/>
            </a:pPr>
            <a:r>
              <a:rPr lang="zh-CN" altLang="en-US" sz="2400" kern="0" dirty="0">
                <a:latin typeface="微软雅黑" panose="020B0503020204020204" pitchFamily="34" charset="-122"/>
                <a:ea typeface="微软雅黑" panose="020B0503020204020204" pitchFamily="34" charset="-122"/>
              </a:rPr>
              <a:t>三</a:t>
            </a:r>
            <a:endParaRPr lang="en-US" altLang="zh-CN" sz="2400" kern="0" dirty="0">
              <a:latin typeface="微软雅黑" panose="020B0503020204020204" pitchFamily="34" charset="-122"/>
              <a:ea typeface="微软雅黑" panose="020B0503020204020204" pitchFamily="34" charset="-122"/>
            </a:endParaRPr>
          </a:p>
        </p:txBody>
      </p:sp>
      <p:sp>
        <p:nvSpPr>
          <p:cNvPr id="12" name="Text Box 4">
            <a:extLst>
              <a:ext uri="{FF2B5EF4-FFF2-40B4-BE49-F238E27FC236}">
                <a16:creationId xmlns:a16="http://schemas.microsoft.com/office/drawing/2014/main" id="{CC771D8E-DBAC-445E-804E-69DA495D5422}"/>
              </a:ext>
            </a:extLst>
          </p:cNvPr>
          <p:cNvSpPr txBox="1">
            <a:spLocks noChangeArrowheads="1"/>
          </p:cNvSpPr>
          <p:nvPr/>
        </p:nvSpPr>
        <p:spPr bwMode="auto">
          <a:xfrm>
            <a:off x="3129808" y="2869025"/>
            <a:ext cx="4908550" cy="628327"/>
          </a:xfrm>
          <a:prstGeom prst="rect">
            <a:avLst/>
          </a:prstGeom>
          <a:solidFill>
            <a:srgbClr val="DDDDDD"/>
          </a:solidFill>
          <a:ln>
            <a:noFill/>
          </a:ln>
          <a:effectLst/>
        </p:spPr>
        <p:txBody>
          <a:bodyPr lIns="182880" anchor="ctr"/>
          <a:lstStyle/>
          <a:p>
            <a:pPr eaLnBrk="0" fontAlgn="auto" hangingPunct="0">
              <a:spcBef>
                <a:spcPct val="50000"/>
              </a:spcBef>
              <a:spcAft>
                <a:spcPts val="0"/>
              </a:spcAft>
              <a:defRPr/>
            </a:pPr>
            <a:r>
              <a:rPr lang="en-US" altLang="zh-CN" sz="2400" kern="0" dirty="0">
                <a:latin typeface="微软雅黑" panose="020B0503020204020204" pitchFamily="34" charset="-122"/>
                <a:ea typeface="微软雅黑" panose="020B0503020204020204" pitchFamily="34" charset="-122"/>
              </a:rPr>
              <a:t>API</a:t>
            </a:r>
            <a:r>
              <a:rPr lang="zh-CN" altLang="en-US" sz="2400" kern="0" dirty="0">
                <a:latin typeface="微软雅黑" panose="020B0503020204020204" pitchFamily="34" charset="-122"/>
                <a:ea typeface="微软雅黑" panose="020B0503020204020204" pitchFamily="34" charset="-122"/>
              </a:rPr>
              <a:t>网关框架</a:t>
            </a:r>
          </a:p>
        </p:txBody>
      </p:sp>
      <p:sp>
        <p:nvSpPr>
          <p:cNvPr id="17" name="Text Box 3">
            <a:extLst>
              <a:ext uri="{FF2B5EF4-FFF2-40B4-BE49-F238E27FC236}">
                <a16:creationId xmlns:a16="http://schemas.microsoft.com/office/drawing/2014/main" id="{69594D95-48FA-674F-BB6E-AA17CA0ADCD3}"/>
              </a:ext>
            </a:extLst>
          </p:cNvPr>
          <p:cNvSpPr txBox="1">
            <a:spLocks noChangeArrowheads="1"/>
          </p:cNvSpPr>
          <p:nvPr/>
        </p:nvSpPr>
        <p:spPr bwMode="auto">
          <a:xfrm>
            <a:off x="2404544" y="3702880"/>
            <a:ext cx="625475" cy="623340"/>
          </a:xfrm>
          <a:prstGeom prst="rect">
            <a:avLst/>
          </a:prstGeom>
          <a:solidFill>
            <a:srgbClr val="366AB4"/>
          </a:solidFill>
          <a:ln>
            <a:noFill/>
          </a:ln>
          <a:effectLst/>
        </p:spPr>
        <p:txBody>
          <a:bodyPr anchor="ctr"/>
          <a:lstStyle/>
          <a:p>
            <a:pPr algn="ctr" eaLnBrk="0" fontAlgn="auto" hangingPunct="0">
              <a:spcBef>
                <a:spcPct val="50000"/>
              </a:spcBef>
              <a:spcAft>
                <a:spcPts val="0"/>
              </a:spcAft>
              <a:defRPr/>
            </a:pPr>
            <a:r>
              <a:rPr lang="zh-CN" altLang="en-US" sz="2400" kern="0" dirty="0">
                <a:solidFill>
                  <a:schemeClr val="bg1"/>
                </a:solidFill>
                <a:latin typeface="微软雅黑" panose="020B0503020204020204" pitchFamily="34" charset="-122"/>
                <a:ea typeface="微软雅黑" panose="020B0503020204020204" pitchFamily="34" charset="-122"/>
              </a:rPr>
              <a:t>四</a:t>
            </a:r>
            <a:endParaRPr lang="en-US" altLang="zh-CN" sz="2400" kern="0" dirty="0">
              <a:solidFill>
                <a:schemeClr val="bg1"/>
              </a:solidFill>
              <a:latin typeface="微软雅黑" panose="020B0503020204020204" pitchFamily="34" charset="-122"/>
              <a:ea typeface="微软雅黑" panose="020B0503020204020204" pitchFamily="34" charset="-122"/>
            </a:endParaRPr>
          </a:p>
        </p:txBody>
      </p:sp>
      <p:sp>
        <p:nvSpPr>
          <p:cNvPr id="18" name="Text Box 4">
            <a:extLst>
              <a:ext uri="{FF2B5EF4-FFF2-40B4-BE49-F238E27FC236}">
                <a16:creationId xmlns:a16="http://schemas.microsoft.com/office/drawing/2014/main" id="{9BC82A0D-2DC2-F64A-A725-D2019EAE2D55}"/>
              </a:ext>
            </a:extLst>
          </p:cNvPr>
          <p:cNvSpPr txBox="1">
            <a:spLocks noChangeArrowheads="1"/>
          </p:cNvSpPr>
          <p:nvPr/>
        </p:nvSpPr>
        <p:spPr bwMode="auto">
          <a:xfrm>
            <a:off x="3126856" y="3702879"/>
            <a:ext cx="4908550" cy="628327"/>
          </a:xfrm>
          <a:prstGeom prst="rect">
            <a:avLst/>
          </a:prstGeom>
          <a:solidFill>
            <a:srgbClr val="366AB4"/>
          </a:solidFill>
          <a:ln>
            <a:noFill/>
          </a:ln>
          <a:effectLst/>
        </p:spPr>
        <p:txBody>
          <a:bodyPr lIns="182880" anchor="ctr"/>
          <a:lstStyle/>
          <a:p>
            <a:pPr eaLnBrk="0" fontAlgn="auto" hangingPunct="0">
              <a:spcBef>
                <a:spcPct val="50000"/>
              </a:spcBef>
              <a:spcAft>
                <a:spcPts val="0"/>
              </a:spcAft>
              <a:defRPr/>
            </a:pPr>
            <a:r>
              <a:rPr lang="en-US" altLang="zh-CN" sz="2400" kern="0" dirty="0">
                <a:solidFill>
                  <a:schemeClr val="bg1"/>
                </a:solidFill>
                <a:latin typeface="微软雅黑" panose="020B0503020204020204" pitchFamily="34" charset="-122"/>
                <a:ea typeface="微软雅黑" panose="020B0503020204020204" pitchFamily="34" charset="-122"/>
              </a:rPr>
              <a:t>SPI</a:t>
            </a:r>
            <a:r>
              <a:rPr lang="zh-CN" altLang="en-US" sz="2400" kern="0" dirty="0">
                <a:solidFill>
                  <a:schemeClr val="bg1"/>
                </a:solidFill>
                <a:latin typeface="微软雅黑" panose="020B0503020204020204" pitchFamily="34" charset="-122"/>
                <a:ea typeface="微软雅黑" panose="020B0503020204020204" pitchFamily="34" charset="-122"/>
              </a:rPr>
              <a:t>网关框架</a:t>
            </a:r>
          </a:p>
        </p:txBody>
      </p:sp>
    </p:spTree>
    <p:extLst>
      <p:ext uri="{BB962C8B-B14F-4D97-AF65-F5344CB8AC3E}">
        <p14:creationId xmlns:p14="http://schemas.microsoft.com/office/powerpoint/2010/main" val="25117099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en-US" altLang="zh-CN" sz="2400" b="1" dirty="0">
                <a:solidFill>
                  <a:schemeClr val="bg1"/>
                </a:solidFill>
                <a:latin typeface="Microsoft YaHei" panose="020B0503020204020204" pitchFamily="34" charset="-122"/>
                <a:ea typeface="Microsoft YaHei" panose="020B0503020204020204" pitchFamily="34" charset="-122"/>
              </a:rPr>
              <a:t>SPI</a:t>
            </a:r>
            <a:r>
              <a:rPr lang="zh-CN" altLang="en-US" sz="2400" b="1" dirty="0">
                <a:solidFill>
                  <a:schemeClr val="bg1"/>
                </a:solidFill>
                <a:latin typeface="Microsoft YaHei" panose="020B0503020204020204" pitchFamily="34" charset="-122"/>
                <a:ea typeface="Microsoft YaHei" panose="020B0503020204020204" pitchFamily="34" charset="-122"/>
              </a:rPr>
              <a:t>网关框架</a:t>
            </a:r>
          </a:p>
        </p:txBody>
      </p:sp>
      <p:sp>
        <p:nvSpPr>
          <p:cNvPr id="3" name="矩形 2">
            <a:extLst>
              <a:ext uri="{FF2B5EF4-FFF2-40B4-BE49-F238E27FC236}">
                <a16:creationId xmlns:a16="http://schemas.microsoft.com/office/drawing/2014/main" id="{FA3B4177-BB0D-D54A-A1CD-B1323AF5DAD1}"/>
              </a:ext>
            </a:extLst>
          </p:cNvPr>
          <p:cNvSpPr/>
          <p:nvPr/>
        </p:nvSpPr>
        <p:spPr>
          <a:xfrm>
            <a:off x="2883885" y="1660791"/>
            <a:ext cx="3517732" cy="2835200"/>
          </a:xfrm>
          <a:prstGeom prst="rect">
            <a:avLst/>
          </a:prstGeom>
          <a:solidFill>
            <a:schemeClr val="bg1"/>
          </a:solidFill>
          <a:ln>
            <a:prstDash val="dash"/>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4117F2B6-7CBC-A444-A661-1716C3A9BE81}"/>
              </a:ext>
            </a:extLst>
          </p:cNvPr>
          <p:cNvSpPr/>
          <p:nvPr/>
        </p:nvSpPr>
        <p:spPr>
          <a:xfrm>
            <a:off x="3050324" y="1792581"/>
            <a:ext cx="3070817" cy="2379659"/>
          </a:xfrm>
          <a:prstGeom prst="rect">
            <a:avLst/>
          </a:prstGeom>
          <a:solidFill>
            <a:schemeClr val="bg1"/>
          </a:solidFill>
          <a:ln>
            <a:solidFill>
              <a:schemeClr val="tx2">
                <a:lumMod val="20000"/>
                <a:lumOff val="80000"/>
              </a:schemeClr>
            </a:solid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5BB64674-54AA-0141-B06B-8858EAFD3DDE}"/>
              </a:ext>
            </a:extLst>
          </p:cNvPr>
          <p:cNvSpPr/>
          <p:nvPr/>
        </p:nvSpPr>
        <p:spPr>
          <a:xfrm>
            <a:off x="3178886" y="1940551"/>
            <a:ext cx="3070817" cy="2363479"/>
          </a:xfrm>
          <a:prstGeom prst="rect">
            <a:avLst/>
          </a:prstGeom>
          <a:solidFill>
            <a:schemeClr val="bg1"/>
          </a:solidFill>
          <a:ln>
            <a:solidFill>
              <a:schemeClr val="tx2">
                <a:lumMod val="20000"/>
                <a:lumOff val="80000"/>
              </a:schemeClr>
            </a:solid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03752474-FD64-BA49-83F5-90F28E8EBC55}"/>
              </a:ext>
            </a:extLst>
          </p:cNvPr>
          <p:cNvSpPr/>
          <p:nvPr/>
        </p:nvSpPr>
        <p:spPr>
          <a:xfrm>
            <a:off x="2887667" y="4829335"/>
            <a:ext cx="3517732" cy="405351"/>
          </a:xfrm>
          <a:prstGeom prst="rect">
            <a:avLst/>
          </a:prstGeom>
          <a:solidFill>
            <a:schemeClr val="bg1"/>
          </a:solidFill>
          <a:ln>
            <a:prstDash val="dash"/>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8" name="矩形 7">
            <a:extLst>
              <a:ext uri="{FF2B5EF4-FFF2-40B4-BE49-F238E27FC236}">
                <a16:creationId xmlns:a16="http://schemas.microsoft.com/office/drawing/2014/main" id="{E8C0544E-4419-7946-AEAE-D29C0AE19813}"/>
              </a:ext>
            </a:extLst>
          </p:cNvPr>
          <p:cNvSpPr/>
          <p:nvPr/>
        </p:nvSpPr>
        <p:spPr>
          <a:xfrm>
            <a:off x="3305384" y="2051734"/>
            <a:ext cx="2815785" cy="238838"/>
          </a:xfrm>
          <a:prstGeom prst="rect">
            <a:avLst/>
          </a:prstGeom>
          <a:solidFill>
            <a:schemeClr val="bg1"/>
          </a:solidFill>
          <a:ln>
            <a:solidFill>
              <a:srgbClr val="9BBC59"/>
            </a:solid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3621E985-E333-AE47-9263-FA7CAFE00FE7}"/>
              </a:ext>
            </a:extLst>
          </p:cNvPr>
          <p:cNvSpPr txBox="1"/>
          <p:nvPr/>
        </p:nvSpPr>
        <p:spPr>
          <a:xfrm>
            <a:off x="3914547" y="1997979"/>
            <a:ext cx="1565804" cy="315510"/>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80000" tIns="108000" rIns="180000" bIns="108000" rtlCol="0">
            <a:spAutoFit/>
          </a:bodyPr>
          <a:lstStyle/>
          <a:p>
            <a:pPr algn="ctr"/>
            <a:r>
              <a:rPr kumimoji="1" lang="zh-CN" altLang="en-US" sz="1100" dirty="0">
                <a:solidFill>
                  <a:srgbClr val="0070C0"/>
                </a:solidFill>
                <a:latin typeface="微软雅黑" panose="020B0503020204020204" pitchFamily="34" charset="-122"/>
                <a:ea typeface="微软雅黑" panose="020B0503020204020204" pitchFamily="34" charset="-122"/>
              </a:rPr>
              <a:t>熔断、限流、降级</a:t>
            </a:r>
          </a:p>
        </p:txBody>
      </p:sp>
      <p:sp>
        <p:nvSpPr>
          <p:cNvPr id="10" name="矩形 9">
            <a:extLst>
              <a:ext uri="{FF2B5EF4-FFF2-40B4-BE49-F238E27FC236}">
                <a16:creationId xmlns:a16="http://schemas.microsoft.com/office/drawing/2014/main" id="{C97E8AD7-023C-584C-B4AF-EDEC413FACE0}"/>
              </a:ext>
            </a:extLst>
          </p:cNvPr>
          <p:cNvSpPr/>
          <p:nvPr/>
        </p:nvSpPr>
        <p:spPr>
          <a:xfrm>
            <a:off x="3305385" y="2513661"/>
            <a:ext cx="2815785" cy="238838"/>
          </a:xfrm>
          <a:prstGeom prst="rect">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E66AE9FB-4A6F-634A-8327-0BE6B57A7846}"/>
              </a:ext>
            </a:extLst>
          </p:cNvPr>
          <p:cNvSpPr txBox="1"/>
          <p:nvPr/>
        </p:nvSpPr>
        <p:spPr>
          <a:xfrm>
            <a:off x="4224281" y="2464052"/>
            <a:ext cx="981478" cy="315510"/>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80000" tIns="108000" rIns="180000" bIns="108000" rtlCol="0">
            <a:spAutoFit/>
          </a:bodyPr>
          <a:lstStyle/>
          <a:p>
            <a:pPr algn="ctr"/>
            <a:r>
              <a:rPr kumimoji="1" lang="zh-CN" altLang="en-US" sz="1100" dirty="0">
                <a:solidFill>
                  <a:srgbClr val="0070C0"/>
                </a:solidFill>
                <a:latin typeface="微软雅黑" panose="020B0503020204020204" pitchFamily="34" charset="-122"/>
                <a:ea typeface="微软雅黑" panose="020B0503020204020204" pitchFamily="34" charset="-122"/>
              </a:rPr>
              <a:t>数据校验</a:t>
            </a:r>
          </a:p>
        </p:txBody>
      </p:sp>
      <p:sp>
        <p:nvSpPr>
          <p:cNvPr id="12" name="矩形 11">
            <a:extLst>
              <a:ext uri="{FF2B5EF4-FFF2-40B4-BE49-F238E27FC236}">
                <a16:creationId xmlns:a16="http://schemas.microsoft.com/office/drawing/2014/main" id="{FEC575C6-F7C5-D644-AB2C-99D23E0336BF}"/>
              </a:ext>
            </a:extLst>
          </p:cNvPr>
          <p:cNvSpPr/>
          <p:nvPr/>
        </p:nvSpPr>
        <p:spPr>
          <a:xfrm>
            <a:off x="3305384" y="2957652"/>
            <a:ext cx="2815785" cy="238838"/>
          </a:xfrm>
          <a:prstGeom prst="rect">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A0FC41B1-BBA3-394D-841A-1794E2CFCA8A}"/>
              </a:ext>
            </a:extLst>
          </p:cNvPr>
          <p:cNvSpPr txBox="1"/>
          <p:nvPr/>
        </p:nvSpPr>
        <p:spPr>
          <a:xfrm>
            <a:off x="4232990" y="2896822"/>
            <a:ext cx="981477" cy="315510"/>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80000" tIns="108000" rIns="180000" bIns="108000" rtlCol="0">
            <a:spAutoFit/>
          </a:bodyPr>
          <a:lstStyle/>
          <a:p>
            <a:pPr algn="ctr"/>
            <a:r>
              <a:rPr kumimoji="1" lang="zh-CN" altLang="en-US" sz="1100" dirty="0">
                <a:solidFill>
                  <a:srgbClr val="0070C0"/>
                </a:solidFill>
                <a:latin typeface="微软雅黑" panose="020B0503020204020204" pitchFamily="34" charset="-122"/>
                <a:ea typeface="微软雅黑" panose="020B0503020204020204" pitchFamily="34" charset="-122"/>
              </a:rPr>
              <a:t>报文转换</a:t>
            </a:r>
          </a:p>
        </p:txBody>
      </p:sp>
      <p:sp>
        <p:nvSpPr>
          <p:cNvPr id="14" name="矩形 13">
            <a:extLst>
              <a:ext uri="{FF2B5EF4-FFF2-40B4-BE49-F238E27FC236}">
                <a16:creationId xmlns:a16="http://schemas.microsoft.com/office/drawing/2014/main" id="{2438C455-7DC9-6047-9183-3F725BB849AA}"/>
              </a:ext>
            </a:extLst>
          </p:cNvPr>
          <p:cNvSpPr/>
          <p:nvPr/>
        </p:nvSpPr>
        <p:spPr>
          <a:xfrm>
            <a:off x="3305384" y="3417424"/>
            <a:ext cx="2815785" cy="238838"/>
          </a:xfrm>
          <a:prstGeom prst="rect">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6A0460BB-5DA7-3748-BF1F-BCCE977F9D50}"/>
              </a:ext>
            </a:extLst>
          </p:cNvPr>
          <p:cNvSpPr txBox="1"/>
          <p:nvPr/>
        </p:nvSpPr>
        <p:spPr>
          <a:xfrm>
            <a:off x="4211984" y="3360286"/>
            <a:ext cx="981477" cy="315510"/>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80000" tIns="108000" rIns="180000" bIns="108000" rtlCol="0">
            <a:spAutoFit/>
          </a:bodyPr>
          <a:lstStyle/>
          <a:p>
            <a:pPr algn="ctr"/>
            <a:r>
              <a:rPr kumimoji="1" lang="zh-CN" altLang="en-US" sz="1100" dirty="0">
                <a:solidFill>
                  <a:srgbClr val="0070C0"/>
                </a:solidFill>
                <a:latin typeface="微软雅黑" panose="020B0503020204020204" pitchFamily="34" charset="-122"/>
                <a:ea typeface="微软雅黑" panose="020B0503020204020204" pitchFamily="34" charset="-122"/>
              </a:rPr>
              <a:t>签名验签</a:t>
            </a:r>
          </a:p>
        </p:txBody>
      </p:sp>
      <p:sp>
        <p:nvSpPr>
          <p:cNvPr id="16" name="矩形 15">
            <a:extLst>
              <a:ext uri="{FF2B5EF4-FFF2-40B4-BE49-F238E27FC236}">
                <a16:creationId xmlns:a16="http://schemas.microsoft.com/office/drawing/2014/main" id="{AC45DA18-69D8-7247-954C-59DED136B29E}"/>
              </a:ext>
            </a:extLst>
          </p:cNvPr>
          <p:cNvSpPr/>
          <p:nvPr/>
        </p:nvSpPr>
        <p:spPr>
          <a:xfrm>
            <a:off x="2883885" y="841276"/>
            <a:ext cx="3550564" cy="443074"/>
          </a:xfrm>
          <a:prstGeom prst="rect">
            <a:avLst/>
          </a:prstGeom>
          <a:solidFill>
            <a:schemeClr val="bg1"/>
          </a:solidFill>
          <a:ln>
            <a:prstDash val="dash"/>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2548CF2D-7DB7-F347-9E6E-771DA3816BEC}"/>
              </a:ext>
            </a:extLst>
          </p:cNvPr>
          <p:cNvSpPr txBox="1"/>
          <p:nvPr/>
        </p:nvSpPr>
        <p:spPr>
          <a:xfrm>
            <a:off x="4059061" y="918137"/>
            <a:ext cx="1171562" cy="353111"/>
          </a:xfrm>
          <a:prstGeom prst="rect">
            <a:avLst/>
          </a:prstGeom>
          <a:solidFill>
            <a:schemeClr val="bg1"/>
          </a:solidFill>
          <a:ln>
            <a:noFill/>
          </a:ln>
        </p:spPr>
        <p:style>
          <a:lnRef idx="2">
            <a:schemeClr val="accent3"/>
          </a:lnRef>
          <a:fillRef idx="1">
            <a:schemeClr val="lt1"/>
          </a:fillRef>
          <a:effectRef idx="0">
            <a:schemeClr val="accent3"/>
          </a:effectRef>
          <a:fontRef idx="minor">
            <a:schemeClr val="dk1"/>
          </a:fontRef>
        </p:style>
        <p:txBody>
          <a:bodyPr wrap="square" lIns="180000" tIns="108000" rIns="180000" bIns="108000" rtlCol="0">
            <a:spAutoFit/>
          </a:bodyPr>
          <a:lstStyle/>
          <a:p>
            <a:pPr algn="ctr"/>
            <a:r>
              <a:rPr kumimoji="1" lang="zh-CN" altLang="en-US" sz="1400" b="1" dirty="0">
                <a:solidFill>
                  <a:srgbClr val="0070C0"/>
                </a:solidFill>
                <a:latin typeface="微软雅黑" panose="020B0503020204020204" pitchFamily="34" charset="-122"/>
                <a:ea typeface="微软雅黑" panose="020B0503020204020204" pitchFamily="34" charset="-122"/>
              </a:rPr>
              <a:t>内部服务</a:t>
            </a:r>
          </a:p>
        </p:txBody>
      </p:sp>
      <p:sp>
        <p:nvSpPr>
          <p:cNvPr id="18" name="立方体 17">
            <a:extLst>
              <a:ext uri="{FF2B5EF4-FFF2-40B4-BE49-F238E27FC236}">
                <a16:creationId xmlns:a16="http://schemas.microsoft.com/office/drawing/2014/main" id="{73292801-845D-DC4B-8065-BB3B19F7961A}"/>
              </a:ext>
            </a:extLst>
          </p:cNvPr>
          <p:cNvSpPr/>
          <p:nvPr/>
        </p:nvSpPr>
        <p:spPr>
          <a:xfrm>
            <a:off x="1175644" y="959112"/>
            <a:ext cx="890616" cy="853154"/>
          </a:xfrm>
          <a:prstGeom prst="cube">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19" name="棱台 18">
            <a:extLst>
              <a:ext uri="{FF2B5EF4-FFF2-40B4-BE49-F238E27FC236}">
                <a16:creationId xmlns:a16="http://schemas.microsoft.com/office/drawing/2014/main" id="{D6C8E4A9-7FDE-C246-B634-3D3E7A3E45E0}"/>
              </a:ext>
            </a:extLst>
          </p:cNvPr>
          <p:cNvSpPr/>
          <p:nvPr/>
        </p:nvSpPr>
        <p:spPr>
          <a:xfrm>
            <a:off x="1158946" y="2960688"/>
            <a:ext cx="890616" cy="849006"/>
          </a:xfrm>
          <a:prstGeom prst="bevel">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C3A2775B-DA4A-B948-9D6E-7E998827CE15}"/>
              </a:ext>
            </a:extLst>
          </p:cNvPr>
          <p:cNvSpPr txBox="1"/>
          <p:nvPr/>
        </p:nvSpPr>
        <p:spPr>
          <a:xfrm>
            <a:off x="1047552" y="1343751"/>
            <a:ext cx="924147" cy="353111"/>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80000" tIns="108000" rIns="180000" bIns="108000" rtlCol="0">
            <a:spAutoFit/>
          </a:bodyPr>
          <a:lstStyle/>
          <a:p>
            <a:pPr algn="ctr"/>
            <a:r>
              <a:rPr kumimoji="1" lang="zh-CN" altLang="en-US" sz="1400" b="1">
                <a:solidFill>
                  <a:srgbClr val="0070C0"/>
                </a:solidFill>
                <a:latin typeface="微软雅黑" panose="020B0503020204020204" pitchFamily="34" charset="-122"/>
                <a:ea typeface="微软雅黑" panose="020B0503020204020204" pitchFamily="34" charset="-122"/>
              </a:rPr>
              <a:t>注册中心</a:t>
            </a:r>
            <a:endParaRPr kumimoji="1" lang="zh-CN" altLang="en-US" sz="1400" b="1" dirty="0">
              <a:solidFill>
                <a:srgbClr val="0070C0"/>
              </a:solidFill>
              <a:latin typeface="微软雅黑" panose="020B0503020204020204" pitchFamily="34" charset="-122"/>
              <a:ea typeface="微软雅黑" panose="020B0503020204020204" pitchFamily="34" charset="-122"/>
            </a:endParaRPr>
          </a:p>
        </p:txBody>
      </p:sp>
      <p:sp>
        <p:nvSpPr>
          <p:cNvPr id="21" name="文本框 20">
            <a:extLst>
              <a:ext uri="{FF2B5EF4-FFF2-40B4-BE49-F238E27FC236}">
                <a16:creationId xmlns:a16="http://schemas.microsoft.com/office/drawing/2014/main" id="{89ACD887-C9BD-FF44-A530-2830068E3C38}"/>
              </a:ext>
            </a:extLst>
          </p:cNvPr>
          <p:cNvSpPr txBox="1"/>
          <p:nvPr/>
        </p:nvSpPr>
        <p:spPr>
          <a:xfrm>
            <a:off x="1145813" y="3151174"/>
            <a:ext cx="924147" cy="353111"/>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80000" tIns="108000" rIns="180000" bIns="108000" rtlCol="0">
            <a:spAutoFit/>
          </a:bodyPr>
          <a:lstStyle/>
          <a:p>
            <a:pPr algn="ctr"/>
            <a:r>
              <a:rPr kumimoji="1" lang="zh-CN" altLang="en-US" sz="1400" b="1" dirty="0">
                <a:solidFill>
                  <a:srgbClr val="0070C0"/>
                </a:solidFill>
                <a:latin typeface="微软雅黑" panose="020B0503020204020204" pitchFamily="34" charset="-122"/>
                <a:ea typeface="微软雅黑" panose="020B0503020204020204" pitchFamily="34" charset="-122"/>
              </a:rPr>
              <a:t>配置中心</a:t>
            </a:r>
          </a:p>
        </p:txBody>
      </p:sp>
      <p:cxnSp>
        <p:nvCxnSpPr>
          <p:cNvPr id="22" name="直线箭头连接符 21">
            <a:extLst>
              <a:ext uri="{FF2B5EF4-FFF2-40B4-BE49-F238E27FC236}">
                <a16:creationId xmlns:a16="http://schemas.microsoft.com/office/drawing/2014/main" id="{7296E6DD-7686-424C-98B8-8D0AEECDDB72}"/>
              </a:ext>
            </a:extLst>
          </p:cNvPr>
          <p:cNvCxnSpPr>
            <a:cxnSpLocks/>
            <a:stCxn id="16" idx="1"/>
            <a:endCxn id="18" idx="5"/>
          </p:cNvCxnSpPr>
          <p:nvPr/>
        </p:nvCxnSpPr>
        <p:spPr bwMode="auto">
          <a:xfrm flipH="1">
            <a:off x="2066260" y="1062813"/>
            <a:ext cx="817625" cy="216750"/>
          </a:xfrm>
          <a:prstGeom prst="straightConnector1">
            <a:avLst/>
          </a:prstGeom>
          <a:ln w="19050">
            <a:solidFill>
              <a:schemeClr val="accent5"/>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23" name="直线箭头连接符 22">
            <a:extLst>
              <a:ext uri="{FF2B5EF4-FFF2-40B4-BE49-F238E27FC236}">
                <a16:creationId xmlns:a16="http://schemas.microsoft.com/office/drawing/2014/main" id="{E4F93131-D135-A949-9FDB-3819EB146AB7}"/>
              </a:ext>
            </a:extLst>
          </p:cNvPr>
          <p:cNvCxnSpPr>
            <a:cxnSpLocks/>
            <a:stCxn id="3" idx="1"/>
            <a:endCxn id="18" idx="3"/>
          </p:cNvCxnSpPr>
          <p:nvPr/>
        </p:nvCxnSpPr>
        <p:spPr bwMode="auto">
          <a:xfrm flipH="1" flipV="1">
            <a:off x="1509625" y="1812266"/>
            <a:ext cx="1374260" cy="1266125"/>
          </a:xfrm>
          <a:prstGeom prst="straightConnector1">
            <a:avLst/>
          </a:prstGeom>
          <a:ln w="19050">
            <a:solidFill>
              <a:schemeClr val="accent5"/>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24" name="直线箭头连接符 23">
            <a:extLst>
              <a:ext uri="{FF2B5EF4-FFF2-40B4-BE49-F238E27FC236}">
                <a16:creationId xmlns:a16="http://schemas.microsoft.com/office/drawing/2014/main" id="{4231C5D6-E41C-F04A-9E89-FB1A21C2C048}"/>
              </a:ext>
            </a:extLst>
          </p:cNvPr>
          <p:cNvCxnSpPr>
            <a:cxnSpLocks/>
            <a:stCxn id="16" idx="1"/>
            <a:endCxn id="19" idx="6"/>
          </p:cNvCxnSpPr>
          <p:nvPr/>
        </p:nvCxnSpPr>
        <p:spPr bwMode="auto">
          <a:xfrm flipH="1">
            <a:off x="1604254" y="1062813"/>
            <a:ext cx="1279632" cy="1897875"/>
          </a:xfrm>
          <a:prstGeom prst="straightConnector1">
            <a:avLst/>
          </a:prstGeom>
          <a:ln w="19050">
            <a:solidFill>
              <a:schemeClr val="accent5"/>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25" name="直线箭头连接符 24">
            <a:extLst>
              <a:ext uri="{FF2B5EF4-FFF2-40B4-BE49-F238E27FC236}">
                <a16:creationId xmlns:a16="http://schemas.microsoft.com/office/drawing/2014/main" id="{26BCFD5A-7E62-5849-A657-987A8B21BB13}"/>
              </a:ext>
            </a:extLst>
          </p:cNvPr>
          <p:cNvCxnSpPr>
            <a:cxnSpLocks/>
            <a:stCxn id="3" idx="1"/>
            <a:endCxn id="19" idx="0"/>
          </p:cNvCxnSpPr>
          <p:nvPr/>
        </p:nvCxnSpPr>
        <p:spPr bwMode="auto">
          <a:xfrm flipH="1">
            <a:off x="2049562" y="3078391"/>
            <a:ext cx="834324" cy="306800"/>
          </a:xfrm>
          <a:prstGeom prst="straightConnector1">
            <a:avLst/>
          </a:prstGeom>
          <a:ln w="19050">
            <a:solidFill>
              <a:schemeClr val="accent5"/>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sp>
        <p:nvSpPr>
          <p:cNvPr id="26" name="文本框 25">
            <a:extLst>
              <a:ext uri="{FF2B5EF4-FFF2-40B4-BE49-F238E27FC236}">
                <a16:creationId xmlns:a16="http://schemas.microsoft.com/office/drawing/2014/main" id="{541E32CB-7748-9F46-93BF-1D0018A4B96B}"/>
              </a:ext>
            </a:extLst>
          </p:cNvPr>
          <p:cNvSpPr txBox="1"/>
          <p:nvPr/>
        </p:nvSpPr>
        <p:spPr>
          <a:xfrm>
            <a:off x="3980945" y="4872432"/>
            <a:ext cx="1425061" cy="433553"/>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80000" tIns="108000" rIns="180000" bIns="108000" rtlCol="0">
            <a:spAutoFit/>
          </a:bodyPr>
          <a:lstStyle/>
          <a:p>
            <a:pPr algn="ctr"/>
            <a:r>
              <a:rPr kumimoji="1" lang="zh-CN" altLang="en-US" sz="1400" b="1" dirty="0">
                <a:solidFill>
                  <a:srgbClr val="0070C0"/>
                </a:solidFill>
                <a:latin typeface="微软雅黑" panose="020B0503020204020204" pitchFamily="34" charset="-122"/>
                <a:ea typeface="微软雅黑" panose="020B0503020204020204" pitchFamily="34" charset="-122"/>
              </a:rPr>
              <a:t>第三方服务</a:t>
            </a:r>
          </a:p>
        </p:txBody>
      </p:sp>
      <p:sp>
        <p:nvSpPr>
          <p:cNvPr id="27" name="下箭头 26">
            <a:extLst>
              <a:ext uri="{FF2B5EF4-FFF2-40B4-BE49-F238E27FC236}">
                <a16:creationId xmlns:a16="http://schemas.microsoft.com/office/drawing/2014/main" id="{A490E1B2-2155-9641-AC84-F7935E9AA3B5}"/>
              </a:ext>
            </a:extLst>
          </p:cNvPr>
          <p:cNvSpPr/>
          <p:nvPr/>
        </p:nvSpPr>
        <p:spPr>
          <a:xfrm>
            <a:off x="4490421" y="1304289"/>
            <a:ext cx="414058" cy="385089"/>
          </a:xfrm>
          <a:prstGeom prst="downArrow">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28" name="下箭头 27">
            <a:extLst>
              <a:ext uri="{FF2B5EF4-FFF2-40B4-BE49-F238E27FC236}">
                <a16:creationId xmlns:a16="http://schemas.microsoft.com/office/drawing/2014/main" id="{44A9A087-397B-FD45-9C97-2319F4765EAC}"/>
              </a:ext>
            </a:extLst>
          </p:cNvPr>
          <p:cNvSpPr/>
          <p:nvPr/>
        </p:nvSpPr>
        <p:spPr>
          <a:xfrm>
            <a:off x="4435722" y="4504202"/>
            <a:ext cx="414058" cy="362373"/>
          </a:xfrm>
          <a:prstGeom prst="downArrow">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cxnSp>
        <p:nvCxnSpPr>
          <p:cNvPr id="29" name="直线箭头连接符 28">
            <a:extLst>
              <a:ext uri="{FF2B5EF4-FFF2-40B4-BE49-F238E27FC236}">
                <a16:creationId xmlns:a16="http://schemas.microsoft.com/office/drawing/2014/main" id="{0DC823FA-3779-3E4F-AEC8-F818B752E4CC}"/>
              </a:ext>
            </a:extLst>
          </p:cNvPr>
          <p:cNvCxnSpPr/>
          <p:nvPr/>
        </p:nvCxnSpPr>
        <p:spPr bwMode="auto">
          <a:xfrm>
            <a:off x="3995850" y="2315689"/>
            <a:ext cx="0" cy="185575"/>
          </a:xfrm>
          <a:prstGeom prst="straightConnector1">
            <a:avLst/>
          </a:prstGeom>
          <a:ln w="19050">
            <a:solidFill>
              <a:srgbClr val="9BBC59"/>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30" name="直线箭头连接符 29">
            <a:extLst>
              <a:ext uri="{FF2B5EF4-FFF2-40B4-BE49-F238E27FC236}">
                <a16:creationId xmlns:a16="http://schemas.microsoft.com/office/drawing/2014/main" id="{483A449A-359D-124E-8121-7714374B2B6D}"/>
              </a:ext>
            </a:extLst>
          </p:cNvPr>
          <p:cNvCxnSpPr/>
          <p:nvPr/>
        </p:nvCxnSpPr>
        <p:spPr bwMode="auto">
          <a:xfrm>
            <a:off x="3980946" y="2749894"/>
            <a:ext cx="0" cy="232517"/>
          </a:xfrm>
          <a:prstGeom prst="straightConnector1">
            <a:avLst/>
          </a:prstGeom>
          <a:ln w="19050">
            <a:solidFill>
              <a:srgbClr val="9BBC59"/>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31" name="直线箭头连接符 30">
            <a:extLst>
              <a:ext uri="{FF2B5EF4-FFF2-40B4-BE49-F238E27FC236}">
                <a16:creationId xmlns:a16="http://schemas.microsoft.com/office/drawing/2014/main" id="{E65B8DD2-FD7D-2740-870B-7E98ABDA79DD}"/>
              </a:ext>
            </a:extLst>
          </p:cNvPr>
          <p:cNvCxnSpPr/>
          <p:nvPr/>
        </p:nvCxnSpPr>
        <p:spPr bwMode="auto">
          <a:xfrm>
            <a:off x="3980945" y="3220049"/>
            <a:ext cx="1" cy="235679"/>
          </a:xfrm>
          <a:prstGeom prst="straightConnector1">
            <a:avLst/>
          </a:prstGeom>
          <a:ln w="19050">
            <a:solidFill>
              <a:srgbClr val="9BBC59"/>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32" name="直线箭头连接符 31">
            <a:extLst>
              <a:ext uri="{FF2B5EF4-FFF2-40B4-BE49-F238E27FC236}">
                <a16:creationId xmlns:a16="http://schemas.microsoft.com/office/drawing/2014/main" id="{186C8857-064C-B74E-9BE3-BB1B67A74C16}"/>
              </a:ext>
            </a:extLst>
          </p:cNvPr>
          <p:cNvCxnSpPr/>
          <p:nvPr/>
        </p:nvCxnSpPr>
        <p:spPr bwMode="auto">
          <a:xfrm flipV="1">
            <a:off x="5399049" y="3209160"/>
            <a:ext cx="1" cy="237140"/>
          </a:xfrm>
          <a:prstGeom prst="straightConnector1">
            <a:avLst/>
          </a:prstGeom>
          <a:ln w="19050">
            <a:solidFill>
              <a:srgbClr val="9BBC59"/>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33" name="直线箭头连接符 32">
            <a:extLst>
              <a:ext uri="{FF2B5EF4-FFF2-40B4-BE49-F238E27FC236}">
                <a16:creationId xmlns:a16="http://schemas.microsoft.com/office/drawing/2014/main" id="{81BAABEB-7620-F240-9126-3BB4DF41C673}"/>
              </a:ext>
            </a:extLst>
          </p:cNvPr>
          <p:cNvCxnSpPr/>
          <p:nvPr/>
        </p:nvCxnSpPr>
        <p:spPr bwMode="auto">
          <a:xfrm flipV="1">
            <a:off x="5399049" y="2749894"/>
            <a:ext cx="0" cy="232516"/>
          </a:xfrm>
          <a:prstGeom prst="straightConnector1">
            <a:avLst/>
          </a:prstGeom>
          <a:ln w="19050">
            <a:solidFill>
              <a:srgbClr val="9BBC59"/>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34" name="直线箭头连接符 33">
            <a:extLst>
              <a:ext uri="{FF2B5EF4-FFF2-40B4-BE49-F238E27FC236}">
                <a16:creationId xmlns:a16="http://schemas.microsoft.com/office/drawing/2014/main" id="{8B74F6D0-CD2C-2643-9258-8ACF67E0217E}"/>
              </a:ext>
            </a:extLst>
          </p:cNvPr>
          <p:cNvCxnSpPr/>
          <p:nvPr/>
        </p:nvCxnSpPr>
        <p:spPr bwMode="auto">
          <a:xfrm flipV="1">
            <a:off x="5399049" y="2308117"/>
            <a:ext cx="0" cy="202575"/>
          </a:xfrm>
          <a:prstGeom prst="straightConnector1">
            <a:avLst/>
          </a:prstGeom>
          <a:ln w="19050">
            <a:solidFill>
              <a:srgbClr val="9BBC59"/>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sp>
        <p:nvSpPr>
          <p:cNvPr id="38" name="矩形 37">
            <a:extLst>
              <a:ext uri="{FF2B5EF4-FFF2-40B4-BE49-F238E27FC236}">
                <a16:creationId xmlns:a16="http://schemas.microsoft.com/office/drawing/2014/main" id="{51280A6E-3A41-E244-9094-EC5A6ABC9845}"/>
              </a:ext>
            </a:extLst>
          </p:cNvPr>
          <p:cNvSpPr/>
          <p:nvPr/>
        </p:nvSpPr>
        <p:spPr>
          <a:xfrm>
            <a:off x="3305384" y="3844220"/>
            <a:ext cx="2815785" cy="238838"/>
          </a:xfrm>
          <a:prstGeom prst="rect">
            <a:avLst/>
          </a:prstGeom>
          <a:solidFill>
            <a:schemeClr val="bg1"/>
          </a:solidFill>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C4110DCA-9A9B-4048-8AB6-0B35680CE4C3}"/>
              </a:ext>
            </a:extLst>
          </p:cNvPr>
          <p:cNvSpPr txBox="1"/>
          <p:nvPr/>
        </p:nvSpPr>
        <p:spPr>
          <a:xfrm>
            <a:off x="4224281" y="3789635"/>
            <a:ext cx="981477" cy="315510"/>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80000" tIns="108000" rIns="180000" bIns="108000" rtlCol="0">
            <a:spAutoFit/>
          </a:bodyPr>
          <a:lstStyle/>
          <a:p>
            <a:pPr algn="ctr"/>
            <a:r>
              <a:rPr kumimoji="1" lang="zh-CN" altLang="en-US" sz="1100" dirty="0">
                <a:solidFill>
                  <a:srgbClr val="0070C0"/>
                </a:solidFill>
                <a:latin typeface="微软雅黑" panose="020B0503020204020204" pitchFamily="34" charset="-122"/>
                <a:ea typeface="微软雅黑" panose="020B0503020204020204" pitchFamily="34" charset="-122"/>
              </a:rPr>
              <a:t>连接管理</a:t>
            </a:r>
          </a:p>
        </p:txBody>
      </p:sp>
      <p:cxnSp>
        <p:nvCxnSpPr>
          <p:cNvPr id="40" name="直线箭头连接符 39">
            <a:extLst>
              <a:ext uri="{FF2B5EF4-FFF2-40B4-BE49-F238E27FC236}">
                <a16:creationId xmlns:a16="http://schemas.microsoft.com/office/drawing/2014/main" id="{6BE1C2E9-1D8D-B141-9E15-263BF9ED3724}"/>
              </a:ext>
            </a:extLst>
          </p:cNvPr>
          <p:cNvCxnSpPr/>
          <p:nvPr/>
        </p:nvCxnSpPr>
        <p:spPr bwMode="auto">
          <a:xfrm>
            <a:off x="3980945" y="3639495"/>
            <a:ext cx="1" cy="235679"/>
          </a:xfrm>
          <a:prstGeom prst="straightConnector1">
            <a:avLst/>
          </a:prstGeom>
          <a:ln w="19050">
            <a:solidFill>
              <a:srgbClr val="9BBC59"/>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41" name="直线箭头连接符 40">
            <a:extLst>
              <a:ext uri="{FF2B5EF4-FFF2-40B4-BE49-F238E27FC236}">
                <a16:creationId xmlns:a16="http://schemas.microsoft.com/office/drawing/2014/main" id="{7E346919-C488-A141-9454-050D8315C297}"/>
              </a:ext>
            </a:extLst>
          </p:cNvPr>
          <p:cNvCxnSpPr/>
          <p:nvPr/>
        </p:nvCxnSpPr>
        <p:spPr bwMode="auto">
          <a:xfrm flipV="1">
            <a:off x="5404098" y="3618863"/>
            <a:ext cx="1" cy="237140"/>
          </a:xfrm>
          <a:prstGeom prst="straightConnector1">
            <a:avLst/>
          </a:prstGeom>
          <a:ln w="19050">
            <a:solidFill>
              <a:srgbClr val="9BBC59"/>
            </a:solidFill>
            <a:headEnd/>
            <a:tailEnd type="triangle"/>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sp>
        <p:nvSpPr>
          <p:cNvPr id="44" name="文本框 43">
            <a:extLst>
              <a:ext uri="{FF2B5EF4-FFF2-40B4-BE49-F238E27FC236}">
                <a16:creationId xmlns:a16="http://schemas.microsoft.com/office/drawing/2014/main" id="{EF41A951-250D-4741-B828-87578B0E97EB}"/>
              </a:ext>
            </a:extLst>
          </p:cNvPr>
          <p:cNvSpPr txBox="1"/>
          <p:nvPr/>
        </p:nvSpPr>
        <p:spPr>
          <a:xfrm>
            <a:off x="4146281" y="4154486"/>
            <a:ext cx="1009526" cy="433553"/>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80000" tIns="108000" rIns="180000" bIns="108000" rtlCol="0">
            <a:spAutoFit/>
          </a:bodyPr>
          <a:lstStyle/>
          <a:p>
            <a:pPr algn="ctr"/>
            <a:r>
              <a:rPr kumimoji="1" lang="en-US" altLang="zh-CN" sz="1400" b="1" dirty="0">
                <a:solidFill>
                  <a:srgbClr val="1F7EC0"/>
                </a:solidFill>
                <a:latin typeface="微软雅黑" panose="020B0503020204020204" pitchFamily="34" charset="-122"/>
                <a:ea typeface="微软雅黑" panose="020B0503020204020204" pitchFamily="34" charset="-122"/>
              </a:rPr>
              <a:t>SPI</a:t>
            </a:r>
            <a:r>
              <a:rPr kumimoji="1" lang="zh-CN" altLang="en-US" sz="1400" b="1" dirty="0">
                <a:solidFill>
                  <a:srgbClr val="1F7EC0"/>
                </a:solidFill>
                <a:latin typeface="微软雅黑" panose="020B0503020204020204" pitchFamily="34" charset="-122"/>
                <a:ea typeface="微软雅黑" panose="020B0503020204020204" pitchFamily="34" charset="-122"/>
              </a:rPr>
              <a:t>网关</a:t>
            </a:r>
          </a:p>
        </p:txBody>
      </p:sp>
      <p:sp>
        <p:nvSpPr>
          <p:cNvPr id="45" name="文本框 44">
            <a:extLst>
              <a:ext uri="{FF2B5EF4-FFF2-40B4-BE49-F238E27FC236}">
                <a16:creationId xmlns:a16="http://schemas.microsoft.com/office/drawing/2014/main" id="{9EEA1611-A00C-3844-9858-9CCA91236273}"/>
              </a:ext>
            </a:extLst>
          </p:cNvPr>
          <p:cNvSpPr txBox="1"/>
          <p:nvPr/>
        </p:nvSpPr>
        <p:spPr>
          <a:xfrm>
            <a:off x="4713276" y="1284754"/>
            <a:ext cx="803624" cy="29044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80000" tIns="108000" rIns="180000" bIns="108000" rtlCol="0">
            <a:spAutoFit/>
          </a:bodyPr>
          <a:lstStyle/>
          <a:p>
            <a:pPr algn="ctr"/>
            <a:r>
              <a:rPr kumimoji="1" lang="zh-CN" altLang="en-US" sz="900" dirty="0">
                <a:solidFill>
                  <a:srgbClr val="1F7EC0"/>
                </a:solidFill>
                <a:latin typeface="微软雅黑" panose="020B0503020204020204" pitchFamily="34" charset="-122"/>
                <a:ea typeface="微软雅黑" panose="020B0503020204020204" pitchFamily="34" charset="-122"/>
              </a:rPr>
              <a:t>服务化调用</a:t>
            </a:r>
          </a:p>
        </p:txBody>
      </p:sp>
      <p:sp>
        <p:nvSpPr>
          <p:cNvPr id="46" name="圆角矩形 45">
            <a:extLst>
              <a:ext uri="{FF2B5EF4-FFF2-40B4-BE49-F238E27FC236}">
                <a16:creationId xmlns:a16="http://schemas.microsoft.com/office/drawing/2014/main" id="{30B70292-CEEB-E345-B798-8EA9C8954D97}"/>
              </a:ext>
            </a:extLst>
          </p:cNvPr>
          <p:cNvSpPr/>
          <p:nvPr/>
        </p:nvSpPr>
        <p:spPr>
          <a:xfrm>
            <a:off x="3505799" y="1952078"/>
            <a:ext cx="276807" cy="2231688"/>
          </a:xfrm>
          <a:prstGeom prst="roundRect">
            <a:avLst/>
          </a:prstGeom>
          <a:solidFill>
            <a:schemeClr val="bg1"/>
          </a:solidFill>
          <a:ln>
            <a:solidFill>
              <a:schemeClr val="accent4"/>
            </a:solidFill>
            <a:prstDash val="lgDashDot"/>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just">
              <a:spcBef>
                <a:spcPts val="300"/>
              </a:spcBef>
              <a:spcAft>
                <a:spcPts val="300"/>
              </a:spcAft>
              <a:buClr>
                <a:schemeClr val="accent3">
                  <a:lumMod val="75000"/>
                </a:schemeClr>
              </a:buClr>
            </a:pPr>
            <a:endParaRPr kumimoji="1" lang="zh-CN" altLang="en-US" b="1" dirty="0">
              <a:latin typeface="微软雅黑" panose="020B0503020204020204" pitchFamily="34" charset="-122"/>
              <a:ea typeface="微软雅黑" panose="020B0503020204020204" pitchFamily="34" charset="-122"/>
            </a:endParaRPr>
          </a:p>
        </p:txBody>
      </p:sp>
      <p:sp>
        <p:nvSpPr>
          <p:cNvPr id="47" name="文本框 46">
            <a:extLst>
              <a:ext uri="{FF2B5EF4-FFF2-40B4-BE49-F238E27FC236}">
                <a16:creationId xmlns:a16="http://schemas.microsoft.com/office/drawing/2014/main" id="{D08A5258-392A-1041-90E5-11A60784652E}"/>
              </a:ext>
            </a:extLst>
          </p:cNvPr>
          <p:cNvSpPr txBox="1"/>
          <p:nvPr/>
        </p:nvSpPr>
        <p:spPr>
          <a:xfrm>
            <a:off x="3372921" y="2710522"/>
            <a:ext cx="544776" cy="29044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80000" tIns="108000" rIns="180000" bIns="108000" rtlCol="0">
            <a:spAutoFit/>
          </a:bodyPr>
          <a:lstStyle/>
          <a:p>
            <a:pPr algn="ctr"/>
            <a:r>
              <a:rPr kumimoji="1" lang="en-US" altLang="zh-CN" sz="900" dirty="0">
                <a:solidFill>
                  <a:schemeClr val="accent4"/>
                </a:solidFill>
                <a:latin typeface="微软雅黑" panose="020B0503020204020204" pitchFamily="34" charset="-122"/>
                <a:ea typeface="微软雅黑" panose="020B0503020204020204" pitchFamily="34" charset="-122"/>
              </a:rPr>
              <a:t>Filter</a:t>
            </a:r>
            <a:endParaRPr kumimoji="1" lang="zh-CN" altLang="en-US" sz="900" dirty="0">
              <a:solidFill>
                <a:schemeClr val="accent4"/>
              </a:solidFill>
              <a:latin typeface="微软雅黑" panose="020B0503020204020204" pitchFamily="34" charset="-122"/>
              <a:ea typeface="微软雅黑" panose="020B0503020204020204" pitchFamily="34" charset="-122"/>
            </a:endParaRPr>
          </a:p>
        </p:txBody>
      </p:sp>
      <p:sp>
        <p:nvSpPr>
          <p:cNvPr id="51" name="矩形 50">
            <a:extLst>
              <a:ext uri="{FF2B5EF4-FFF2-40B4-BE49-F238E27FC236}">
                <a16:creationId xmlns:a16="http://schemas.microsoft.com/office/drawing/2014/main" id="{0DA9D3FE-97F2-B54F-9FC9-E460B05350E0}"/>
              </a:ext>
            </a:extLst>
          </p:cNvPr>
          <p:cNvSpPr/>
          <p:nvPr/>
        </p:nvSpPr>
        <p:spPr>
          <a:xfrm>
            <a:off x="6555036" y="4295078"/>
            <a:ext cx="3517732" cy="938719"/>
          </a:xfrm>
          <a:prstGeom prst="rect">
            <a:avLst/>
          </a:prstGeom>
          <a:ln>
            <a:solidFill>
              <a:schemeClr val="accent6">
                <a:lumMod val="60000"/>
                <a:lumOff val="40000"/>
              </a:schemeClr>
            </a:solidFill>
          </a:ln>
        </p:spPr>
        <p:txBody>
          <a:bodyPr wrap="square">
            <a:spAutoFit/>
          </a:bodyPr>
          <a:lstStyle/>
          <a:p>
            <a:pPr marL="285750" indent="-285750">
              <a:buFont typeface="Wingdings" pitchFamily="2" charset="2"/>
              <a:buChar char="ü"/>
            </a:pPr>
            <a:r>
              <a:rPr kumimoji="1" lang="zh-CN" altLang="en-US" sz="1100" dirty="0">
                <a:latin typeface="微软雅黑" panose="020B0503020204020204" pitchFamily="34" charset="-122"/>
                <a:ea typeface="微软雅黑" panose="020B0503020204020204" pitchFamily="34" charset="-122"/>
              </a:rPr>
              <a:t>支持</a:t>
            </a:r>
            <a:r>
              <a:rPr kumimoji="1" lang="en-US" altLang="zh-CN" sz="1100" dirty="0">
                <a:latin typeface="微软雅黑" panose="020B0503020204020204" pitchFamily="34" charset="-122"/>
                <a:ea typeface="微软雅黑" panose="020B0503020204020204" pitchFamily="34" charset="-122"/>
              </a:rPr>
              <a:t>Json</a:t>
            </a:r>
            <a:r>
              <a:rPr kumimoji="1" lang="zh-CN" altLang="en-US" sz="1100" dirty="0">
                <a:latin typeface="微软雅黑" panose="020B0503020204020204" pitchFamily="34" charset="-122"/>
                <a:ea typeface="微软雅黑" panose="020B0503020204020204" pitchFamily="34" charset="-122"/>
              </a:rPr>
              <a:t>、</a:t>
            </a:r>
            <a:r>
              <a:rPr kumimoji="1" lang="en-US" altLang="zh-CN" sz="1100" dirty="0">
                <a:latin typeface="微软雅黑" panose="020B0503020204020204" pitchFamily="34" charset="-122"/>
                <a:ea typeface="微软雅黑" panose="020B0503020204020204" pitchFamily="34" charset="-122"/>
              </a:rPr>
              <a:t>Xml</a:t>
            </a:r>
            <a:r>
              <a:rPr kumimoji="1" lang="zh-CN" altLang="en-US" sz="1100" dirty="0">
                <a:latin typeface="微软雅黑" panose="020B0503020204020204" pitchFamily="34" charset="-122"/>
                <a:ea typeface="微软雅黑" panose="020B0503020204020204" pitchFamily="34" charset="-122"/>
              </a:rPr>
              <a:t>、定长、变长、分隔符、</a:t>
            </a:r>
            <a:r>
              <a:rPr kumimoji="1" lang="en-US" altLang="zh-CN" sz="1100" dirty="0">
                <a:latin typeface="微软雅黑" panose="020B0503020204020204" pitchFamily="34" charset="-122"/>
                <a:ea typeface="微软雅黑" panose="020B0503020204020204" pitchFamily="34" charset="-122"/>
              </a:rPr>
              <a:t>Query</a:t>
            </a:r>
            <a:r>
              <a:rPr kumimoji="1" lang="zh-CN" altLang="en-US" sz="1100" dirty="0">
                <a:latin typeface="微软雅黑" panose="020B0503020204020204" pitchFamily="34" charset="-122"/>
                <a:ea typeface="微软雅黑" panose="020B0503020204020204" pitchFamily="34" charset="-122"/>
              </a:rPr>
              <a:t> </a:t>
            </a:r>
            <a:r>
              <a:rPr kumimoji="1" lang="en-US" altLang="zh-CN" sz="1100" dirty="0">
                <a:latin typeface="微软雅黑" panose="020B0503020204020204" pitchFamily="34" charset="-122"/>
                <a:ea typeface="微软雅黑" panose="020B0503020204020204" pitchFamily="34" charset="-122"/>
              </a:rPr>
              <a:t>String</a:t>
            </a:r>
            <a:r>
              <a:rPr kumimoji="1" lang="zh-CN" altLang="en-US" sz="1100" dirty="0">
                <a:latin typeface="微软雅黑" panose="020B0503020204020204" pitchFamily="34" charset="-122"/>
                <a:ea typeface="微软雅黑" panose="020B0503020204020204" pitchFamily="34" charset="-122"/>
              </a:rPr>
              <a:t>格式的报文以及它们的混合报文与</a:t>
            </a:r>
            <a:r>
              <a:rPr kumimoji="1" lang="en-US" altLang="zh-CN" sz="1100" dirty="0">
                <a:latin typeface="微软雅黑" panose="020B0503020204020204" pitchFamily="34" charset="-122"/>
                <a:ea typeface="微软雅黑" panose="020B0503020204020204" pitchFamily="34" charset="-122"/>
              </a:rPr>
              <a:t>java</a:t>
            </a:r>
            <a:r>
              <a:rPr kumimoji="1" lang="zh-CN" altLang="en-US" sz="1100" dirty="0">
                <a:latin typeface="微软雅黑" panose="020B0503020204020204" pitchFamily="34" charset="-122"/>
                <a:ea typeface="微软雅黑" panose="020B0503020204020204" pitchFamily="34" charset="-122"/>
              </a:rPr>
              <a:t>对象相互转换</a:t>
            </a:r>
            <a:endParaRPr kumimoji="1" lang="en-US" altLang="zh-CN" sz="1100" dirty="0">
              <a:latin typeface="微软雅黑" panose="020B0503020204020204" pitchFamily="34" charset="-122"/>
              <a:ea typeface="微软雅黑" panose="020B0503020204020204" pitchFamily="34" charset="-122"/>
            </a:endParaRPr>
          </a:p>
          <a:p>
            <a:pPr marL="285750" indent="-285750">
              <a:buFont typeface="Wingdings" pitchFamily="2" charset="2"/>
              <a:buChar char="ü"/>
            </a:pPr>
            <a:r>
              <a:rPr kumimoji="1" lang="zh-CN" altLang="en-US" sz="1100" dirty="0">
                <a:latin typeface="微软雅黑" panose="020B0503020204020204" pitchFamily="34" charset="-122"/>
                <a:ea typeface="微软雅黑" panose="020B0503020204020204" pitchFamily="34" charset="-122"/>
              </a:rPr>
              <a:t>支持表达式、支持</a:t>
            </a:r>
            <a:r>
              <a:rPr kumimoji="1" lang="en-US" altLang="zh-CN" sz="1100" dirty="0">
                <a:latin typeface="微软雅黑" panose="020B0503020204020204" pitchFamily="34" charset="-122"/>
                <a:ea typeface="微软雅黑" panose="020B0503020204020204" pitchFamily="34" charset="-122"/>
              </a:rPr>
              <a:t>Java</a:t>
            </a:r>
            <a:r>
              <a:rPr kumimoji="1" lang="zh-CN" altLang="en-US" sz="1100" dirty="0">
                <a:latin typeface="微软雅黑" panose="020B0503020204020204" pitchFamily="34" charset="-122"/>
                <a:ea typeface="微软雅黑" panose="020B0503020204020204" pitchFamily="34" charset="-122"/>
              </a:rPr>
              <a:t>注解</a:t>
            </a:r>
            <a:endParaRPr kumimoji="1" lang="en-US" altLang="zh-CN" sz="1100" dirty="0">
              <a:latin typeface="微软雅黑" panose="020B0503020204020204" pitchFamily="34" charset="-122"/>
              <a:ea typeface="微软雅黑" panose="020B0503020204020204" pitchFamily="34" charset="-122"/>
            </a:endParaRPr>
          </a:p>
          <a:p>
            <a:pPr marL="285750" indent="-285750">
              <a:buFont typeface="Wingdings" pitchFamily="2" charset="2"/>
              <a:buChar char="ü"/>
            </a:pPr>
            <a:r>
              <a:rPr kumimoji="1" lang="zh-CN" altLang="en-US" sz="1100" dirty="0">
                <a:latin typeface="微软雅黑" panose="020B0503020204020204" pitchFamily="34" charset="-122"/>
                <a:ea typeface="微软雅黑" panose="020B0503020204020204" pitchFamily="34" charset="-122"/>
              </a:rPr>
              <a:t>支持</a:t>
            </a:r>
            <a:r>
              <a:rPr kumimoji="1" lang="en-US" altLang="zh-CN" sz="1100" dirty="0">
                <a:latin typeface="微软雅黑" panose="020B0503020204020204" pitchFamily="34" charset="-122"/>
                <a:ea typeface="微软雅黑" panose="020B0503020204020204" pitchFamily="34" charset="-122"/>
              </a:rPr>
              <a:t>TCP</a:t>
            </a:r>
            <a:r>
              <a:rPr kumimoji="1" lang="zh-CN" altLang="en-US" sz="1100" dirty="0">
                <a:latin typeface="微软雅黑" panose="020B0503020204020204" pitchFamily="34" charset="-122"/>
                <a:ea typeface="微软雅黑" panose="020B0503020204020204" pitchFamily="34" charset="-122"/>
              </a:rPr>
              <a:t>长连接、</a:t>
            </a:r>
            <a:r>
              <a:rPr kumimoji="1" lang="en-US" altLang="zh-CN" sz="1100" dirty="0">
                <a:latin typeface="微软雅黑" panose="020B0503020204020204" pitchFamily="34" charset="-122"/>
                <a:ea typeface="微软雅黑" panose="020B0503020204020204" pitchFamily="34" charset="-122"/>
              </a:rPr>
              <a:t>TCP</a:t>
            </a:r>
            <a:r>
              <a:rPr kumimoji="1" lang="zh-CN" altLang="en-US" sz="1100" dirty="0">
                <a:latin typeface="微软雅黑" panose="020B0503020204020204" pitchFamily="34" charset="-122"/>
                <a:ea typeface="微软雅黑" panose="020B0503020204020204" pitchFamily="34" charset="-122"/>
              </a:rPr>
              <a:t>短连接、</a:t>
            </a:r>
            <a:r>
              <a:rPr kumimoji="1" lang="en-US" altLang="zh-CN" sz="1100" dirty="0">
                <a:latin typeface="微软雅黑" panose="020B0503020204020204" pitchFamily="34" charset="-122"/>
                <a:ea typeface="微软雅黑" panose="020B0503020204020204" pitchFamily="34" charset="-122"/>
              </a:rPr>
              <a:t>http</a:t>
            </a:r>
            <a:r>
              <a:rPr kumimoji="1" lang="zh-CN" altLang="en-US" sz="1100" dirty="0">
                <a:latin typeface="微软雅黑" panose="020B0503020204020204" pitchFamily="34" charset="-122"/>
                <a:ea typeface="微软雅黑" panose="020B0503020204020204" pitchFamily="34" charset="-122"/>
              </a:rPr>
              <a:t>及自定义连接</a:t>
            </a:r>
            <a:endParaRPr kumimoji="1" lang="en-US" altLang="zh-CN" sz="1100" dirty="0">
              <a:latin typeface="微软雅黑" panose="020B0503020204020204" pitchFamily="34" charset="-122"/>
              <a:ea typeface="微软雅黑" panose="020B0503020204020204" pitchFamily="34" charset="-122"/>
            </a:endParaRPr>
          </a:p>
        </p:txBody>
      </p:sp>
      <p:sp>
        <p:nvSpPr>
          <p:cNvPr id="52" name="文本框 51">
            <a:extLst>
              <a:ext uri="{FF2B5EF4-FFF2-40B4-BE49-F238E27FC236}">
                <a16:creationId xmlns:a16="http://schemas.microsoft.com/office/drawing/2014/main" id="{74064172-55B2-ED4E-B347-6392510E1B23}"/>
              </a:ext>
            </a:extLst>
          </p:cNvPr>
          <p:cNvSpPr txBox="1"/>
          <p:nvPr/>
        </p:nvSpPr>
        <p:spPr>
          <a:xfrm>
            <a:off x="6388981" y="662622"/>
            <a:ext cx="3648986" cy="272732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80000" tIns="108000" rIns="180000" bIns="108000" rtlCol="0">
            <a:spAutoFit/>
          </a:bodyPr>
          <a:lstStyle/>
          <a:p>
            <a:pPr marL="171450" indent="-171450">
              <a:lnSpc>
                <a:spcPct val="150000"/>
              </a:lnSpc>
              <a:buFont typeface="Wingdings" pitchFamily="2" charset="2"/>
              <a:buChar char="p"/>
            </a:pPr>
            <a:r>
              <a:rPr kumimoji="1" lang="en-US" altLang="zh-CN" sz="1100" dirty="0">
                <a:solidFill>
                  <a:prstClr val="black"/>
                </a:solidFill>
                <a:latin typeface="微软雅黑" panose="020B0503020204020204" pitchFamily="34" charset="-122"/>
                <a:ea typeface="微软雅黑" panose="020B0503020204020204" pitchFamily="34" charset="-122"/>
              </a:rPr>
              <a:t>SPI</a:t>
            </a:r>
            <a:r>
              <a:rPr kumimoji="1" lang="zh-CN" altLang="en-US" sz="1100" dirty="0">
                <a:solidFill>
                  <a:prstClr val="black"/>
                </a:solidFill>
                <a:latin typeface="微软雅黑" panose="020B0503020204020204" pitchFamily="34" charset="-122"/>
                <a:ea typeface="微软雅黑" panose="020B0503020204020204" pitchFamily="34" charset="-122"/>
              </a:rPr>
              <a:t>网关框架能够快速的、简单的、配置式的开发能力接入网关应用，它抽象、封装了能力接入业务的领域模型，提供了丰富的成熟组件，降低了开发的难度及成本，并且采用了合适的设计模式及插件形式的灵活扩展的架构，能够便捷的适应所有的第三方能力的接入。</a:t>
            </a:r>
            <a:endParaRPr kumimoji="1" lang="en-US" altLang="zh-CN" sz="1100" dirty="0">
              <a:solidFill>
                <a:prstClr val="black"/>
              </a:solidFill>
              <a:latin typeface="微软雅黑" panose="020B0503020204020204" pitchFamily="34" charset="-122"/>
              <a:ea typeface="微软雅黑" panose="020B0503020204020204" pitchFamily="34" charset="-122"/>
            </a:endParaRPr>
          </a:p>
          <a:p>
            <a:pPr marL="171450" indent="-171450">
              <a:lnSpc>
                <a:spcPct val="150000"/>
              </a:lnSpc>
              <a:buFont typeface="Wingdings" pitchFamily="2" charset="2"/>
              <a:buChar char="p"/>
            </a:pPr>
            <a:r>
              <a:rPr kumimoji="1" lang="en-US" altLang="zh-CN" sz="1100" dirty="0">
                <a:solidFill>
                  <a:prstClr val="black"/>
                </a:solidFill>
                <a:latin typeface="微软雅黑" panose="020B0503020204020204" pitchFamily="34" charset="-122"/>
                <a:ea typeface="微软雅黑" panose="020B0503020204020204" pitchFamily="34" charset="-122"/>
              </a:rPr>
              <a:t>SPI</a:t>
            </a:r>
            <a:r>
              <a:rPr kumimoji="1" lang="zh-CN" altLang="en-US" sz="1100" dirty="0">
                <a:solidFill>
                  <a:prstClr val="black"/>
                </a:solidFill>
                <a:latin typeface="微软雅黑" panose="020B0503020204020204" pitchFamily="34" charset="-122"/>
                <a:ea typeface="微软雅黑" panose="020B0503020204020204" pitchFamily="34" charset="-122"/>
              </a:rPr>
              <a:t>网关解决了企业内部应用系统与第三方的服务进行交互的问题，同时还对内部服务起到了安全隔离的作用，当不可靠的第三方服务出现问题时，不会影响其他的内部服务的正常运行。</a:t>
            </a:r>
          </a:p>
        </p:txBody>
      </p:sp>
    </p:spTree>
    <p:extLst>
      <p:ext uri="{BB962C8B-B14F-4D97-AF65-F5344CB8AC3E}">
        <p14:creationId xmlns:p14="http://schemas.microsoft.com/office/powerpoint/2010/main" val="39219249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D1F9FB0-180D-0446-9076-1CEE78D867BF}"/>
              </a:ext>
            </a:extLst>
          </p:cNvPr>
          <p:cNvPicPr>
            <a:picLocks noChangeAspect="1"/>
          </p:cNvPicPr>
          <p:nvPr/>
        </p:nvPicPr>
        <p:blipFill>
          <a:blip r:embed="rId2"/>
          <a:stretch>
            <a:fillRect/>
          </a:stretch>
        </p:blipFill>
        <p:spPr>
          <a:xfrm>
            <a:off x="0" y="1238486"/>
            <a:ext cx="10160000" cy="3238028"/>
          </a:xfrm>
          <a:prstGeom prst="rect">
            <a:avLst/>
          </a:prstGeom>
        </p:spPr>
      </p:pic>
      <p:sp>
        <p:nvSpPr>
          <p:cNvPr id="3" name="标题 1">
            <a:extLst>
              <a:ext uri="{FF2B5EF4-FFF2-40B4-BE49-F238E27FC236}">
                <a16:creationId xmlns:a16="http://schemas.microsoft.com/office/drawing/2014/main" id="{1245C3B8-A551-2244-9BE1-DEA72F6ADF31}"/>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en-US" altLang="zh-CN" sz="2400" b="1" dirty="0">
                <a:solidFill>
                  <a:schemeClr val="bg1"/>
                </a:solidFill>
                <a:latin typeface="Microsoft YaHei" panose="020B0503020204020204" pitchFamily="34" charset="-122"/>
                <a:ea typeface="Microsoft YaHei" panose="020B0503020204020204" pitchFamily="34" charset="-122"/>
              </a:rPr>
              <a:t>SPI</a:t>
            </a:r>
            <a:r>
              <a:rPr lang="zh-CN" altLang="en-US" sz="2400" b="1" dirty="0">
                <a:solidFill>
                  <a:schemeClr val="bg1"/>
                </a:solidFill>
                <a:latin typeface="Microsoft YaHei" panose="020B0503020204020204" pitchFamily="34" charset="-122"/>
                <a:ea typeface="Microsoft YaHei" panose="020B0503020204020204" pitchFamily="34" charset="-122"/>
              </a:rPr>
              <a:t>能力管理</a:t>
            </a:r>
          </a:p>
        </p:txBody>
      </p:sp>
      <p:sp>
        <p:nvSpPr>
          <p:cNvPr id="4" name="矩形 3">
            <a:extLst>
              <a:ext uri="{FF2B5EF4-FFF2-40B4-BE49-F238E27FC236}">
                <a16:creationId xmlns:a16="http://schemas.microsoft.com/office/drawing/2014/main" id="{572E9D1B-B2BF-1844-88EB-D03CB86EADB3}"/>
              </a:ext>
            </a:extLst>
          </p:cNvPr>
          <p:cNvSpPr/>
          <p:nvPr/>
        </p:nvSpPr>
        <p:spPr>
          <a:xfrm>
            <a:off x="39440" y="738942"/>
            <a:ext cx="9865205" cy="276999"/>
          </a:xfrm>
          <a:prstGeom prst="rect">
            <a:avLst/>
          </a:prstGeom>
        </p:spPr>
        <p:txBody>
          <a:bodyPr wrap="square">
            <a:spAutoFit/>
          </a:bodyPr>
          <a:lstStyle/>
          <a:p>
            <a:pPr marL="285750" indent="-285750">
              <a:buFont typeface="Wingdings" pitchFamily="2" charset="2"/>
              <a:buChar char="p"/>
            </a:pPr>
            <a:r>
              <a:rPr kumimoji="1" lang="zh-CN" altLang="en-US" sz="1200" dirty="0">
                <a:solidFill>
                  <a:prstClr val="black"/>
                </a:solidFill>
                <a:latin typeface="微软雅黑" panose="020B0503020204020204" pitchFamily="34" charset="-122"/>
                <a:ea typeface="微软雅黑" panose="020B0503020204020204" pitchFamily="34" charset="-122"/>
              </a:rPr>
              <a:t>对外请求</a:t>
            </a:r>
            <a:r>
              <a:rPr kumimoji="1" lang="en-US" altLang="zh-CN" sz="1200" dirty="0">
                <a:solidFill>
                  <a:prstClr val="black"/>
                </a:solidFill>
                <a:latin typeface="微软雅黑" panose="020B0503020204020204" pitchFamily="34" charset="-122"/>
                <a:ea typeface="微软雅黑" panose="020B0503020204020204" pitchFamily="34" charset="-122"/>
              </a:rPr>
              <a:t>SPI</a:t>
            </a:r>
            <a:r>
              <a:rPr kumimoji="1" lang="zh-CN" altLang="en-US" sz="1200" dirty="0">
                <a:solidFill>
                  <a:prstClr val="black"/>
                </a:solidFill>
                <a:latin typeface="微软雅黑" panose="020B0503020204020204" pitchFamily="34" charset="-122"/>
                <a:ea typeface="微软雅黑" panose="020B0503020204020204" pitchFamily="34" charset="-122"/>
              </a:rPr>
              <a:t>接口的自动发现和能力管理，提供限流、熔断等功能。并提供统一的监控和统计（正在实施中）</a:t>
            </a:r>
            <a:endParaRPr kumimoji="1" lang="en-US" altLang="zh-CN" sz="1200" dirty="0">
              <a:solidFill>
                <a:prstClr val="black"/>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255AD604-02F0-B64E-9EF7-2EBAA809EFD8}"/>
              </a:ext>
            </a:extLst>
          </p:cNvPr>
          <p:cNvSpPr txBox="1"/>
          <p:nvPr/>
        </p:nvSpPr>
        <p:spPr>
          <a:xfrm rot="20049583">
            <a:off x="7181682" y="1272949"/>
            <a:ext cx="800219" cy="461665"/>
          </a:xfrm>
          <a:prstGeom prst="rect">
            <a:avLst/>
          </a:prstGeom>
          <a:noFill/>
        </p:spPr>
        <p:txBody>
          <a:bodyPr wrap="none" rtlCol="0">
            <a:spAutoFit/>
          </a:bodyPr>
          <a:lstStyle/>
          <a:p>
            <a:r>
              <a:rPr kumimoji="1" lang="zh-CN" altLang="en-US" sz="2400" b="1" dirty="0">
                <a:solidFill>
                  <a:schemeClr val="accent2"/>
                </a:solidFill>
                <a:latin typeface="微软雅黑" pitchFamily="34" charset="-122"/>
                <a:ea typeface="微软雅黑" pitchFamily="34" charset="-122"/>
              </a:rPr>
              <a:t>样例</a:t>
            </a:r>
          </a:p>
        </p:txBody>
      </p:sp>
    </p:spTree>
    <p:extLst>
      <p:ext uri="{BB962C8B-B14F-4D97-AF65-F5344CB8AC3E}">
        <p14:creationId xmlns:p14="http://schemas.microsoft.com/office/powerpoint/2010/main" val="864868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能力接入网关</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接入方式</a:t>
            </a:r>
          </a:p>
        </p:txBody>
      </p:sp>
      <p:sp>
        <p:nvSpPr>
          <p:cNvPr id="13" name="文本框 12">
            <a:extLst>
              <a:ext uri="{FF2B5EF4-FFF2-40B4-BE49-F238E27FC236}">
                <a16:creationId xmlns:a16="http://schemas.microsoft.com/office/drawing/2014/main" id="{4DFE1CC4-C1A4-EA40-BDC5-975E3B17EE87}"/>
              </a:ext>
            </a:extLst>
          </p:cNvPr>
          <p:cNvSpPr txBox="1"/>
          <p:nvPr/>
        </p:nvSpPr>
        <p:spPr>
          <a:xfrm>
            <a:off x="0" y="694480"/>
            <a:ext cx="2748784" cy="387386"/>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80000" tIns="108000" rIns="180000" bIns="108000" rtlCol="0">
            <a:spAutoFit/>
          </a:bodyPr>
          <a:lstStyle/>
          <a:p>
            <a:pPr marL="171450" indent="-171450">
              <a:buFont typeface="Wingdings" pitchFamily="2" charset="2"/>
              <a:buChar char="p"/>
            </a:pPr>
            <a:r>
              <a:rPr kumimoji="1" lang="zh-CN" altLang="en-US" sz="1100" b="1" dirty="0">
                <a:solidFill>
                  <a:prstClr val="black"/>
                </a:solidFill>
                <a:latin typeface="微软雅黑" panose="020B0503020204020204" pitchFamily="34" charset="-122"/>
                <a:ea typeface="微软雅黑" panose="020B0503020204020204" pitchFamily="34" charset="-122"/>
              </a:rPr>
              <a:t>引入</a:t>
            </a:r>
            <a:r>
              <a:rPr kumimoji="1" lang="en-US" altLang="zh-CN" sz="1100" b="1" dirty="0">
                <a:solidFill>
                  <a:prstClr val="black"/>
                </a:solidFill>
                <a:latin typeface="微软雅黑" panose="020B0503020204020204" pitchFamily="34" charset="-122"/>
                <a:ea typeface="微软雅黑" panose="020B0503020204020204" pitchFamily="34" charset="-122"/>
              </a:rPr>
              <a:t>channel</a:t>
            </a:r>
            <a:r>
              <a:rPr kumimoji="1" lang="zh-CN" altLang="en-US" sz="1100" b="1" dirty="0">
                <a:solidFill>
                  <a:prstClr val="black"/>
                </a:solidFill>
                <a:latin typeface="微软雅黑" panose="020B0503020204020204" pitchFamily="34" charset="-122"/>
                <a:ea typeface="微软雅黑" panose="020B0503020204020204" pitchFamily="34" charset="-122"/>
              </a:rPr>
              <a:t> </a:t>
            </a:r>
            <a:r>
              <a:rPr kumimoji="1" lang="en-US" altLang="zh-CN" sz="1100" b="1" dirty="0">
                <a:solidFill>
                  <a:prstClr val="black"/>
                </a:solidFill>
                <a:latin typeface="微软雅黑" panose="020B0503020204020204" pitchFamily="34" charset="-122"/>
                <a:ea typeface="微软雅黑" panose="020B0503020204020204" pitchFamily="34" charset="-122"/>
              </a:rPr>
              <a:t>spring</a:t>
            </a:r>
            <a:r>
              <a:rPr kumimoji="1" lang="zh-CN" altLang="en-US" sz="1100" b="1" dirty="0">
                <a:solidFill>
                  <a:prstClr val="black"/>
                </a:solidFill>
                <a:latin typeface="微软雅黑" panose="020B0503020204020204" pitchFamily="34" charset="-122"/>
                <a:ea typeface="微软雅黑" panose="020B0503020204020204" pitchFamily="34" charset="-122"/>
              </a:rPr>
              <a:t> </a:t>
            </a:r>
            <a:r>
              <a:rPr kumimoji="1" lang="en-US" altLang="zh-CN" sz="1100" b="1" dirty="0">
                <a:solidFill>
                  <a:prstClr val="black"/>
                </a:solidFill>
                <a:latin typeface="微软雅黑" panose="020B0503020204020204" pitchFamily="34" charset="-122"/>
                <a:ea typeface="微软雅黑" panose="020B0503020204020204" pitchFamily="34" charset="-122"/>
              </a:rPr>
              <a:t>boot</a:t>
            </a:r>
            <a:r>
              <a:rPr kumimoji="1" lang="zh-CN" altLang="en-US" sz="1100" b="1" dirty="0">
                <a:solidFill>
                  <a:prstClr val="black"/>
                </a:solidFill>
                <a:latin typeface="微软雅黑" panose="020B0503020204020204" pitchFamily="34" charset="-122"/>
                <a:ea typeface="微软雅黑" panose="020B0503020204020204" pitchFamily="34" charset="-122"/>
              </a:rPr>
              <a:t> </a:t>
            </a:r>
            <a:r>
              <a:rPr kumimoji="1" lang="en-US" altLang="zh-CN" sz="1100" b="1" dirty="0">
                <a:solidFill>
                  <a:prstClr val="black"/>
                </a:solidFill>
                <a:latin typeface="微软雅黑" panose="020B0503020204020204" pitchFamily="34" charset="-122"/>
                <a:ea typeface="微软雅黑" panose="020B0503020204020204" pitchFamily="34" charset="-122"/>
              </a:rPr>
              <a:t>starter</a:t>
            </a:r>
          </a:p>
        </p:txBody>
      </p:sp>
      <p:cxnSp>
        <p:nvCxnSpPr>
          <p:cNvPr id="24" name="直线连接符 23">
            <a:extLst>
              <a:ext uri="{FF2B5EF4-FFF2-40B4-BE49-F238E27FC236}">
                <a16:creationId xmlns:a16="http://schemas.microsoft.com/office/drawing/2014/main" id="{2B3A22A4-21B4-1844-BA73-B8883276EFC2}"/>
              </a:ext>
            </a:extLst>
          </p:cNvPr>
          <p:cNvCxnSpPr>
            <a:cxnSpLocks/>
          </p:cNvCxnSpPr>
          <p:nvPr/>
        </p:nvCxnSpPr>
        <p:spPr bwMode="auto">
          <a:xfrm flipV="1">
            <a:off x="625033" y="1572248"/>
            <a:ext cx="3677393" cy="1911"/>
          </a:xfrm>
          <a:prstGeom prst="line">
            <a:avLst/>
          </a:prstGeom>
          <a:ln w="19050">
            <a:solidFill>
              <a:schemeClr val="accent6"/>
            </a:solidFill>
            <a:prstDash val="dash"/>
            <a:headEnd/>
            <a:tailEnd type="none" w="med" len="med"/>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cxnSp>
        <p:nvCxnSpPr>
          <p:cNvPr id="25" name="直线连接符 24">
            <a:extLst>
              <a:ext uri="{FF2B5EF4-FFF2-40B4-BE49-F238E27FC236}">
                <a16:creationId xmlns:a16="http://schemas.microsoft.com/office/drawing/2014/main" id="{E8547778-B6EF-364E-842C-9021697DFD3D}"/>
              </a:ext>
            </a:extLst>
          </p:cNvPr>
          <p:cNvCxnSpPr>
            <a:cxnSpLocks/>
          </p:cNvCxnSpPr>
          <p:nvPr/>
        </p:nvCxnSpPr>
        <p:spPr bwMode="auto">
          <a:xfrm>
            <a:off x="625033" y="3649588"/>
            <a:ext cx="3677393" cy="0"/>
          </a:xfrm>
          <a:prstGeom prst="line">
            <a:avLst/>
          </a:prstGeom>
          <a:ln w="19050">
            <a:solidFill>
              <a:schemeClr val="accent6"/>
            </a:solidFill>
            <a:prstDash val="dash"/>
            <a:headEnd/>
            <a:tailEnd type="none" w="med" len="med"/>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pic>
        <p:nvPicPr>
          <p:cNvPr id="29" name="图片 28">
            <a:extLst>
              <a:ext uri="{FF2B5EF4-FFF2-40B4-BE49-F238E27FC236}">
                <a16:creationId xmlns:a16="http://schemas.microsoft.com/office/drawing/2014/main" id="{F81B02C4-4F73-E045-83AC-CA9AF28D2386}"/>
              </a:ext>
            </a:extLst>
          </p:cNvPr>
          <p:cNvPicPr>
            <a:picLocks noChangeAspect="1"/>
          </p:cNvPicPr>
          <p:nvPr/>
        </p:nvPicPr>
        <p:blipFill>
          <a:blip r:embed="rId3"/>
          <a:stretch>
            <a:fillRect/>
          </a:stretch>
        </p:blipFill>
        <p:spPr>
          <a:xfrm>
            <a:off x="725521" y="951203"/>
            <a:ext cx="4465087" cy="297673"/>
          </a:xfrm>
          <a:prstGeom prst="rect">
            <a:avLst/>
          </a:prstGeom>
        </p:spPr>
      </p:pic>
      <p:pic>
        <p:nvPicPr>
          <p:cNvPr id="30" name="图片 29">
            <a:extLst>
              <a:ext uri="{FF2B5EF4-FFF2-40B4-BE49-F238E27FC236}">
                <a16:creationId xmlns:a16="http://schemas.microsoft.com/office/drawing/2014/main" id="{7F7BD9FC-3F2F-DC43-8A16-9AEAF4FC6314}"/>
              </a:ext>
            </a:extLst>
          </p:cNvPr>
          <p:cNvPicPr>
            <a:picLocks noChangeAspect="1"/>
          </p:cNvPicPr>
          <p:nvPr/>
        </p:nvPicPr>
        <p:blipFill>
          <a:blip r:embed="rId4"/>
          <a:stretch>
            <a:fillRect/>
          </a:stretch>
        </p:blipFill>
        <p:spPr>
          <a:xfrm>
            <a:off x="1062639" y="1632233"/>
            <a:ext cx="2377170" cy="1920242"/>
          </a:xfrm>
          <a:prstGeom prst="rect">
            <a:avLst/>
          </a:prstGeom>
        </p:spPr>
      </p:pic>
      <p:pic>
        <p:nvPicPr>
          <p:cNvPr id="31" name="图片 30">
            <a:extLst>
              <a:ext uri="{FF2B5EF4-FFF2-40B4-BE49-F238E27FC236}">
                <a16:creationId xmlns:a16="http://schemas.microsoft.com/office/drawing/2014/main" id="{232F9E6E-E09F-8D4C-93DC-A9D46D34FB6D}"/>
              </a:ext>
            </a:extLst>
          </p:cNvPr>
          <p:cNvPicPr>
            <a:picLocks noChangeAspect="1"/>
          </p:cNvPicPr>
          <p:nvPr/>
        </p:nvPicPr>
        <p:blipFill>
          <a:blip r:embed="rId5"/>
          <a:stretch>
            <a:fillRect/>
          </a:stretch>
        </p:blipFill>
        <p:spPr>
          <a:xfrm>
            <a:off x="1062639" y="3712382"/>
            <a:ext cx="2703362" cy="2012636"/>
          </a:xfrm>
          <a:prstGeom prst="rect">
            <a:avLst/>
          </a:prstGeom>
        </p:spPr>
      </p:pic>
      <p:pic>
        <p:nvPicPr>
          <p:cNvPr id="32" name="图片 31">
            <a:extLst>
              <a:ext uri="{FF2B5EF4-FFF2-40B4-BE49-F238E27FC236}">
                <a16:creationId xmlns:a16="http://schemas.microsoft.com/office/drawing/2014/main" id="{D878EBE7-62B6-9E4E-A874-3199BCDACE9C}"/>
              </a:ext>
            </a:extLst>
          </p:cNvPr>
          <p:cNvPicPr>
            <a:picLocks noChangeAspect="1"/>
          </p:cNvPicPr>
          <p:nvPr/>
        </p:nvPicPr>
        <p:blipFill>
          <a:blip r:embed="rId6"/>
          <a:stretch>
            <a:fillRect/>
          </a:stretch>
        </p:blipFill>
        <p:spPr>
          <a:xfrm>
            <a:off x="5276447" y="3726656"/>
            <a:ext cx="2898698" cy="1916308"/>
          </a:xfrm>
          <a:prstGeom prst="rect">
            <a:avLst/>
          </a:prstGeom>
        </p:spPr>
      </p:pic>
      <p:pic>
        <p:nvPicPr>
          <p:cNvPr id="33" name="图片 32">
            <a:extLst>
              <a:ext uri="{FF2B5EF4-FFF2-40B4-BE49-F238E27FC236}">
                <a16:creationId xmlns:a16="http://schemas.microsoft.com/office/drawing/2014/main" id="{36F2C416-9BA5-9041-B632-362C059C122D}"/>
              </a:ext>
            </a:extLst>
          </p:cNvPr>
          <p:cNvPicPr>
            <a:picLocks noChangeAspect="1"/>
          </p:cNvPicPr>
          <p:nvPr/>
        </p:nvPicPr>
        <p:blipFill>
          <a:blip r:embed="rId7"/>
          <a:stretch>
            <a:fillRect/>
          </a:stretch>
        </p:blipFill>
        <p:spPr>
          <a:xfrm>
            <a:off x="5276447" y="1587184"/>
            <a:ext cx="2857500" cy="1937845"/>
          </a:xfrm>
          <a:prstGeom prst="rect">
            <a:avLst/>
          </a:prstGeom>
        </p:spPr>
      </p:pic>
      <p:cxnSp>
        <p:nvCxnSpPr>
          <p:cNvPr id="34" name="直线连接符 33">
            <a:extLst>
              <a:ext uri="{FF2B5EF4-FFF2-40B4-BE49-F238E27FC236}">
                <a16:creationId xmlns:a16="http://schemas.microsoft.com/office/drawing/2014/main" id="{29B3AF67-4DFE-0548-8D46-9552901283A1}"/>
              </a:ext>
            </a:extLst>
          </p:cNvPr>
          <p:cNvCxnSpPr>
            <a:cxnSpLocks/>
          </p:cNvCxnSpPr>
          <p:nvPr/>
        </p:nvCxnSpPr>
        <p:spPr bwMode="auto">
          <a:xfrm>
            <a:off x="4517832" y="1378555"/>
            <a:ext cx="0" cy="4292948"/>
          </a:xfrm>
          <a:prstGeom prst="line">
            <a:avLst/>
          </a:prstGeom>
          <a:ln w="190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headEnd/>
            <a:tailEnd type="none" w="med" len="med"/>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sp>
        <p:nvSpPr>
          <p:cNvPr id="35" name="文本框 34">
            <a:extLst>
              <a:ext uri="{FF2B5EF4-FFF2-40B4-BE49-F238E27FC236}">
                <a16:creationId xmlns:a16="http://schemas.microsoft.com/office/drawing/2014/main" id="{A29FB8D9-4525-4D48-ADE2-4964D094F5D1}"/>
              </a:ext>
            </a:extLst>
          </p:cNvPr>
          <p:cNvSpPr txBox="1"/>
          <p:nvPr/>
        </p:nvSpPr>
        <p:spPr>
          <a:xfrm>
            <a:off x="445208" y="2170483"/>
            <a:ext cx="617431" cy="500239"/>
          </a:xfrm>
          <a:prstGeom prst="rect">
            <a:avLst/>
          </a:prstGeom>
          <a:noFill/>
          <a:ln>
            <a:noFill/>
          </a:ln>
        </p:spPr>
        <p:style>
          <a:lnRef idx="2">
            <a:schemeClr val="accent3"/>
          </a:lnRef>
          <a:fillRef idx="1">
            <a:schemeClr val="lt1"/>
          </a:fillRef>
          <a:effectRef idx="0">
            <a:schemeClr val="accent3"/>
          </a:effectRef>
          <a:fontRef idx="minor">
            <a:schemeClr val="dk1"/>
          </a:fontRef>
        </p:style>
        <p:txBody>
          <a:bodyPr vert="eaVert" wrap="none" lIns="180000" tIns="108000" rIns="180000" bIns="108000" rtlCol="0">
            <a:spAutoFit/>
          </a:bodyPr>
          <a:lstStyle/>
          <a:p>
            <a:pPr algn="ctr">
              <a:lnSpc>
                <a:spcPct val="150000"/>
              </a:lnSpc>
            </a:pPr>
            <a:r>
              <a:rPr kumimoji="1" lang="zh-CN" altLang="en-US" sz="1100" dirty="0">
                <a:solidFill>
                  <a:schemeClr val="accent6">
                    <a:lumMod val="75000"/>
                  </a:schemeClr>
                </a:solidFill>
                <a:latin typeface="微软雅黑" panose="020B0503020204020204" pitchFamily="34" charset="-122"/>
                <a:ea typeface="微软雅黑" panose="020B0503020204020204" pitchFamily="34" charset="-122"/>
              </a:rPr>
              <a:t>请求</a:t>
            </a:r>
          </a:p>
        </p:txBody>
      </p:sp>
      <p:sp>
        <p:nvSpPr>
          <p:cNvPr id="36" name="文本框 35">
            <a:extLst>
              <a:ext uri="{FF2B5EF4-FFF2-40B4-BE49-F238E27FC236}">
                <a16:creationId xmlns:a16="http://schemas.microsoft.com/office/drawing/2014/main" id="{B5880661-C409-774A-8F3F-177C4A4976D1}"/>
              </a:ext>
            </a:extLst>
          </p:cNvPr>
          <p:cNvSpPr txBox="1"/>
          <p:nvPr/>
        </p:nvSpPr>
        <p:spPr>
          <a:xfrm>
            <a:off x="420793" y="4338831"/>
            <a:ext cx="617431" cy="500239"/>
          </a:xfrm>
          <a:prstGeom prst="rect">
            <a:avLst/>
          </a:prstGeom>
          <a:noFill/>
          <a:ln>
            <a:noFill/>
          </a:ln>
        </p:spPr>
        <p:style>
          <a:lnRef idx="2">
            <a:schemeClr val="accent3"/>
          </a:lnRef>
          <a:fillRef idx="1">
            <a:schemeClr val="lt1"/>
          </a:fillRef>
          <a:effectRef idx="0">
            <a:schemeClr val="accent3"/>
          </a:effectRef>
          <a:fontRef idx="minor">
            <a:schemeClr val="dk1"/>
          </a:fontRef>
        </p:style>
        <p:txBody>
          <a:bodyPr vert="eaVert" wrap="none" lIns="180000" tIns="108000" rIns="180000" bIns="108000" rtlCol="0">
            <a:spAutoFit/>
          </a:bodyPr>
          <a:lstStyle/>
          <a:p>
            <a:pPr algn="ctr">
              <a:lnSpc>
                <a:spcPct val="150000"/>
              </a:lnSpc>
            </a:pPr>
            <a:r>
              <a:rPr kumimoji="1" lang="zh-CN" altLang="en-US" sz="1100" dirty="0">
                <a:solidFill>
                  <a:schemeClr val="accent6">
                    <a:lumMod val="75000"/>
                  </a:schemeClr>
                </a:solidFill>
                <a:latin typeface="微软雅黑" panose="020B0503020204020204" pitchFamily="34" charset="-122"/>
                <a:ea typeface="微软雅黑" panose="020B0503020204020204" pitchFamily="34" charset="-122"/>
              </a:rPr>
              <a:t>响应</a:t>
            </a:r>
          </a:p>
        </p:txBody>
      </p:sp>
      <p:sp>
        <p:nvSpPr>
          <p:cNvPr id="37" name="文本框 36">
            <a:extLst>
              <a:ext uri="{FF2B5EF4-FFF2-40B4-BE49-F238E27FC236}">
                <a16:creationId xmlns:a16="http://schemas.microsoft.com/office/drawing/2014/main" id="{21824518-9E99-7A4B-90B2-9F25514867B0}"/>
              </a:ext>
            </a:extLst>
          </p:cNvPr>
          <p:cNvSpPr txBox="1"/>
          <p:nvPr/>
        </p:nvSpPr>
        <p:spPr>
          <a:xfrm>
            <a:off x="23351" y="1184862"/>
            <a:ext cx="1383025" cy="387386"/>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80000" tIns="108000" rIns="180000" bIns="108000" rtlCol="0">
            <a:spAutoFit/>
          </a:bodyPr>
          <a:lstStyle/>
          <a:p>
            <a:pPr marL="171450" indent="-171450">
              <a:buFont typeface="Wingdings" pitchFamily="2" charset="2"/>
              <a:buChar char="p"/>
            </a:pPr>
            <a:r>
              <a:rPr kumimoji="1" lang="zh-CN" altLang="en-US" sz="1100" b="1" dirty="0">
                <a:solidFill>
                  <a:prstClr val="black"/>
                </a:solidFill>
                <a:latin typeface="微软雅黑" panose="020B0503020204020204" pitchFamily="34" charset="-122"/>
                <a:ea typeface="微软雅黑" panose="020B0503020204020204" pitchFamily="34" charset="-122"/>
              </a:rPr>
              <a:t>报文转换注解</a:t>
            </a:r>
            <a:endParaRPr kumimoji="1" lang="en-US" altLang="zh-CN" sz="1100" b="1" dirty="0">
              <a:solidFill>
                <a:prstClr val="black"/>
              </a:solidFill>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9F1BC20F-20FC-3144-9875-F8C4F6D4B4CB}"/>
              </a:ext>
            </a:extLst>
          </p:cNvPr>
          <p:cNvSpPr txBox="1"/>
          <p:nvPr/>
        </p:nvSpPr>
        <p:spPr>
          <a:xfrm>
            <a:off x="4508221" y="1187149"/>
            <a:ext cx="1100897" cy="387386"/>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80000" tIns="108000" rIns="180000" bIns="108000" rtlCol="0">
            <a:spAutoFit/>
          </a:bodyPr>
          <a:lstStyle/>
          <a:p>
            <a:pPr marL="171450" indent="-171450">
              <a:buFont typeface="Wingdings" pitchFamily="2" charset="2"/>
              <a:buChar char="p"/>
            </a:pPr>
            <a:r>
              <a:rPr kumimoji="1" lang="zh-CN" altLang="en-US" sz="1100" b="1" dirty="0">
                <a:solidFill>
                  <a:prstClr val="black"/>
                </a:solidFill>
                <a:latin typeface="微软雅黑" panose="020B0503020204020204" pitchFamily="34" charset="-122"/>
                <a:ea typeface="微软雅黑" panose="020B0503020204020204" pitchFamily="34" charset="-122"/>
              </a:rPr>
              <a:t>配置服务</a:t>
            </a:r>
            <a:endParaRPr kumimoji="1" lang="en-US" altLang="zh-CN" sz="1100" b="1" dirty="0">
              <a:solidFill>
                <a:prstClr val="black"/>
              </a:solidFill>
              <a:latin typeface="微软雅黑" panose="020B0503020204020204" pitchFamily="34" charset="-122"/>
              <a:ea typeface="微软雅黑" panose="020B0503020204020204" pitchFamily="34" charset="-122"/>
            </a:endParaRPr>
          </a:p>
        </p:txBody>
      </p:sp>
      <p:cxnSp>
        <p:nvCxnSpPr>
          <p:cNvPr id="39" name="直线连接符 38">
            <a:extLst>
              <a:ext uri="{FF2B5EF4-FFF2-40B4-BE49-F238E27FC236}">
                <a16:creationId xmlns:a16="http://schemas.microsoft.com/office/drawing/2014/main" id="{41AC71E5-88B6-1C41-84B0-48A6539F06F1}"/>
              </a:ext>
            </a:extLst>
          </p:cNvPr>
          <p:cNvCxnSpPr>
            <a:cxnSpLocks/>
          </p:cNvCxnSpPr>
          <p:nvPr/>
        </p:nvCxnSpPr>
        <p:spPr bwMode="auto">
          <a:xfrm flipV="1">
            <a:off x="4733239" y="1548502"/>
            <a:ext cx="3677393" cy="1911"/>
          </a:xfrm>
          <a:prstGeom prst="line">
            <a:avLst/>
          </a:prstGeom>
          <a:ln w="19050">
            <a:solidFill>
              <a:schemeClr val="accent6"/>
            </a:solidFill>
            <a:prstDash val="dash"/>
            <a:headEnd/>
            <a:tailEnd type="none" w="med" len="med"/>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sp>
        <p:nvSpPr>
          <p:cNvPr id="40" name="文本框 39">
            <a:extLst>
              <a:ext uri="{FF2B5EF4-FFF2-40B4-BE49-F238E27FC236}">
                <a16:creationId xmlns:a16="http://schemas.microsoft.com/office/drawing/2014/main" id="{44FE7E2A-C1F6-D042-97C6-62870DC8D08B}"/>
              </a:ext>
            </a:extLst>
          </p:cNvPr>
          <p:cNvSpPr txBox="1"/>
          <p:nvPr/>
        </p:nvSpPr>
        <p:spPr>
          <a:xfrm>
            <a:off x="4719710" y="1981793"/>
            <a:ext cx="617431" cy="782366"/>
          </a:xfrm>
          <a:prstGeom prst="rect">
            <a:avLst/>
          </a:prstGeom>
          <a:noFill/>
          <a:ln>
            <a:noFill/>
          </a:ln>
        </p:spPr>
        <p:style>
          <a:lnRef idx="2">
            <a:schemeClr val="accent3"/>
          </a:lnRef>
          <a:fillRef idx="1">
            <a:schemeClr val="lt1"/>
          </a:fillRef>
          <a:effectRef idx="0">
            <a:schemeClr val="accent3"/>
          </a:effectRef>
          <a:fontRef idx="minor">
            <a:schemeClr val="dk1"/>
          </a:fontRef>
        </p:style>
        <p:txBody>
          <a:bodyPr vert="eaVert" wrap="none" lIns="180000" tIns="108000" rIns="180000" bIns="108000" rtlCol="0">
            <a:spAutoFit/>
          </a:bodyPr>
          <a:lstStyle/>
          <a:p>
            <a:pPr algn="ctr">
              <a:lnSpc>
                <a:spcPct val="150000"/>
              </a:lnSpc>
            </a:pPr>
            <a:r>
              <a:rPr kumimoji="1" lang="zh-CN" altLang="en-US" sz="1100" dirty="0">
                <a:solidFill>
                  <a:schemeClr val="accent6">
                    <a:lumMod val="75000"/>
                  </a:schemeClr>
                </a:solidFill>
                <a:latin typeface="微软雅黑" panose="020B0503020204020204" pitchFamily="34" charset="-122"/>
                <a:ea typeface="微软雅黑" panose="020B0503020204020204" pitchFamily="34" charset="-122"/>
              </a:rPr>
              <a:t>默认流程</a:t>
            </a:r>
          </a:p>
        </p:txBody>
      </p:sp>
      <p:cxnSp>
        <p:nvCxnSpPr>
          <p:cNvPr id="41" name="直线连接符 40">
            <a:extLst>
              <a:ext uri="{FF2B5EF4-FFF2-40B4-BE49-F238E27FC236}">
                <a16:creationId xmlns:a16="http://schemas.microsoft.com/office/drawing/2014/main" id="{20C47B81-6CB9-9A4D-99A5-DEA1A9DFEBD4}"/>
              </a:ext>
            </a:extLst>
          </p:cNvPr>
          <p:cNvCxnSpPr>
            <a:cxnSpLocks/>
          </p:cNvCxnSpPr>
          <p:nvPr/>
        </p:nvCxnSpPr>
        <p:spPr bwMode="auto">
          <a:xfrm>
            <a:off x="4733239" y="3649588"/>
            <a:ext cx="3677393" cy="0"/>
          </a:xfrm>
          <a:prstGeom prst="line">
            <a:avLst/>
          </a:prstGeom>
          <a:ln w="19050">
            <a:solidFill>
              <a:schemeClr val="accent6"/>
            </a:solidFill>
            <a:prstDash val="dash"/>
            <a:headEnd/>
            <a:tailEnd type="none" w="med" len="med"/>
          </a:ln>
          <a:effectLst/>
          <a:extLst>
            <a:ext uri="{909E8E84-426E-40DD-AFC4-6F175D3DCCD1}">
              <a14:hiddenFill xmlns:a14="http://schemas.microsoft.com/office/drawing/2010/main">
                <a:noFill/>
              </a14:hiddenFill>
            </a:ext>
          </a:extLst>
        </p:spPr>
        <p:style>
          <a:lnRef idx="2">
            <a:schemeClr val="accent2"/>
          </a:lnRef>
          <a:fillRef idx="0">
            <a:schemeClr val="accent2"/>
          </a:fillRef>
          <a:effectRef idx="1">
            <a:schemeClr val="accent2"/>
          </a:effectRef>
          <a:fontRef idx="minor">
            <a:schemeClr val="tx1"/>
          </a:fontRef>
        </p:style>
      </p:cxnSp>
      <p:sp>
        <p:nvSpPr>
          <p:cNvPr id="42" name="文本框 41">
            <a:extLst>
              <a:ext uri="{FF2B5EF4-FFF2-40B4-BE49-F238E27FC236}">
                <a16:creationId xmlns:a16="http://schemas.microsoft.com/office/drawing/2014/main" id="{54B5DC3F-97D6-8945-98A5-FA908EC731E9}"/>
              </a:ext>
            </a:extLst>
          </p:cNvPr>
          <p:cNvSpPr txBox="1"/>
          <p:nvPr/>
        </p:nvSpPr>
        <p:spPr>
          <a:xfrm>
            <a:off x="4733239" y="4223095"/>
            <a:ext cx="617431" cy="923431"/>
          </a:xfrm>
          <a:prstGeom prst="rect">
            <a:avLst/>
          </a:prstGeom>
          <a:noFill/>
          <a:ln>
            <a:noFill/>
          </a:ln>
        </p:spPr>
        <p:style>
          <a:lnRef idx="2">
            <a:schemeClr val="accent3"/>
          </a:lnRef>
          <a:fillRef idx="1">
            <a:schemeClr val="lt1"/>
          </a:fillRef>
          <a:effectRef idx="0">
            <a:schemeClr val="accent3"/>
          </a:effectRef>
          <a:fontRef idx="minor">
            <a:schemeClr val="dk1"/>
          </a:fontRef>
        </p:style>
        <p:txBody>
          <a:bodyPr vert="eaVert" wrap="none" lIns="180000" tIns="108000" rIns="180000" bIns="108000" rtlCol="0">
            <a:spAutoFit/>
          </a:bodyPr>
          <a:lstStyle/>
          <a:p>
            <a:pPr algn="ctr">
              <a:lnSpc>
                <a:spcPct val="150000"/>
              </a:lnSpc>
            </a:pPr>
            <a:r>
              <a:rPr kumimoji="1" lang="zh-CN" altLang="en-US" sz="1100" dirty="0">
                <a:solidFill>
                  <a:schemeClr val="accent6">
                    <a:lumMod val="75000"/>
                  </a:schemeClr>
                </a:solidFill>
                <a:latin typeface="微软雅黑" panose="020B0503020204020204" pitchFamily="34" charset="-122"/>
                <a:ea typeface="微软雅黑" panose="020B0503020204020204" pitchFamily="34" charset="-122"/>
              </a:rPr>
              <a:t>自定义流程</a:t>
            </a:r>
          </a:p>
        </p:txBody>
      </p:sp>
    </p:spTree>
    <p:extLst>
      <p:ext uri="{BB962C8B-B14F-4D97-AF65-F5344CB8AC3E}">
        <p14:creationId xmlns:p14="http://schemas.microsoft.com/office/powerpoint/2010/main" val="24207618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13965" y="2357434"/>
            <a:ext cx="4408579" cy="1105367"/>
          </a:xfrm>
          <a:prstGeom prst="rect">
            <a:avLst/>
          </a:prstGeom>
          <a:noFill/>
        </p:spPr>
        <p:txBody>
          <a:bodyPr wrap="none" lIns="91440" tIns="45720" rIns="91440" bIns="45720" rtlCol="0">
            <a:spAutoFit/>
          </a:bodyPr>
          <a:lstStyle/>
          <a:p>
            <a:r>
              <a:rPr lang="zh-CN" altLang="en-US" sz="6583" dirty="0">
                <a:solidFill>
                  <a:schemeClr val="accent1">
                    <a:lumMod val="75000"/>
                  </a:schemeClr>
                </a:solidFill>
                <a:latin typeface="微软雅黑" pitchFamily="34" charset="-122"/>
                <a:ea typeface="微软雅黑" pitchFamily="34" charset="-122"/>
              </a:rPr>
              <a:t>感谢聆听！</a:t>
            </a:r>
          </a:p>
        </p:txBody>
      </p:sp>
    </p:spTree>
    <p:extLst>
      <p:ext uri="{BB962C8B-B14F-4D97-AF65-F5344CB8AC3E}">
        <p14:creationId xmlns:p14="http://schemas.microsoft.com/office/powerpoint/2010/main" val="4101243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前言</a:t>
            </a:r>
          </a:p>
        </p:txBody>
      </p:sp>
      <p:sp>
        <p:nvSpPr>
          <p:cNvPr id="10" name="矩形 9">
            <a:extLst>
              <a:ext uri="{FF2B5EF4-FFF2-40B4-BE49-F238E27FC236}">
                <a16:creationId xmlns:a16="http://schemas.microsoft.com/office/drawing/2014/main" id="{FD5A5D9B-796A-C54F-A44F-89308A6656BA}"/>
              </a:ext>
            </a:extLst>
          </p:cNvPr>
          <p:cNvSpPr/>
          <p:nvPr/>
        </p:nvSpPr>
        <p:spPr>
          <a:xfrm>
            <a:off x="3084102" y="2395835"/>
            <a:ext cx="3991798" cy="1169551"/>
          </a:xfrm>
          <a:prstGeom prst="rect">
            <a:avLst/>
          </a:prstGeom>
          <a:noFill/>
        </p:spPr>
        <p:txBody>
          <a:bodyPr wrap="none" lIns="91440" tIns="45720" rIns="91440" bIns="45720">
            <a:spAutoFit/>
          </a:bodyPr>
          <a:lstStyle/>
          <a:p>
            <a:pPr algn="ctr"/>
            <a:r>
              <a:rPr lang="zh-CN" altLang="en-US" sz="7000" b="0" cap="none" spc="0" dirty="0">
                <a:ln w="0"/>
                <a:solidFill>
                  <a:schemeClr val="accent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rPr>
              <a:t>开放</a:t>
            </a:r>
            <a:r>
              <a:rPr lang="en-US" altLang="zh-CN" sz="7000" b="0" cap="none" spc="0" dirty="0">
                <a:ln w="0"/>
                <a:solidFill>
                  <a:schemeClr val="accent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rPr>
              <a:t>.</a:t>
            </a:r>
            <a:r>
              <a:rPr lang="zh-CN" altLang="en-US" sz="7000" b="0" cap="none" spc="0" dirty="0">
                <a:ln w="0"/>
                <a:solidFill>
                  <a:schemeClr val="accent1"/>
                </a:solidFill>
                <a:effectLst>
                  <a:outerShdw blurRad="38100" dist="25400" dir="5400000" algn="ctr" rotWithShape="0">
                    <a:srgbClr val="6E747A">
                      <a:alpha val="43000"/>
                    </a:srgbClr>
                  </a:outerShdw>
                </a:effectLst>
                <a:latin typeface="Microsoft YaHei" panose="020B0503020204020204" pitchFamily="34" charset="-122"/>
                <a:ea typeface="Microsoft YaHei" panose="020B0503020204020204" pitchFamily="34" charset="-122"/>
              </a:rPr>
              <a:t>开源</a:t>
            </a:r>
          </a:p>
        </p:txBody>
      </p:sp>
    </p:spTree>
    <p:extLst>
      <p:ext uri="{BB962C8B-B14F-4D97-AF65-F5344CB8AC3E}">
        <p14:creationId xmlns:p14="http://schemas.microsoft.com/office/powerpoint/2010/main" val="896685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5DDE6040-4526-5C4B-BFA2-0980B8BDC395}"/>
              </a:ext>
            </a:extLst>
          </p:cNvPr>
          <p:cNvSpPr/>
          <p:nvPr/>
        </p:nvSpPr>
        <p:spPr>
          <a:xfrm>
            <a:off x="1407592" y="1100802"/>
            <a:ext cx="6840760" cy="4038914"/>
          </a:xfrm>
          <a:prstGeom prst="rect">
            <a:avLst/>
          </a:prstGeom>
          <a:ln/>
        </p:spPr>
        <p:style>
          <a:lnRef idx="2">
            <a:schemeClr val="accent3"/>
          </a:lnRef>
          <a:fillRef idx="1">
            <a:schemeClr val="lt1"/>
          </a:fillRef>
          <a:effectRef idx="0">
            <a:schemeClr val="accent3"/>
          </a:effectRef>
          <a:fontRef idx="minor">
            <a:schemeClr val="dk1"/>
          </a:fontRef>
        </p:style>
        <p:txBody>
          <a:bodyPr rtlCol="0" anchor="t" anchorCtr="0"/>
          <a:lstStyle/>
          <a:p>
            <a:pPr algn="ctr"/>
            <a:endParaRPr kumimoji="1" lang="zh-CN" altLang="en-US" sz="1100" dirty="0">
              <a:latin typeface="微软雅黑" panose="020B0503020204020204" pitchFamily="34" charset="-122"/>
              <a:ea typeface="微软雅黑" panose="020B0503020204020204" pitchFamily="34" charset="-122"/>
            </a:endParaRPr>
          </a:p>
        </p:txBody>
      </p:sp>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框架概述</a:t>
            </a:r>
          </a:p>
        </p:txBody>
      </p:sp>
      <p:sp>
        <p:nvSpPr>
          <p:cNvPr id="2" name="圆角矩形 1">
            <a:extLst>
              <a:ext uri="{FF2B5EF4-FFF2-40B4-BE49-F238E27FC236}">
                <a16:creationId xmlns:a16="http://schemas.microsoft.com/office/drawing/2014/main" id="{14F835A1-FE71-6240-9315-1D059D7AFDF8}"/>
              </a:ext>
            </a:extLst>
          </p:cNvPr>
          <p:cNvSpPr/>
          <p:nvPr/>
        </p:nvSpPr>
        <p:spPr>
          <a:xfrm>
            <a:off x="1749884" y="1849388"/>
            <a:ext cx="2880320" cy="1368152"/>
          </a:xfrm>
          <a:prstGeom prst="roundRect">
            <a:avLst/>
          </a:prstGeom>
          <a:ln/>
        </p:spPr>
        <p:style>
          <a:lnRef idx="3">
            <a:schemeClr val="lt1"/>
          </a:lnRef>
          <a:fillRef idx="1">
            <a:schemeClr val="accent3"/>
          </a:fillRef>
          <a:effectRef idx="1">
            <a:schemeClr val="accent3"/>
          </a:effectRef>
          <a:fontRef idx="minor">
            <a:schemeClr val="lt1"/>
          </a:fontRef>
        </p:style>
        <p:txBody>
          <a:bodyPr rtlCol="0" anchor="t" anchorCtr="0"/>
          <a:lstStyle/>
          <a:p>
            <a:pPr algn="ctr"/>
            <a:endParaRPr kumimoji="1" lang="zh-CN" altLang="en-US" sz="1100" dirty="0">
              <a:latin typeface="微软雅黑" panose="020B0503020204020204" pitchFamily="34" charset="-122"/>
              <a:ea typeface="微软雅黑" panose="020B0503020204020204" pitchFamily="34" charset="-122"/>
            </a:endParaRPr>
          </a:p>
        </p:txBody>
      </p:sp>
      <p:sp>
        <p:nvSpPr>
          <p:cNvPr id="35" name="圆角矩形 34">
            <a:extLst>
              <a:ext uri="{FF2B5EF4-FFF2-40B4-BE49-F238E27FC236}">
                <a16:creationId xmlns:a16="http://schemas.microsoft.com/office/drawing/2014/main" id="{3EF13DC4-A758-2E46-9889-CC4581ADD98C}"/>
              </a:ext>
            </a:extLst>
          </p:cNvPr>
          <p:cNvSpPr/>
          <p:nvPr/>
        </p:nvSpPr>
        <p:spPr>
          <a:xfrm>
            <a:off x="5062252" y="1849388"/>
            <a:ext cx="2880320" cy="1368152"/>
          </a:xfrm>
          <a:prstGeom prst="roundRect">
            <a:avLst/>
          </a:prstGeom>
          <a:ln/>
        </p:spPr>
        <p:style>
          <a:lnRef idx="3">
            <a:schemeClr val="lt1"/>
          </a:lnRef>
          <a:fillRef idx="1">
            <a:schemeClr val="accent3"/>
          </a:fillRef>
          <a:effectRef idx="1">
            <a:schemeClr val="accent3"/>
          </a:effectRef>
          <a:fontRef idx="minor">
            <a:schemeClr val="lt1"/>
          </a:fontRef>
        </p:style>
        <p:txBody>
          <a:bodyPr rtlCol="0" anchor="t" anchorCtr="0"/>
          <a:lstStyle/>
          <a:p>
            <a:pPr algn="ctr"/>
            <a:endParaRPr kumimoji="1" lang="zh-CN" altLang="en-US" sz="1100" dirty="0">
              <a:latin typeface="微软雅黑" panose="020B0503020204020204" pitchFamily="34" charset="-122"/>
              <a:ea typeface="微软雅黑" panose="020B0503020204020204" pitchFamily="34" charset="-122"/>
            </a:endParaRPr>
          </a:p>
        </p:txBody>
      </p:sp>
      <p:sp>
        <p:nvSpPr>
          <p:cNvPr id="37" name="圆角矩形 36">
            <a:extLst>
              <a:ext uri="{FF2B5EF4-FFF2-40B4-BE49-F238E27FC236}">
                <a16:creationId xmlns:a16="http://schemas.microsoft.com/office/drawing/2014/main" id="{62747000-FC23-CC48-A7CF-1BEB650F553A}"/>
              </a:ext>
            </a:extLst>
          </p:cNvPr>
          <p:cNvSpPr/>
          <p:nvPr/>
        </p:nvSpPr>
        <p:spPr>
          <a:xfrm>
            <a:off x="1713372" y="3469568"/>
            <a:ext cx="6229200" cy="1368152"/>
          </a:xfrm>
          <a:prstGeom prst="roundRect">
            <a:avLst/>
          </a:prstGeom>
          <a:ln/>
        </p:spPr>
        <p:style>
          <a:lnRef idx="3">
            <a:schemeClr val="lt1"/>
          </a:lnRef>
          <a:fillRef idx="1">
            <a:schemeClr val="accent3"/>
          </a:fillRef>
          <a:effectRef idx="1">
            <a:schemeClr val="accent3"/>
          </a:effectRef>
          <a:fontRef idx="minor">
            <a:schemeClr val="lt1"/>
          </a:fontRef>
        </p:style>
        <p:txBody>
          <a:bodyPr rtlCol="0" anchor="t" anchorCtr="0"/>
          <a:lstStyle/>
          <a:p>
            <a:pPr algn="ctr"/>
            <a:endParaRPr kumimoji="1" lang="zh-CN" altLang="en-US" sz="1100"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BE5A58B6-61D0-A64D-A16A-5934B7D2AC47}"/>
              </a:ext>
            </a:extLst>
          </p:cNvPr>
          <p:cNvSpPr txBox="1"/>
          <p:nvPr/>
        </p:nvSpPr>
        <p:spPr>
          <a:xfrm>
            <a:off x="2328269" y="2168948"/>
            <a:ext cx="1624163" cy="400110"/>
          </a:xfrm>
          <a:prstGeom prst="rect">
            <a:avLst/>
          </a:prstGeom>
          <a:noFill/>
        </p:spPr>
        <p:txBody>
          <a:bodyPr wrap="none" rtlCol="0">
            <a:spAutoFit/>
          </a:bodyPr>
          <a:lstStyle/>
          <a:p>
            <a:r>
              <a:rPr kumimoji="1" lang="en-US" altLang="zh-CN" sz="2000" dirty="0">
                <a:latin typeface="微软雅黑" pitchFamily="34" charset="-122"/>
                <a:ea typeface="微软雅黑" pitchFamily="34" charset="-122"/>
              </a:rPr>
              <a:t>API</a:t>
            </a:r>
            <a:r>
              <a:rPr kumimoji="1" lang="zh-CN" altLang="en-US" sz="2000" dirty="0">
                <a:latin typeface="微软雅黑" pitchFamily="34" charset="-122"/>
                <a:ea typeface="微软雅黑" pitchFamily="34" charset="-122"/>
              </a:rPr>
              <a:t>网关框架</a:t>
            </a:r>
          </a:p>
        </p:txBody>
      </p:sp>
      <p:sp>
        <p:nvSpPr>
          <p:cNvPr id="42" name="文本框 41">
            <a:extLst>
              <a:ext uri="{FF2B5EF4-FFF2-40B4-BE49-F238E27FC236}">
                <a16:creationId xmlns:a16="http://schemas.microsoft.com/office/drawing/2014/main" id="{BB8EBAD5-21E8-F345-90E1-ED3206D0C7B0}"/>
              </a:ext>
            </a:extLst>
          </p:cNvPr>
          <p:cNvSpPr txBox="1"/>
          <p:nvPr/>
        </p:nvSpPr>
        <p:spPr>
          <a:xfrm>
            <a:off x="5722190" y="2168948"/>
            <a:ext cx="1590500" cy="400110"/>
          </a:xfrm>
          <a:prstGeom prst="rect">
            <a:avLst/>
          </a:prstGeom>
          <a:noFill/>
        </p:spPr>
        <p:txBody>
          <a:bodyPr wrap="none" rtlCol="0">
            <a:spAutoFit/>
          </a:bodyPr>
          <a:lstStyle/>
          <a:p>
            <a:r>
              <a:rPr kumimoji="1" lang="en-US" altLang="zh-CN" sz="2000" dirty="0">
                <a:latin typeface="微软雅黑" pitchFamily="34" charset="-122"/>
                <a:ea typeface="微软雅黑" pitchFamily="34" charset="-122"/>
              </a:rPr>
              <a:t>SPI</a:t>
            </a:r>
            <a:r>
              <a:rPr kumimoji="1" lang="zh-CN" altLang="en-US" sz="2000" dirty="0">
                <a:latin typeface="微软雅黑" pitchFamily="34" charset="-122"/>
                <a:ea typeface="微软雅黑" pitchFamily="34" charset="-122"/>
              </a:rPr>
              <a:t>网关框架</a:t>
            </a:r>
          </a:p>
        </p:txBody>
      </p:sp>
      <p:sp>
        <p:nvSpPr>
          <p:cNvPr id="44" name="文本框 43">
            <a:extLst>
              <a:ext uri="{FF2B5EF4-FFF2-40B4-BE49-F238E27FC236}">
                <a16:creationId xmlns:a16="http://schemas.microsoft.com/office/drawing/2014/main" id="{63E417C6-5D23-2240-9545-907C1228D6A7}"/>
              </a:ext>
            </a:extLst>
          </p:cNvPr>
          <p:cNvSpPr txBox="1"/>
          <p:nvPr/>
        </p:nvSpPr>
        <p:spPr>
          <a:xfrm>
            <a:off x="2064222" y="2651809"/>
            <a:ext cx="2151423" cy="338554"/>
          </a:xfrm>
          <a:prstGeom prst="rect">
            <a:avLst/>
          </a:prstGeom>
          <a:noFill/>
        </p:spPr>
        <p:txBody>
          <a:bodyPr wrap="none" rtlCol="0">
            <a:spAutoFit/>
          </a:bodyPr>
          <a:lstStyle/>
          <a:p>
            <a:r>
              <a:rPr kumimoji="1" lang="en-US" altLang="zh-CN" sz="1600" dirty="0">
                <a:latin typeface="微软雅黑" pitchFamily="34" charset="-122"/>
                <a:ea typeface="微软雅黑" pitchFamily="34" charset="-122"/>
              </a:rPr>
              <a:t>Lemon API Gateway</a:t>
            </a:r>
            <a:endParaRPr kumimoji="1" lang="zh-CN" altLang="en-US" sz="1600" dirty="0">
              <a:latin typeface="微软雅黑" pitchFamily="34" charset="-122"/>
              <a:ea typeface="微软雅黑" pitchFamily="34" charset="-122"/>
            </a:endParaRPr>
          </a:p>
        </p:txBody>
      </p:sp>
      <p:sp>
        <p:nvSpPr>
          <p:cNvPr id="46" name="文本框 45">
            <a:extLst>
              <a:ext uri="{FF2B5EF4-FFF2-40B4-BE49-F238E27FC236}">
                <a16:creationId xmlns:a16="http://schemas.microsoft.com/office/drawing/2014/main" id="{27C8CD5D-4CE3-AD4E-869C-8A99CBC65042}"/>
              </a:ext>
            </a:extLst>
          </p:cNvPr>
          <p:cNvSpPr txBox="1"/>
          <p:nvPr/>
        </p:nvSpPr>
        <p:spPr>
          <a:xfrm>
            <a:off x="4166604" y="3773990"/>
            <a:ext cx="1210588" cy="400110"/>
          </a:xfrm>
          <a:prstGeom prst="rect">
            <a:avLst/>
          </a:prstGeom>
          <a:noFill/>
        </p:spPr>
        <p:txBody>
          <a:bodyPr wrap="none" rtlCol="0">
            <a:spAutoFit/>
          </a:bodyPr>
          <a:lstStyle/>
          <a:p>
            <a:r>
              <a:rPr kumimoji="1" lang="zh-CN" altLang="en-US" sz="2000" dirty="0">
                <a:latin typeface="微软雅黑" pitchFamily="34" charset="-122"/>
                <a:ea typeface="微软雅黑" pitchFamily="34" charset="-122"/>
              </a:rPr>
              <a:t>基础框架</a:t>
            </a:r>
          </a:p>
        </p:txBody>
      </p:sp>
      <p:sp>
        <p:nvSpPr>
          <p:cNvPr id="48" name="文本框 47">
            <a:extLst>
              <a:ext uri="{FF2B5EF4-FFF2-40B4-BE49-F238E27FC236}">
                <a16:creationId xmlns:a16="http://schemas.microsoft.com/office/drawing/2014/main" id="{F4490160-9124-1B40-B123-8A1E97AE95F8}"/>
              </a:ext>
            </a:extLst>
          </p:cNvPr>
          <p:cNvSpPr txBox="1"/>
          <p:nvPr/>
        </p:nvSpPr>
        <p:spPr>
          <a:xfrm>
            <a:off x="3646077" y="4275645"/>
            <a:ext cx="2531206" cy="338554"/>
          </a:xfrm>
          <a:prstGeom prst="rect">
            <a:avLst/>
          </a:prstGeom>
          <a:noFill/>
        </p:spPr>
        <p:txBody>
          <a:bodyPr wrap="none" rtlCol="0">
            <a:spAutoFit/>
          </a:bodyPr>
          <a:lstStyle/>
          <a:p>
            <a:r>
              <a:rPr kumimoji="1" lang="en-US" altLang="zh-CN" sz="1600" dirty="0">
                <a:latin typeface="微软雅黑" pitchFamily="34" charset="-122"/>
                <a:ea typeface="微软雅黑" pitchFamily="34" charset="-122"/>
              </a:rPr>
              <a:t>Lemon Core</a:t>
            </a:r>
            <a:r>
              <a:rPr kumimoji="1" lang="zh-CN" altLang="en-US" sz="1600" dirty="0">
                <a:latin typeface="微软雅黑" pitchFamily="34" charset="-122"/>
                <a:ea typeface="微软雅黑" pitchFamily="34" charset="-122"/>
              </a:rPr>
              <a:t> </a:t>
            </a:r>
            <a:r>
              <a:rPr kumimoji="1" lang="en-US" altLang="zh-CN" sz="1600" dirty="0">
                <a:latin typeface="微软雅黑" pitchFamily="34" charset="-122"/>
                <a:ea typeface="微软雅黑" pitchFamily="34" charset="-122"/>
              </a:rPr>
              <a:t>Framework</a:t>
            </a:r>
            <a:endParaRPr kumimoji="1" lang="zh-CN" altLang="en-US" sz="1600" dirty="0">
              <a:latin typeface="微软雅黑" pitchFamily="34" charset="-122"/>
              <a:ea typeface="微软雅黑" pitchFamily="34" charset="-122"/>
            </a:endParaRPr>
          </a:p>
        </p:txBody>
      </p:sp>
      <p:sp>
        <p:nvSpPr>
          <p:cNvPr id="50" name="文本框 49">
            <a:extLst>
              <a:ext uri="{FF2B5EF4-FFF2-40B4-BE49-F238E27FC236}">
                <a16:creationId xmlns:a16="http://schemas.microsoft.com/office/drawing/2014/main" id="{923C3CB3-AC04-DD44-B9F2-E27C54931B82}"/>
              </a:ext>
            </a:extLst>
          </p:cNvPr>
          <p:cNvSpPr txBox="1"/>
          <p:nvPr/>
        </p:nvSpPr>
        <p:spPr>
          <a:xfrm>
            <a:off x="5377192" y="2651809"/>
            <a:ext cx="2314929" cy="338554"/>
          </a:xfrm>
          <a:prstGeom prst="rect">
            <a:avLst/>
          </a:prstGeom>
          <a:noFill/>
        </p:spPr>
        <p:txBody>
          <a:bodyPr wrap="none" rtlCol="0">
            <a:spAutoFit/>
          </a:bodyPr>
          <a:lstStyle/>
          <a:p>
            <a:r>
              <a:rPr kumimoji="1" lang="en-US" altLang="zh-CN" sz="1600" dirty="0">
                <a:latin typeface="微软雅黑" pitchFamily="34" charset="-122"/>
                <a:ea typeface="微软雅黑" pitchFamily="34" charset="-122"/>
              </a:rPr>
              <a:t>Lemon Send</a:t>
            </a:r>
            <a:r>
              <a:rPr kumimoji="1" lang="zh-CN" altLang="en-US" sz="1600" dirty="0">
                <a:latin typeface="微软雅黑" pitchFamily="34" charset="-122"/>
                <a:ea typeface="微软雅黑" pitchFamily="34" charset="-122"/>
              </a:rPr>
              <a:t> </a:t>
            </a:r>
            <a:r>
              <a:rPr kumimoji="1" lang="en-US" altLang="zh-CN" sz="1600" dirty="0">
                <a:latin typeface="微软雅黑" pitchFamily="34" charset="-122"/>
                <a:ea typeface="微软雅黑" pitchFamily="34" charset="-122"/>
              </a:rPr>
              <a:t>Gateway</a:t>
            </a:r>
            <a:endParaRPr kumimoji="1" lang="zh-CN" altLang="en-US" sz="1600" dirty="0">
              <a:latin typeface="微软雅黑" pitchFamily="34" charset="-122"/>
              <a:ea typeface="微软雅黑" pitchFamily="34" charset="-122"/>
            </a:endParaRPr>
          </a:p>
        </p:txBody>
      </p:sp>
      <p:sp>
        <p:nvSpPr>
          <p:cNvPr id="6" name="矩形 5">
            <a:extLst>
              <a:ext uri="{FF2B5EF4-FFF2-40B4-BE49-F238E27FC236}">
                <a16:creationId xmlns:a16="http://schemas.microsoft.com/office/drawing/2014/main" id="{EA5501B7-6314-6F43-9C53-5BAF9DA1BA05}"/>
              </a:ext>
            </a:extLst>
          </p:cNvPr>
          <p:cNvSpPr/>
          <p:nvPr/>
        </p:nvSpPr>
        <p:spPr>
          <a:xfrm>
            <a:off x="3646077" y="1068261"/>
            <a:ext cx="3227165" cy="584775"/>
          </a:xfrm>
          <a:prstGeom prst="rect">
            <a:avLst/>
          </a:prstGeom>
        </p:spPr>
        <p:txBody>
          <a:bodyPr wrap="none">
            <a:spAutoFit/>
          </a:bodyPr>
          <a:lstStyle/>
          <a:p>
            <a:r>
              <a:rPr kumimoji="1" lang="zh-CN" altLang="en-US" sz="3200" dirty="0">
                <a:latin typeface="微软雅黑" pitchFamily="34" charset="-122"/>
                <a:ea typeface="微软雅黑" pitchFamily="34" charset="-122"/>
              </a:rPr>
              <a:t>玲珑（</a:t>
            </a:r>
            <a:r>
              <a:rPr kumimoji="1" lang="en-US" altLang="zh-CN" sz="3200" dirty="0">
                <a:latin typeface="微软雅黑" pitchFamily="34" charset="-122"/>
                <a:ea typeface="微软雅黑" pitchFamily="34" charset="-122"/>
              </a:rPr>
              <a:t>Lemon</a:t>
            </a:r>
            <a:r>
              <a:rPr kumimoji="1" lang="zh-CN" altLang="en-US" sz="3200" dirty="0">
                <a:latin typeface="微软雅黑" pitchFamily="34" charset="-122"/>
                <a:ea typeface="微软雅黑" pitchFamily="34" charset="-122"/>
              </a:rPr>
              <a:t>）</a:t>
            </a:r>
          </a:p>
        </p:txBody>
      </p:sp>
    </p:spTree>
    <p:extLst>
      <p:ext uri="{BB962C8B-B14F-4D97-AF65-F5344CB8AC3E}">
        <p14:creationId xmlns:p14="http://schemas.microsoft.com/office/powerpoint/2010/main" val="1430973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框架概述</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套件</a:t>
            </a:r>
          </a:p>
        </p:txBody>
      </p:sp>
      <p:pic>
        <p:nvPicPr>
          <p:cNvPr id="10" name="图片 9">
            <a:extLst>
              <a:ext uri="{FF2B5EF4-FFF2-40B4-BE49-F238E27FC236}">
                <a16:creationId xmlns:a16="http://schemas.microsoft.com/office/drawing/2014/main" id="{DC53B676-913F-8F4A-BE1F-E648566AD43E}"/>
              </a:ext>
            </a:extLst>
          </p:cNvPr>
          <p:cNvPicPr>
            <a:picLocks noChangeAspect="1"/>
          </p:cNvPicPr>
          <p:nvPr/>
        </p:nvPicPr>
        <p:blipFill>
          <a:blip r:embed="rId3"/>
          <a:stretch>
            <a:fillRect/>
          </a:stretch>
        </p:blipFill>
        <p:spPr>
          <a:xfrm>
            <a:off x="3701551" y="738476"/>
            <a:ext cx="513005" cy="468395"/>
          </a:xfrm>
          <a:prstGeom prst="rect">
            <a:avLst/>
          </a:prstGeom>
        </p:spPr>
      </p:pic>
      <p:pic>
        <p:nvPicPr>
          <p:cNvPr id="11" name="图片 10">
            <a:extLst>
              <a:ext uri="{FF2B5EF4-FFF2-40B4-BE49-F238E27FC236}">
                <a16:creationId xmlns:a16="http://schemas.microsoft.com/office/drawing/2014/main" id="{55FDE3AE-B555-B341-9098-340F15D1CCD4}"/>
              </a:ext>
            </a:extLst>
          </p:cNvPr>
          <p:cNvPicPr>
            <a:picLocks noChangeAspect="1"/>
          </p:cNvPicPr>
          <p:nvPr/>
        </p:nvPicPr>
        <p:blipFill>
          <a:blip r:embed="rId4"/>
          <a:stretch>
            <a:fillRect/>
          </a:stretch>
        </p:blipFill>
        <p:spPr>
          <a:xfrm>
            <a:off x="4399109" y="738477"/>
            <a:ext cx="308310" cy="468395"/>
          </a:xfrm>
          <a:prstGeom prst="rect">
            <a:avLst/>
          </a:prstGeom>
        </p:spPr>
      </p:pic>
      <p:pic>
        <p:nvPicPr>
          <p:cNvPr id="12" name="图片 11">
            <a:extLst>
              <a:ext uri="{FF2B5EF4-FFF2-40B4-BE49-F238E27FC236}">
                <a16:creationId xmlns:a16="http://schemas.microsoft.com/office/drawing/2014/main" id="{0B968A9B-C457-DD43-9A10-0115B85F8F65}"/>
              </a:ext>
            </a:extLst>
          </p:cNvPr>
          <p:cNvPicPr>
            <a:picLocks noChangeAspect="1"/>
          </p:cNvPicPr>
          <p:nvPr/>
        </p:nvPicPr>
        <p:blipFill>
          <a:blip r:embed="rId5"/>
          <a:stretch>
            <a:fillRect/>
          </a:stretch>
        </p:blipFill>
        <p:spPr>
          <a:xfrm>
            <a:off x="4874246" y="738476"/>
            <a:ext cx="523967" cy="468395"/>
          </a:xfrm>
          <a:prstGeom prst="rect">
            <a:avLst/>
          </a:prstGeom>
        </p:spPr>
      </p:pic>
      <p:pic>
        <p:nvPicPr>
          <p:cNvPr id="13" name="图片 12">
            <a:extLst>
              <a:ext uri="{FF2B5EF4-FFF2-40B4-BE49-F238E27FC236}">
                <a16:creationId xmlns:a16="http://schemas.microsoft.com/office/drawing/2014/main" id="{801BC2BB-4CFE-3A4A-B514-2082BE1654D9}"/>
              </a:ext>
            </a:extLst>
          </p:cNvPr>
          <p:cNvPicPr>
            <a:picLocks noChangeAspect="1"/>
          </p:cNvPicPr>
          <p:nvPr/>
        </p:nvPicPr>
        <p:blipFill>
          <a:blip r:embed="rId6"/>
          <a:stretch>
            <a:fillRect/>
          </a:stretch>
        </p:blipFill>
        <p:spPr>
          <a:xfrm>
            <a:off x="5512048" y="697260"/>
            <a:ext cx="523967" cy="509611"/>
          </a:xfrm>
          <a:prstGeom prst="rect">
            <a:avLst/>
          </a:prstGeom>
        </p:spPr>
      </p:pic>
      <p:sp>
        <p:nvSpPr>
          <p:cNvPr id="15" name="圆角矩形 14">
            <a:extLst>
              <a:ext uri="{FF2B5EF4-FFF2-40B4-BE49-F238E27FC236}">
                <a16:creationId xmlns:a16="http://schemas.microsoft.com/office/drawing/2014/main" id="{18F36CD1-A6B7-C542-B702-6F597604CD55}"/>
              </a:ext>
            </a:extLst>
          </p:cNvPr>
          <p:cNvSpPr/>
          <p:nvPr/>
        </p:nvSpPr>
        <p:spPr>
          <a:xfrm>
            <a:off x="3399734" y="1644643"/>
            <a:ext cx="2808313" cy="864096"/>
          </a:xfrm>
          <a:prstGeom prst="roundRect">
            <a:avLst/>
          </a:prstGeom>
          <a:solidFill>
            <a:srgbClr val="FFF2DF"/>
          </a:solidFill>
          <a:ln>
            <a:solidFill>
              <a:srgbClr val="FFF2DF"/>
            </a:solidFill>
          </a:ln>
        </p:spPr>
        <p:style>
          <a:lnRef idx="1">
            <a:schemeClr val="accent1"/>
          </a:lnRef>
          <a:fillRef idx="2">
            <a:schemeClr val="accent1"/>
          </a:fillRef>
          <a:effectRef idx="1">
            <a:schemeClr val="accent1"/>
          </a:effectRef>
          <a:fontRef idx="minor">
            <a:schemeClr val="dk1"/>
          </a:fontRef>
        </p:style>
        <p:txBody>
          <a:bodyPr rtlCol="0" anchor="t" anchorCtr="0"/>
          <a:lstStyle/>
          <a:p>
            <a:pPr algn="ctr"/>
            <a:r>
              <a:rPr kumimoji="1" lang="en-US" altLang="zh-CN" sz="800" dirty="0">
                <a:latin typeface="微软雅黑" panose="020B0503020204020204" pitchFamily="34" charset="-122"/>
                <a:ea typeface="微软雅黑" panose="020B0503020204020204" pitchFamily="34" charset="-122"/>
              </a:rPr>
              <a:t>API</a:t>
            </a:r>
            <a:r>
              <a:rPr kumimoji="1" lang="zh-CN" altLang="en-US" sz="800" dirty="0">
                <a:latin typeface="微软雅黑" panose="020B0503020204020204" pitchFamily="34" charset="-122"/>
                <a:ea typeface="微软雅黑" panose="020B0503020204020204" pitchFamily="34" charset="-122"/>
              </a:rPr>
              <a:t>网关（</a:t>
            </a:r>
            <a:r>
              <a:rPr kumimoji="1" lang="en-US" altLang="zh-CN" sz="800" dirty="0">
                <a:latin typeface="微软雅黑" panose="020B0503020204020204" pitchFamily="34" charset="-122"/>
                <a:ea typeface="微软雅黑" panose="020B0503020204020204" pitchFamily="34" charset="-122"/>
              </a:rPr>
              <a:t>API</a:t>
            </a:r>
            <a:r>
              <a:rPr kumimoji="1" lang="zh-CN" altLang="en-US" sz="800" dirty="0">
                <a:latin typeface="微软雅黑" panose="020B0503020204020204" pitchFamily="34" charset="-122"/>
                <a:ea typeface="微软雅黑" panose="020B0503020204020204" pitchFamily="34" charset="-122"/>
              </a:rPr>
              <a:t> </a:t>
            </a:r>
            <a:r>
              <a:rPr kumimoji="1" lang="en-US" altLang="zh-CN" sz="800" dirty="0">
                <a:latin typeface="微软雅黑" panose="020B0503020204020204" pitchFamily="34" charset="-122"/>
                <a:ea typeface="微软雅黑" panose="020B0503020204020204" pitchFamily="34" charset="-122"/>
              </a:rPr>
              <a:t>Gateway</a:t>
            </a:r>
            <a:r>
              <a:rPr kumimoji="1" lang="zh-CN" altLang="en-US" sz="800" dirty="0">
                <a:latin typeface="微软雅黑" panose="020B0503020204020204" pitchFamily="34" charset="-122"/>
                <a:ea typeface="微软雅黑" panose="020B0503020204020204" pitchFamily="34" charset="-122"/>
              </a:rPr>
              <a:t>）</a:t>
            </a:r>
          </a:p>
        </p:txBody>
      </p:sp>
      <p:sp>
        <p:nvSpPr>
          <p:cNvPr id="24" name="圆角矩形 23">
            <a:extLst>
              <a:ext uri="{FF2B5EF4-FFF2-40B4-BE49-F238E27FC236}">
                <a16:creationId xmlns:a16="http://schemas.microsoft.com/office/drawing/2014/main" id="{169B21A2-2E96-884E-AF0A-B28C0A230589}"/>
              </a:ext>
            </a:extLst>
          </p:cNvPr>
          <p:cNvSpPr/>
          <p:nvPr/>
        </p:nvSpPr>
        <p:spPr>
          <a:xfrm>
            <a:off x="3517179" y="1882910"/>
            <a:ext cx="1315256" cy="233011"/>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err="1">
                <a:latin typeface="微软雅黑" panose="020B0503020204020204" pitchFamily="34" charset="-122"/>
                <a:ea typeface="微软雅黑" panose="020B0503020204020204" pitchFamily="34" charset="-122"/>
              </a:rPr>
              <a:t>SpringCloud</a:t>
            </a:r>
            <a:r>
              <a:rPr kumimoji="1" lang="zh-CN" altLang="en-US" sz="800" dirty="0">
                <a:latin typeface="微软雅黑" panose="020B0503020204020204" pitchFamily="34" charset="-122"/>
                <a:ea typeface="微软雅黑" panose="020B0503020204020204" pitchFamily="34" charset="-122"/>
              </a:rPr>
              <a:t> </a:t>
            </a:r>
            <a:r>
              <a:rPr kumimoji="1" lang="en-US" altLang="zh-CN" sz="800" dirty="0">
                <a:latin typeface="微软雅黑" panose="020B0503020204020204" pitchFamily="34" charset="-122"/>
                <a:ea typeface="微软雅黑" panose="020B0503020204020204" pitchFamily="34" charset="-122"/>
              </a:rPr>
              <a:t>Gateway</a:t>
            </a:r>
            <a:endParaRPr kumimoji="1" lang="zh-CN" altLang="en-US" sz="800" dirty="0">
              <a:latin typeface="微软雅黑" panose="020B0503020204020204" pitchFamily="34" charset="-122"/>
              <a:ea typeface="微软雅黑" panose="020B0503020204020204" pitchFamily="34" charset="-122"/>
            </a:endParaRPr>
          </a:p>
        </p:txBody>
      </p:sp>
      <p:sp>
        <p:nvSpPr>
          <p:cNvPr id="25" name="圆角矩形 24">
            <a:extLst>
              <a:ext uri="{FF2B5EF4-FFF2-40B4-BE49-F238E27FC236}">
                <a16:creationId xmlns:a16="http://schemas.microsoft.com/office/drawing/2014/main" id="{7641F04C-8B17-384E-9A82-A9D47D0E5C85}"/>
              </a:ext>
            </a:extLst>
          </p:cNvPr>
          <p:cNvSpPr/>
          <p:nvPr/>
        </p:nvSpPr>
        <p:spPr>
          <a:xfrm>
            <a:off x="3511588" y="2170482"/>
            <a:ext cx="824223" cy="250543"/>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a:latin typeface="微软雅黑" panose="020B0503020204020204" pitchFamily="34" charset="-122"/>
                <a:ea typeface="微软雅黑" panose="020B0503020204020204" pitchFamily="34" charset="-122"/>
              </a:rPr>
              <a:t>Ribbon</a:t>
            </a:r>
            <a:endParaRPr kumimoji="1" lang="zh-CN" altLang="en-US" sz="800" dirty="0">
              <a:latin typeface="微软雅黑" panose="020B0503020204020204" pitchFamily="34" charset="-122"/>
              <a:ea typeface="微软雅黑" panose="020B0503020204020204" pitchFamily="34" charset="-122"/>
            </a:endParaRPr>
          </a:p>
        </p:txBody>
      </p:sp>
      <p:sp>
        <p:nvSpPr>
          <p:cNvPr id="27" name="圆角矩形 26">
            <a:extLst>
              <a:ext uri="{FF2B5EF4-FFF2-40B4-BE49-F238E27FC236}">
                <a16:creationId xmlns:a16="http://schemas.microsoft.com/office/drawing/2014/main" id="{44C64629-824D-7542-8097-E16898C40B11}"/>
              </a:ext>
            </a:extLst>
          </p:cNvPr>
          <p:cNvSpPr/>
          <p:nvPr/>
        </p:nvSpPr>
        <p:spPr>
          <a:xfrm>
            <a:off x="4459941" y="2170478"/>
            <a:ext cx="758133" cy="250543"/>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err="1">
                <a:latin typeface="微软雅黑" panose="020B0503020204020204" pitchFamily="34" charset="-122"/>
                <a:ea typeface="微软雅黑" panose="020B0503020204020204" pitchFamily="34" charset="-122"/>
              </a:rPr>
              <a:t>Hystrix</a:t>
            </a:r>
            <a:endParaRPr kumimoji="1" lang="zh-CN" altLang="en-US" sz="800" dirty="0">
              <a:latin typeface="微软雅黑" panose="020B0503020204020204" pitchFamily="34" charset="-122"/>
              <a:ea typeface="微软雅黑" panose="020B0503020204020204" pitchFamily="34" charset="-122"/>
            </a:endParaRPr>
          </a:p>
        </p:txBody>
      </p:sp>
      <p:sp>
        <p:nvSpPr>
          <p:cNvPr id="28" name="圆角矩形 27">
            <a:extLst>
              <a:ext uri="{FF2B5EF4-FFF2-40B4-BE49-F238E27FC236}">
                <a16:creationId xmlns:a16="http://schemas.microsoft.com/office/drawing/2014/main" id="{8F2B9D3B-4DA4-1C4E-B190-F0DFB0ECBE2A}"/>
              </a:ext>
            </a:extLst>
          </p:cNvPr>
          <p:cNvSpPr/>
          <p:nvPr/>
        </p:nvSpPr>
        <p:spPr>
          <a:xfrm>
            <a:off x="4860642" y="1882910"/>
            <a:ext cx="1229537" cy="233009"/>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err="1">
                <a:latin typeface="微软雅黑" panose="020B0503020204020204" pitchFamily="34" charset="-122"/>
                <a:ea typeface="微软雅黑" panose="020B0503020204020204" pitchFamily="34" charset="-122"/>
              </a:rPr>
              <a:t>Netty</a:t>
            </a:r>
            <a:endParaRPr kumimoji="1" lang="en-US" altLang="zh-CN" sz="800" dirty="0">
              <a:latin typeface="微软雅黑" panose="020B0503020204020204" pitchFamily="34" charset="-122"/>
              <a:ea typeface="微软雅黑" panose="020B0503020204020204" pitchFamily="34" charset="-122"/>
            </a:endParaRPr>
          </a:p>
        </p:txBody>
      </p:sp>
      <p:sp>
        <p:nvSpPr>
          <p:cNvPr id="29" name="圆角矩形 28">
            <a:extLst>
              <a:ext uri="{FF2B5EF4-FFF2-40B4-BE49-F238E27FC236}">
                <a16:creationId xmlns:a16="http://schemas.microsoft.com/office/drawing/2014/main" id="{CAF3E101-95AE-4049-965B-1B54970897E9}"/>
              </a:ext>
            </a:extLst>
          </p:cNvPr>
          <p:cNvSpPr/>
          <p:nvPr/>
        </p:nvSpPr>
        <p:spPr>
          <a:xfrm>
            <a:off x="5356847" y="2161015"/>
            <a:ext cx="728213" cy="260006"/>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zh-CN" altLang="en-US" sz="800" dirty="0">
                <a:latin typeface="微软雅黑" panose="020B0503020204020204" pitchFamily="34" charset="-122"/>
                <a:ea typeface="微软雅黑" panose="020B0503020204020204" pitchFamily="34" charset="-122"/>
              </a:rPr>
              <a:t>权限控制</a:t>
            </a:r>
          </a:p>
        </p:txBody>
      </p:sp>
      <p:sp>
        <p:nvSpPr>
          <p:cNvPr id="30" name="圆角矩形 29">
            <a:extLst>
              <a:ext uri="{FF2B5EF4-FFF2-40B4-BE49-F238E27FC236}">
                <a16:creationId xmlns:a16="http://schemas.microsoft.com/office/drawing/2014/main" id="{01E582B5-B646-D74A-B86A-198C895C37EF}"/>
              </a:ext>
            </a:extLst>
          </p:cNvPr>
          <p:cNvSpPr/>
          <p:nvPr/>
        </p:nvSpPr>
        <p:spPr>
          <a:xfrm>
            <a:off x="3405658" y="2911816"/>
            <a:ext cx="2808313" cy="1523053"/>
          </a:xfrm>
          <a:prstGeom prst="roundRect">
            <a:avLst/>
          </a:prstGeom>
          <a:solidFill>
            <a:srgbClr val="FFF2DF"/>
          </a:solidFill>
          <a:ln>
            <a:solidFill>
              <a:srgbClr val="FFF2DF"/>
            </a:solidFill>
          </a:ln>
        </p:spPr>
        <p:style>
          <a:lnRef idx="1">
            <a:schemeClr val="accent1"/>
          </a:lnRef>
          <a:fillRef idx="2">
            <a:schemeClr val="accent1"/>
          </a:fillRef>
          <a:effectRef idx="1">
            <a:schemeClr val="accent1"/>
          </a:effectRef>
          <a:fontRef idx="minor">
            <a:schemeClr val="dk1"/>
          </a:fontRef>
        </p:style>
        <p:txBody>
          <a:bodyPr rtlCol="0" anchor="t" anchorCtr="0"/>
          <a:lstStyle/>
          <a:p>
            <a:pPr algn="ctr"/>
            <a:r>
              <a:rPr kumimoji="1" lang="zh-CN" altLang="en-US" sz="800" dirty="0">
                <a:latin typeface="微软雅黑" panose="020B0503020204020204" pitchFamily="34" charset="-122"/>
                <a:ea typeface="微软雅黑" panose="020B0503020204020204" pitchFamily="34" charset="-122"/>
              </a:rPr>
              <a:t>应用</a:t>
            </a:r>
          </a:p>
        </p:txBody>
      </p:sp>
      <p:sp>
        <p:nvSpPr>
          <p:cNvPr id="31" name="圆角矩形 30">
            <a:extLst>
              <a:ext uri="{FF2B5EF4-FFF2-40B4-BE49-F238E27FC236}">
                <a16:creationId xmlns:a16="http://schemas.microsoft.com/office/drawing/2014/main" id="{D95F91A8-7626-294C-9E45-A61D9A554AB6}"/>
              </a:ext>
            </a:extLst>
          </p:cNvPr>
          <p:cNvSpPr/>
          <p:nvPr/>
        </p:nvSpPr>
        <p:spPr>
          <a:xfrm>
            <a:off x="3523102" y="3166192"/>
            <a:ext cx="2562206" cy="448503"/>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zh-CN" altLang="en-US" sz="800" dirty="0">
                <a:latin typeface="微软雅黑" panose="020B0503020204020204" pitchFamily="34" charset="-122"/>
                <a:ea typeface="微软雅黑" panose="020B0503020204020204" pitchFamily="34" charset="-122"/>
              </a:rPr>
              <a:t>业务逻辑</a:t>
            </a:r>
          </a:p>
        </p:txBody>
      </p:sp>
      <p:sp>
        <p:nvSpPr>
          <p:cNvPr id="32" name="圆角矩形 31">
            <a:extLst>
              <a:ext uri="{FF2B5EF4-FFF2-40B4-BE49-F238E27FC236}">
                <a16:creationId xmlns:a16="http://schemas.microsoft.com/office/drawing/2014/main" id="{A5376C2C-73FB-2C47-8394-A011A232936A}"/>
              </a:ext>
            </a:extLst>
          </p:cNvPr>
          <p:cNvSpPr/>
          <p:nvPr/>
        </p:nvSpPr>
        <p:spPr>
          <a:xfrm>
            <a:off x="4754391" y="3993645"/>
            <a:ext cx="628620" cy="223683"/>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a:latin typeface="微软雅黑" panose="020B0503020204020204" pitchFamily="34" charset="-122"/>
                <a:ea typeface="微软雅黑" panose="020B0503020204020204" pitchFamily="34" charset="-122"/>
              </a:rPr>
              <a:t>Druid</a:t>
            </a:r>
            <a:endParaRPr kumimoji="1" lang="zh-CN" altLang="en-US" sz="800" dirty="0">
              <a:latin typeface="微软雅黑" panose="020B0503020204020204" pitchFamily="34" charset="-122"/>
              <a:ea typeface="微软雅黑" panose="020B0503020204020204" pitchFamily="34" charset="-122"/>
            </a:endParaRPr>
          </a:p>
        </p:txBody>
      </p:sp>
      <p:sp>
        <p:nvSpPr>
          <p:cNvPr id="33" name="圆角矩形 32">
            <a:extLst>
              <a:ext uri="{FF2B5EF4-FFF2-40B4-BE49-F238E27FC236}">
                <a16:creationId xmlns:a16="http://schemas.microsoft.com/office/drawing/2014/main" id="{EEA5D8AA-5DE1-4041-9E55-838A00417CA1}"/>
              </a:ext>
            </a:extLst>
          </p:cNvPr>
          <p:cNvSpPr/>
          <p:nvPr/>
        </p:nvSpPr>
        <p:spPr>
          <a:xfrm>
            <a:off x="3519504" y="3997751"/>
            <a:ext cx="1186405" cy="223684"/>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err="1">
                <a:latin typeface="微软雅黑" panose="020B0503020204020204" pitchFamily="34" charset="-122"/>
                <a:ea typeface="微软雅黑" panose="020B0503020204020204" pitchFamily="34" charset="-122"/>
              </a:rPr>
              <a:t>SpringCloud</a:t>
            </a:r>
            <a:r>
              <a:rPr kumimoji="1" lang="en-US" altLang="zh-CN" sz="800" dirty="0">
                <a:latin typeface="微软雅黑" panose="020B0503020204020204" pitchFamily="34" charset="-122"/>
                <a:ea typeface="微软雅黑" panose="020B0503020204020204" pitchFamily="34" charset="-122"/>
              </a:rPr>
              <a:t> Netflix</a:t>
            </a:r>
            <a:endParaRPr kumimoji="1" lang="zh-CN" altLang="en-US" sz="800" dirty="0">
              <a:latin typeface="微软雅黑" panose="020B0503020204020204" pitchFamily="34" charset="-122"/>
              <a:ea typeface="微软雅黑" panose="020B0503020204020204" pitchFamily="34" charset="-122"/>
            </a:endParaRPr>
          </a:p>
        </p:txBody>
      </p:sp>
      <p:sp>
        <p:nvSpPr>
          <p:cNvPr id="39" name="圆角矩形 38">
            <a:extLst>
              <a:ext uri="{FF2B5EF4-FFF2-40B4-BE49-F238E27FC236}">
                <a16:creationId xmlns:a16="http://schemas.microsoft.com/office/drawing/2014/main" id="{5F022A2D-C6B2-E74B-B9F7-5486C5A7CC4E}"/>
              </a:ext>
            </a:extLst>
          </p:cNvPr>
          <p:cNvSpPr/>
          <p:nvPr/>
        </p:nvSpPr>
        <p:spPr>
          <a:xfrm>
            <a:off x="3523103" y="3656989"/>
            <a:ext cx="762746" cy="287091"/>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err="1">
                <a:latin typeface="微软雅黑" panose="020B0503020204020204" pitchFamily="34" charset="-122"/>
                <a:ea typeface="微软雅黑" panose="020B0503020204020204" pitchFamily="34" charset="-122"/>
              </a:rPr>
              <a:t>SpringBoot</a:t>
            </a:r>
            <a:endParaRPr kumimoji="1" lang="zh-CN" altLang="en-US" sz="800" dirty="0">
              <a:latin typeface="微软雅黑" panose="020B0503020204020204" pitchFamily="34" charset="-122"/>
              <a:ea typeface="微软雅黑" panose="020B0503020204020204" pitchFamily="34" charset="-122"/>
            </a:endParaRPr>
          </a:p>
        </p:txBody>
      </p:sp>
      <p:sp>
        <p:nvSpPr>
          <p:cNvPr id="40" name="圆角矩形 39">
            <a:extLst>
              <a:ext uri="{FF2B5EF4-FFF2-40B4-BE49-F238E27FC236}">
                <a16:creationId xmlns:a16="http://schemas.microsoft.com/office/drawing/2014/main" id="{B8852135-E2E3-914B-BD91-1AE38B9F6E2B}"/>
              </a:ext>
            </a:extLst>
          </p:cNvPr>
          <p:cNvSpPr/>
          <p:nvPr/>
        </p:nvSpPr>
        <p:spPr>
          <a:xfrm>
            <a:off x="4335811" y="3656988"/>
            <a:ext cx="882263" cy="287091"/>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err="1">
                <a:latin typeface="微软雅黑" panose="020B0503020204020204" pitchFamily="34" charset="-122"/>
                <a:ea typeface="微软雅黑" panose="020B0503020204020204" pitchFamily="34" charset="-122"/>
              </a:rPr>
              <a:t>SpringMVC</a:t>
            </a:r>
            <a:endParaRPr kumimoji="1" lang="zh-CN" altLang="en-US" sz="800" dirty="0">
              <a:latin typeface="微软雅黑" panose="020B0503020204020204" pitchFamily="34" charset="-122"/>
              <a:ea typeface="微软雅黑" panose="020B0503020204020204" pitchFamily="34" charset="-122"/>
            </a:endParaRPr>
          </a:p>
        </p:txBody>
      </p:sp>
      <p:sp>
        <p:nvSpPr>
          <p:cNvPr id="18" name="圆柱体 17">
            <a:extLst>
              <a:ext uri="{FF2B5EF4-FFF2-40B4-BE49-F238E27FC236}">
                <a16:creationId xmlns:a16="http://schemas.microsoft.com/office/drawing/2014/main" id="{F3643037-23C8-FF4A-A5D3-0DDBC71FCC6F}"/>
              </a:ext>
            </a:extLst>
          </p:cNvPr>
          <p:cNvSpPr/>
          <p:nvPr/>
        </p:nvSpPr>
        <p:spPr>
          <a:xfrm>
            <a:off x="4335811" y="4689245"/>
            <a:ext cx="957666" cy="504056"/>
          </a:xfrm>
          <a:prstGeom prst="can">
            <a:avLst/>
          </a:prstGeom>
          <a:solidFill>
            <a:srgbClr val="D7E3BF"/>
          </a:solidFill>
          <a:ln>
            <a:solidFill>
              <a:srgbClr val="A4B880"/>
            </a:solidFill>
          </a:ln>
        </p:spPr>
        <p:style>
          <a:lnRef idx="1">
            <a:schemeClr val="accent4"/>
          </a:lnRef>
          <a:fillRef idx="3">
            <a:schemeClr val="accent4"/>
          </a:fillRef>
          <a:effectRef idx="2">
            <a:schemeClr val="accent4"/>
          </a:effectRef>
          <a:fontRef idx="minor">
            <a:schemeClr val="lt1"/>
          </a:fontRef>
        </p:style>
        <p:txBody>
          <a:bodyPr rtlCol="0" anchor="t" anchorCtr="0"/>
          <a:lstStyle/>
          <a:p>
            <a:pPr algn="ctr"/>
            <a:endParaRPr kumimoji="1" lang="zh-CN" altLang="en-US" sz="800" dirty="0">
              <a:solidFill>
                <a:schemeClr val="tx1"/>
              </a:solidFill>
              <a:latin typeface="微软雅黑" panose="020B0503020204020204" pitchFamily="34" charset="-122"/>
              <a:ea typeface="微软雅黑" panose="020B0503020204020204" pitchFamily="34" charset="-122"/>
            </a:endParaRPr>
          </a:p>
        </p:txBody>
      </p:sp>
      <p:sp>
        <p:nvSpPr>
          <p:cNvPr id="41" name="圆柱体 40">
            <a:extLst>
              <a:ext uri="{FF2B5EF4-FFF2-40B4-BE49-F238E27FC236}">
                <a16:creationId xmlns:a16="http://schemas.microsoft.com/office/drawing/2014/main" id="{8298BDE9-F0F9-4E40-B1DA-852C3F9DA272}"/>
              </a:ext>
            </a:extLst>
          </p:cNvPr>
          <p:cNvSpPr/>
          <p:nvPr/>
        </p:nvSpPr>
        <p:spPr>
          <a:xfrm>
            <a:off x="1229405" y="3876922"/>
            <a:ext cx="510092" cy="437514"/>
          </a:xfrm>
          <a:prstGeom prst="can">
            <a:avLst/>
          </a:prstGeom>
          <a:solidFill>
            <a:srgbClr val="D7E3BF"/>
          </a:solidFill>
          <a:ln>
            <a:solidFill>
              <a:srgbClr val="A4B880"/>
            </a:solidFill>
          </a:ln>
        </p:spPr>
        <p:style>
          <a:lnRef idx="1">
            <a:schemeClr val="accent4"/>
          </a:lnRef>
          <a:fillRef idx="3">
            <a:schemeClr val="accent4"/>
          </a:fillRef>
          <a:effectRef idx="2">
            <a:schemeClr val="accent4"/>
          </a:effectRef>
          <a:fontRef idx="minor">
            <a:schemeClr val="lt1"/>
          </a:fontRef>
        </p:style>
        <p:txBody>
          <a:bodyPr rtlCol="0" anchor="t" anchorCtr="0"/>
          <a:lstStyle/>
          <a:p>
            <a:pPr algn="ctr"/>
            <a:endParaRPr kumimoji="1" lang="zh-CN" altLang="en-US" sz="800" dirty="0">
              <a:solidFill>
                <a:schemeClr val="tx1"/>
              </a:solidFill>
              <a:latin typeface="微软雅黑" panose="020B0503020204020204" pitchFamily="34" charset="-122"/>
              <a:ea typeface="微软雅黑" panose="020B0503020204020204" pitchFamily="34" charset="-122"/>
            </a:endParaRPr>
          </a:p>
        </p:txBody>
      </p:sp>
      <p:sp>
        <p:nvSpPr>
          <p:cNvPr id="19" name="文本框 18">
            <a:extLst>
              <a:ext uri="{FF2B5EF4-FFF2-40B4-BE49-F238E27FC236}">
                <a16:creationId xmlns:a16="http://schemas.microsoft.com/office/drawing/2014/main" id="{3EE5D18B-8E98-004F-88FB-0AD7859A8875}"/>
              </a:ext>
            </a:extLst>
          </p:cNvPr>
          <p:cNvSpPr txBox="1"/>
          <p:nvPr/>
        </p:nvSpPr>
        <p:spPr>
          <a:xfrm>
            <a:off x="1313869" y="4050333"/>
            <a:ext cx="327334" cy="215444"/>
          </a:xfrm>
          <a:prstGeom prst="rect">
            <a:avLst/>
          </a:prstGeom>
          <a:noFill/>
        </p:spPr>
        <p:txBody>
          <a:bodyPr wrap="none" rtlCol="0">
            <a:spAutoFit/>
          </a:bodyPr>
          <a:lstStyle/>
          <a:p>
            <a:r>
              <a:rPr kumimoji="1" lang="en-US" altLang="zh-CN" sz="800" dirty="0">
                <a:latin typeface="微软雅黑" pitchFamily="34" charset="-122"/>
                <a:ea typeface="微软雅黑" pitchFamily="34" charset="-122"/>
              </a:rPr>
              <a:t>Git</a:t>
            </a:r>
            <a:endParaRPr kumimoji="1" lang="zh-CN" altLang="en-US" sz="800" dirty="0">
              <a:latin typeface="微软雅黑" pitchFamily="34" charset="-122"/>
              <a:ea typeface="微软雅黑" pitchFamily="34" charset="-122"/>
            </a:endParaRPr>
          </a:p>
        </p:txBody>
      </p:sp>
      <p:sp>
        <p:nvSpPr>
          <p:cNvPr id="43" name="文本框 42">
            <a:extLst>
              <a:ext uri="{FF2B5EF4-FFF2-40B4-BE49-F238E27FC236}">
                <a16:creationId xmlns:a16="http://schemas.microsoft.com/office/drawing/2014/main" id="{6E4A43BD-7730-6240-AAE0-88FA254408A8}"/>
              </a:ext>
            </a:extLst>
          </p:cNvPr>
          <p:cNvSpPr txBox="1"/>
          <p:nvPr/>
        </p:nvSpPr>
        <p:spPr>
          <a:xfrm>
            <a:off x="4648570" y="4875029"/>
            <a:ext cx="327334" cy="215444"/>
          </a:xfrm>
          <a:prstGeom prst="rect">
            <a:avLst/>
          </a:prstGeom>
          <a:noFill/>
        </p:spPr>
        <p:txBody>
          <a:bodyPr wrap="none" rtlCol="0">
            <a:spAutoFit/>
          </a:bodyPr>
          <a:lstStyle/>
          <a:p>
            <a:r>
              <a:rPr kumimoji="1" lang="en-US" altLang="zh-CN" sz="800" dirty="0">
                <a:latin typeface="微软雅黑" pitchFamily="34" charset="-122"/>
                <a:ea typeface="微软雅黑" pitchFamily="34" charset="-122"/>
              </a:rPr>
              <a:t>DB</a:t>
            </a:r>
            <a:endParaRPr kumimoji="1" lang="zh-CN" altLang="en-US" sz="800" dirty="0">
              <a:latin typeface="微软雅黑" pitchFamily="34" charset="-122"/>
              <a:ea typeface="微软雅黑" pitchFamily="34" charset="-122"/>
            </a:endParaRPr>
          </a:p>
        </p:txBody>
      </p:sp>
      <p:sp>
        <p:nvSpPr>
          <p:cNvPr id="45" name="圆角矩形 44">
            <a:extLst>
              <a:ext uri="{FF2B5EF4-FFF2-40B4-BE49-F238E27FC236}">
                <a16:creationId xmlns:a16="http://schemas.microsoft.com/office/drawing/2014/main" id="{D7CDC592-C255-0C4E-AB50-EC2D1E5F0A89}"/>
              </a:ext>
            </a:extLst>
          </p:cNvPr>
          <p:cNvSpPr/>
          <p:nvPr/>
        </p:nvSpPr>
        <p:spPr>
          <a:xfrm>
            <a:off x="2152084" y="3756490"/>
            <a:ext cx="767676" cy="678379"/>
          </a:xfrm>
          <a:prstGeom prst="roundRect">
            <a:avLst/>
          </a:prstGeom>
          <a:solidFill>
            <a:srgbClr val="FFF2DF"/>
          </a:solidFill>
          <a:ln>
            <a:solidFill>
              <a:srgbClr val="FFF2DF"/>
            </a:solidFill>
          </a:ln>
        </p:spPr>
        <p:style>
          <a:lnRef idx="1">
            <a:schemeClr val="accent1"/>
          </a:lnRef>
          <a:fillRef idx="2">
            <a:schemeClr val="accent1"/>
          </a:fillRef>
          <a:effectRef idx="1">
            <a:schemeClr val="accent1"/>
          </a:effectRef>
          <a:fontRef idx="minor">
            <a:schemeClr val="dk1"/>
          </a:fontRef>
        </p:style>
        <p:txBody>
          <a:bodyPr rtlCol="0" anchor="t" anchorCtr="0"/>
          <a:lstStyle/>
          <a:p>
            <a:pPr algn="ctr"/>
            <a:r>
              <a:rPr kumimoji="1" lang="zh-CN" altLang="en-US" sz="800" dirty="0">
                <a:latin typeface="微软雅黑" panose="020B0503020204020204" pitchFamily="34" charset="-122"/>
                <a:ea typeface="微软雅黑" panose="020B0503020204020204" pitchFamily="34" charset="-122"/>
              </a:rPr>
              <a:t>配置管理</a:t>
            </a:r>
          </a:p>
        </p:txBody>
      </p:sp>
      <p:sp>
        <p:nvSpPr>
          <p:cNvPr id="47" name="圆角矩形 46">
            <a:extLst>
              <a:ext uri="{FF2B5EF4-FFF2-40B4-BE49-F238E27FC236}">
                <a16:creationId xmlns:a16="http://schemas.microsoft.com/office/drawing/2014/main" id="{D28DF642-04E3-744B-B36D-AC1A3EFBA250}"/>
              </a:ext>
            </a:extLst>
          </p:cNvPr>
          <p:cNvSpPr/>
          <p:nvPr/>
        </p:nvSpPr>
        <p:spPr>
          <a:xfrm>
            <a:off x="2237492" y="4000010"/>
            <a:ext cx="596859" cy="316091"/>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a:latin typeface="微软雅黑" panose="020B0503020204020204" pitchFamily="34" charset="-122"/>
                <a:ea typeface="微软雅黑" panose="020B0503020204020204" pitchFamily="34" charset="-122"/>
              </a:rPr>
              <a:t>Config</a:t>
            </a:r>
          </a:p>
          <a:p>
            <a:pPr algn="ctr"/>
            <a:r>
              <a:rPr kumimoji="1" lang="en-US" altLang="zh-CN" sz="800" dirty="0">
                <a:latin typeface="微软雅黑" panose="020B0503020204020204" pitchFamily="34" charset="-122"/>
                <a:ea typeface="微软雅黑" panose="020B0503020204020204" pitchFamily="34" charset="-122"/>
              </a:rPr>
              <a:t>Server</a:t>
            </a:r>
            <a:endParaRPr kumimoji="1" lang="zh-CN" altLang="en-US" sz="800" dirty="0">
              <a:latin typeface="微软雅黑" panose="020B0503020204020204" pitchFamily="34" charset="-122"/>
              <a:ea typeface="微软雅黑" panose="020B0503020204020204" pitchFamily="34" charset="-122"/>
            </a:endParaRPr>
          </a:p>
        </p:txBody>
      </p:sp>
      <p:sp>
        <p:nvSpPr>
          <p:cNvPr id="49" name="圆角矩形 48">
            <a:extLst>
              <a:ext uri="{FF2B5EF4-FFF2-40B4-BE49-F238E27FC236}">
                <a16:creationId xmlns:a16="http://schemas.microsoft.com/office/drawing/2014/main" id="{2C648A20-C17B-3E48-B1E1-7144023D7A2B}"/>
              </a:ext>
            </a:extLst>
          </p:cNvPr>
          <p:cNvSpPr/>
          <p:nvPr/>
        </p:nvSpPr>
        <p:spPr>
          <a:xfrm>
            <a:off x="1890624" y="2911816"/>
            <a:ext cx="1029136" cy="763686"/>
          </a:xfrm>
          <a:prstGeom prst="roundRect">
            <a:avLst/>
          </a:prstGeom>
          <a:solidFill>
            <a:srgbClr val="FFF2DF"/>
          </a:solidFill>
          <a:ln>
            <a:solidFill>
              <a:srgbClr val="FFF2DF"/>
            </a:solidFill>
          </a:ln>
        </p:spPr>
        <p:style>
          <a:lnRef idx="1">
            <a:schemeClr val="accent1"/>
          </a:lnRef>
          <a:fillRef idx="2">
            <a:schemeClr val="accent1"/>
          </a:fillRef>
          <a:effectRef idx="1">
            <a:schemeClr val="accent1"/>
          </a:effectRef>
          <a:fontRef idx="minor">
            <a:schemeClr val="dk1"/>
          </a:fontRef>
        </p:style>
        <p:txBody>
          <a:bodyPr rtlCol="0" anchor="t" anchorCtr="0"/>
          <a:lstStyle/>
          <a:p>
            <a:pPr algn="ctr"/>
            <a:r>
              <a:rPr kumimoji="1" lang="zh-CN" altLang="en-US" sz="800" dirty="0">
                <a:latin typeface="微软雅黑" panose="020B0503020204020204" pitchFamily="34" charset="-122"/>
                <a:ea typeface="微软雅黑" panose="020B0503020204020204" pitchFamily="34" charset="-122"/>
              </a:rPr>
              <a:t>注册中心</a:t>
            </a:r>
          </a:p>
        </p:txBody>
      </p:sp>
      <p:sp>
        <p:nvSpPr>
          <p:cNvPr id="51" name="圆角矩形 50">
            <a:extLst>
              <a:ext uri="{FF2B5EF4-FFF2-40B4-BE49-F238E27FC236}">
                <a16:creationId xmlns:a16="http://schemas.microsoft.com/office/drawing/2014/main" id="{158745A4-3C86-E449-B9E2-B0044FBED1BA}"/>
              </a:ext>
            </a:extLst>
          </p:cNvPr>
          <p:cNvSpPr/>
          <p:nvPr/>
        </p:nvSpPr>
        <p:spPr>
          <a:xfrm>
            <a:off x="2042939" y="3130293"/>
            <a:ext cx="756243" cy="222270"/>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a:latin typeface="微软雅黑" panose="020B0503020204020204" pitchFamily="34" charset="-122"/>
                <a:ea typeface="微软雅黑" panose="020B0503020204020204" pitchFamily="34" charset="-122"/>
              </a:rPr>
              <a:t>Eureka</a:t>
            </a:r>
            <a:endParaRPr kumimoji="1" lang="zh-CN" altLang="en-US" sz="800" dirty="0">
              <a:latin typeface="微软雅黑" panose="020B0503020204020204" pitchFamily="34" charset="-122"/>
              <a:ea typeface="微软雅黑" panose="020B0503020204020204" pitchFamily="34" charset="-122"/>
            </a:endParaRPr>
          </a:p>
        </p:txBody>
      </p:sp>
      <p:sp>
        <p:nvSpPr>
          <p:cNvPr id="52" name="圆角矩形 51">
            <a:extLst>
              <a:ext uri="{FF2B5EF4-FFF2-40B4-BE49-F238E27FC236}">
                <a16:creationId xmlns:a16="http://schemas.microsoft.com/office/drawing/2014/main" id="{3D40AE5E-5E51-1245-BB31-539712F04573}"/>
              </a:ext>
            </a:extLst>
          </p:cNvPr>
          <p:cNvSpPr/>
          <p:nvPr/>
        </p:nvSpPr>
        <p:spPr>
          <a:xfrm>
            <a:off x="2042938" y="3394370"/>
            <a:ext cx="756243" cy="220326"/>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a:latin typeface="微软雅黑" panose="020B0503020204020204" pitchFamily="34" charset="-122"/>
                <a:ea typeface="微软雅黑" panose="020B0503020204020204" pitchFamily="34" charset="-122"/>
              </a:rPr>
              <a:t>Zookeeper</a:t>
            </a:r>
            <a:endParaRPr kumimoji="1" lang="zh-CN" altLang="en-US" sz="800" dirty="0">
              <a:latin typeface="微软雅黑" panose="020B0503020204020204" pitchFamily="34" charset="-122"/>
              <a:ea typeface="微软雅黑" panose="020B0503020204020204" pitchFamily="34" charset="-122"/>
            </a:endParaRPr>
          </a:p>
        </p:txBody>
      </p:sp>
      <p:sp>
        <p:nvSpPr>
          <p:cNvPr id="53" name="圆角矩形 52">
            <a:extLst>
              <a:ext uri="{FF2B5EF4-FFF2-40B4-BE49-F238E27FC236}">
                <a16:creationId xmlns:a16="http://schemas.microsoft.com/office/drawing/2014/main" id="{79EFBEAE-C6AD-6745-8459-95EBEA2C504E}"/>
              </a:ext>
            </a:extLst>
          </p:cNvPr>
          <p:cNvSpPr/>
          <p:nvPr/>
        </p:nvSpPr>
        <p:spPr>
          <a:xfrm>
            <a:off x="6787168" y="2911815"/>
            <a:ext cx="1029136" cy="1523053"/>
          </a:xfrm>
          <a:prstGeom prst="roundRect">
            <a:avLst/>
          </a:prstGeom>
          <a:solidFill>
            <a:srgbClr val="FFF2DF"/>
          </a:solidFill>
          <a:ln>
            <a:solidFill>
              <a:srgbClr val="FFF2DF"/>
            </a:solidFill>
          </a:ln>
        </p:spPr>
        <p:style>
          <a:lnRef idx="1">
            <a:schemeClr val="accent1"/>
          </a:lnRef>
          <a:fillRef idx="2">
            <a:schemeClr val="accent1"/>
          </a:fillRef>
          <a:effectRef idx="1">
            <a:schemeClr val="accent1"/>
          </a:effectRef>
          <a:fontRef idx="minor">
            <a:schemeClr val="dk1"/>
          </a:fontRef>
        </p:style>
        <p:txBody>
          <a:bodyPr rtlCol="0" anchor="t" anchorCtr="0"/>
          <a:lstStyle/>
          <a:p>
            <a:pPr algn="ctr"/>
            <a:r>
              <a:rPr kumimoji="1" lang="en-US" altLang="zh-CN" sz="800" dirty="0">
                <a:latin typeface="微软雅黑" panose="020B0503020204020204" pitchFamily="34" charset="-122"/>
                <a:ea typeface="微软雅黑" panose="020B0503020204020204" pitchFamily="34" charset="-122"/>
              </a:rPr>
              <a:t>SPI</a:t>
            </a:r>
            <a:r>
              <a:rPr kumimoji="1" lang="zh-CN" altLang="en-US" sz="800" dirty="0">
                <a:latin typeface="微软雅黑" panose="020B0503020204020204" pitchFamily="34" charset="-122"/>
                <a:ea typeface="微软雅黑" panose="020B0503020204020204" pitchFamily="34" charset="-122"/>
              </a:rPr>
              <a:t>网关</a:t>
            </a:r>
          </a:p>
        </p:txBody>
      </p:sp>
      <p:sp>
        <p:nvSpPr>
          <p:cNvPr id="54" name="圆角矩形 53">
            <a:extLst>
              <a:ext uri="{FF2B5EF4-FFF2-40B4-BE49-F238E27FC236}">
                <a16:creationId xmlns:a16="http://schemas.microsoft.com/office/drawing/2014/main" id="{DCD8DE23-1299-4842-B098-082995FE4700}"/>
              </a:ext>
            </a:extLst>
          </p:cNvPr>
          <p:cNvSpPr/>
          <p:nvPr/>
        </p:nvSpPr>
        <p:spPr>
          <a:xfrm>
            <a:off x="6923614" y="3166191"/>
            <a:ext cx="756243" cy="333855"/>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zh-CN" altLang="en-US" sz="800" dirty="0">
                <a:latin typeface="微软雅黑" panose="020B0503020204020204" pitchFamily="34" charset="-122"/>
                <a:ea typeface="微软雅黑" panose="020B0503020204020204" pitchFamily="34" charset="-122"/>
              </a:rPr>
              <a:t>协议转换</a:t>
            </a:r>
          </a:p>
        </p:txBody>
      </p:sp>
      <p:sp>
        <p:nvSpPr>
          <p:cNvPr id="55" name="圆角矩形 54">
            <a:extLst>
              <a:ext uri="{FF2B5EF4-FFF2-40B4-BE49-F238E27FC236}">
                <a16:creationId xmlns:a16="http://schemas.microsoft.com/office/drawing/2014/main" id="{AC82E310-6214-9145-9B0C-964292FE8968}"/>
              </a:ext>
            </a:extLst>
          </p:cNvPr>
          <p:cNvSpPr/>
          <p:nvPr/>
        </p:nvSpPr>
        <p:spPr>
          <a:xfrm>
            <a:off x="6923614" y="3543213"/>
            <a:ext cx="756243" cy="333709"/>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zh-CN" altLang="en-US" sz="800" dirty="0">
                <a:latin typeface="微软雅黑" panose="020B0503020204020204" pitchFamily="34" charset="-122"/>
                <a:ea typeface="微软雅黑" panose="020B0503020204020204" pitchFamily="34" charset="-122"/>
              </a:rPr>
              <a:t>连接管理</a:t>
            </a:r>
          </a:p>
        </p:txBody>
      </p:sp>
      <p:sp>
        <p:nvSpPr>
          <p:cNvPr id="56" name="圆角矩形 55">
            <a:extLst>
              <a:ext uri="{FF2B5EF4-FFF2-40B4-BE49-F238E27FC236}">
                <a16:creationId xmlns:a16="http://schemas.microsoft.com/office/drawing/2014/main" id="{54DBCD45-A830-DF42-B6E4-BD533355BBC5}"/>
              </a:ext>
            </a:extLst>
          </p:cNvPr>
          <p:cNvSpPr/>
          <p:nvPr/>
        </p:nvSpPr>
        <p:spPr>
          <a:xfrm>
            <a:off x="6923613" y="3926827"/>
            <a:ext cx="756243" cy="333708"/>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err="1">
                <a:latin typeface="微软雅黑" panose="020B0503020204020204" pitchFamily="34" charset="-122"/>
                <a:ea typeface="微软雅黑" panose="020B0503020204020204" pitchFamily="34" charset="-122"/>
              </a:rPr>
              <a:t>Hystrix</a:t>
            </a:r>
            <a:endParaRPr kumimoji="1" lang="zh-CN" altLang="en-US" sz="800" dirty="0">
              <a:latin typeface="微软雅黑" panose="020B0503020204020204" pitchFamily="34" charset="-122"/>
              <a:ea typeface="微软雅黑" panose="020B0503020204020204" pitchFamily="34" charset="-122"/>
            </a:endParaRPr>
          </a:p>
        </p:txBody>
      </p:sp>
      <p:sp>
        <p:nvSpPr>
          <p:cNvPr id="58" name="圆角矩形 57">
            <a:extLst>
              <a:ext uri="{FF2B5EF4-FFF2-40B4-BE49-F238E27FC236}">
                <a16:creationId xmlns:a16="http://schemas.microsoft.com/office/drawing/2014/main" id="{0318E541-406D-0349-9073-66690A351732}"/>
              </a:ext>
            </a:extLst>
          </p:cNvPr>
          <p:cNvSpPr/>
          <p:nvPr/>
        </p:nvSpPr>
        <p:spPr>
          <a:xfrm>
            <a:off x="5431493" y="3981021"/>
            <a:ext cx="653567" cy="223683"/>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err="1">
                <a:latin typeface="微软雅黑" panose="020B0503020204020204" pitchFamily="34" charset="-122"/>
                <a:ea typeface="微软雅黑" panose="020B0503020204020204" pitchFamily="34" charset="-122"/>
              </a:rPr>
              <a:t>Mybatis</a:t>
            </a:r>
            <a:endParaRPr kumimoji="1" lang="zh-CN" altLang="en-US" sz="800" dirty="0">
              <a:latin typeface="微软雅黑" panose="020B0503020204020204" pitchFamily="34" charset="-122"/>
              <a:ea typeface="微软雅黑" panose="020B0503020204020204" pitchFamily="34" charset="-122"/>
            </a:endParaRPr>
          </a:p>
        </p:txBody>
      </p:sp>
      <p:sp>
        <p:nvSpPr>
          <p:cNvPr id="59" name="圆角矩形 58">
            <a:extLst>
              <a:ext uri="{FF2B5EF4-FFF2-40B4-BE49-F238E27FC236}">
                <a16:creationId xmlns:a16="http://schemas.microsoft.com/office/drawing/2014/main" id="{6DDA3AA5-AD3E-9340-AD6E-9BDDD03F291B}"/>
              </a:ext>
            </a:extLst>
          </p:cNvPr>
          <p:cNvSpPr/>
          <p:nvPr/>
        </p:nvSpPr>
        <p:spPr>
          <a:xfrm>
            <a:off x="1890400" y="4537065"/>
            <a:ext cx="1029136" cy="741679"/>
          </a:xfrm>
          <a:prstGeom prst="roundRect">
            <a:avLst/>
          </a:prstGeom>
          <a:solidFill>
            <a:srgbClr val="FFF2DF"/>
          </a:solidFill>
          <a:ln>
            <a:solidFill>
              <a:srgbClr val="FFF2DF"/>
            </a:solidFill>
          </a:ln>
        </p:spPr>
        <p:style>
          <a:lnRef idx="1">
            <a:schemeClr val="accent1"/>
          </a:lnRef>
          <a:fillRef idx="2">
            <a:schemeClr val="accent1"/>
          </a:fillRef>
          <a:effectRef idx="1">
            <a:schemeClr val="accent1"/>
          </a:effectRef>
          <a:fontRef idx="minor">
            <a:schemeClr val="dk1"/>
          </a:fontRef>
        </p:style>
        <p:txBody>
          <a:bodyPr rtlCol="0" anchor="t" anchorCtr="0"/>
          <a:lstStyle/>
          <a:p>
            <a:pPr algn="ctr"/>
            <a:r>
              <a:rPr kumimoji="1" lang="zh-CN" altLang="en-US" sz="800" dirty="0">
                <a:latin typeface="微软雅黑" panose="020B0503020204020204" pitchFamily="34" charset="-122"/>
                <a:ea typeface="微软雅黑" panose="020B0503020204020204" pitchFamily="34" charset="-122"/>
              </a:rPr>
              <a:t>分布式缓存</a:t>
            </a:r>
          </a:p>
        </p:txBody>
      </p:sp>
      <p:sp>
        <p:nvSpPr>
          <p:cNvPr id="60" name="圆角矩形 59">
            <a:extLst>
              <a:ext uri="{FF2B5EF4-FFF2-40B4-BE49-F238E27FC236}">
                <a16:creationId xmlns:a16="http://schemas.microsoft.com/office/drawing/2014/main" id="{DF3035A9-4F27-1C43-8204-88B2F3F36FB6}"/>
              </a:ext>
            </a:extLst>
          </p:cNvPr>
          <p:cNvSpPr/>
          <p:nvPr/>
        </p:nvSpPr>
        <p:spPr>
          <a:xfrm>
            <a:off x="6787168" y="4515058"/>
            <a:ext cx="1029136" cy="763686"/>
          </a:xfrm>
          <a:prstGeom prst="roundRect">
            <a:avLst/>
          </a:prstGeom>
          <a:solidFill>
            <a:srgbClr val="FFF2DF"/>
          </a:solidFill>
          <a:ln>
            <a:solidFill>
              <a:srgbClr val="FFF2DF"/>
            </a:solidFill>
          </a:ln>
        </p:spPr>
        <p:style>
          <a:lnRef idx="1">
            <a:schemeClr val="accent1"/>
          </a:lnRef>
          <a:fillRef idx="2">
            <a:schemeClr val="accent1"/>
          </a:fillRef>
          <a:effectRef idx="1">
            <a:schemeClr val="accent1"/>
          </a:effectRef>
          <a:fontRef idx="minor">
            <a:schemeClr val="dk1"/>
          </a:fontRef>
        </p:style>
        <p:txBody>
          <a:bodyPr rtlCol="0" anchor="t" anchorCtr="0"/>
          <a:lstStyle/>
          <a:p>
            <a:pPr algn="ctr"/>
            <a:r>
              <a:rPr kumimoji="1" lang="zh-CN" altLang="en-US" sz="800" dirty="0">
                <a:latin typeface="微软雅黑" panose="020B0503020204020204" pitchFamily="34" charset="-122"/>
                <a:ea typeface="微软雅黑" panose="020B0503020204020204" pitchFamily="34" charset="-122"/>
              </a:rPr>
              <a:t>队列</a:t>
            </a:r>
          </a:p>
        </p:txBody>
      </p:sp>
      <p:sp>
        <p:nvSpPr>
          <p:cNvPr id="61" name="圆角矩形 60">
            <a:extLst>
              <a:ext uri="{FF2B5EF4-FFF2-40B4-BE49-F238E27FC236}">
                <a16:creationId xmlns:a16="http://schemas.microsoft.com/office/drawing/2014/main" id="{B10023CD-C189-4F4F-B1BA-935300323712}"/>
              </a:ext>
            </a:extLst>
          </p:cNvPr>
          <p:cNvSpPr/>
          <p:nvPr/>
        </p:nvSpPr>
        <p:spPr>
          <a:xfrm>
            <a:off x="2027473" y="4856570"/>
            <a:ext cx="756243" cy="222270"/>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a:latin typeface="微软雅黑" panose="020B0503020204020204" pitchFamily="34" charset="-122"/>
                <a:ea typeface="微软雅黑" panose="020B0503020204020204" pitchFamily="34" charset="-122"/>
              </a:rPr>
              <a:t>Redis</a:t>
            </a:r>
            <a:endParaRPr kumimoji="1" lang="zh-CN" altLang="en-US" sz="800" dirty="0">
              <a:latin typeface="微软雅黑" panose="020B0503020204020204" pitchFamily="34" charset="-122"/>
              <a:ea typeface="微软雅黑" panose="020B0503020204020204" pitchFamily="34" charset="-122"/>
            </a:endParaRPr>
          </a:p>
        </p:txBody>
      </p:sp>
      <p:sp>
        <p:nvSpPr>
          <p:cNvPr id="62" name="圆角矩形 61">
            <a:extLst>
              <a:ext uri="{FF2B5EF4-FFF2-40B4-BE49-F238E27FC236}">
                <a16:creationId xmlns:a16="http://schemas.microsoft.com/office/drawing/2014/main" id="{78F02563-04C4-AD45-BD04-9C7C5D2CC9FC}"/>
              </a:ext>
            </a:extLst>
          </p:cNvPr>
          <p:cNvSpPr/>
          <p:nvPr/>
        </p:nvSpPr>
        <p:spPr>
          <a:xfrm>
            <a:off x="5251353" y="3663292"/>
            <a:ext cx="826170" cy="280787"/>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err="1">
                <a:latin typeface="微软雅黑" panose="020B0503020204020204" pitchFamily="34" charset="-122"/>
                <a:ea typeface="微软雅黑" panose="020B0503020204020204" pitchFamily="34" charset="-122"/>
              </a:rPr>
              <a:t>Ehcache</a:t>
            </a:r>
            <a:endParaRPr kumimoji="1" lang="zh-CN" altLang="en-US" sz="800" dirty="0">
              <a:latin typeface="微软雅黑" panose="020B0503020204020204" pitchFamily="34" charset="-122"/>
              <a:ea typeface="微软雅黑" panose="020B0503020204020204" pitchFamily="34" charset="-122"/>
            </a:endParaRPr>
          </a:p>
        </p:txBody>
      </p:sp>
      <p:sp>
        <p:nvSpPr>
          <p:cNvPr id="63" name="圆角矩形 62">
            <a:extLst>
              <a:ext uri="{FF2B5EF4-FFF2-40B4-BE49-F238E27FC236}">
                <a16:creationId xmlns:a16="http://schemas.microsoft.com/office/drawing/2014/main" id="{17113AC5-1E4A-334E-8951-B2DB12D50E0C}"/>
              </a:ext>
            </a:extLst>
          </p:cNvPr>
          <p:cNvSpPr/>
          <p:nvPr/>
        </p:nvSpPr>
        <p:spPr>
          <a:xfrm>
            <a:off x="6923612" y="4765397"/>
            <a:ext cx="756243" cy="222270"/>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a:latin typeface="微软雅黑" panose="020B0503020204020204" pitchFamily="34" charset="-122"/>
                <a:ea typeface="微软雅黑" panose="020B0503020204020204" pitchFamily="34" charset="-122"/>
              </a:rPr>
              <a:t>RabbitMQ</a:t>
            </a:r>
            <a:endParaRPr kumimoji="1" lang="zh-CN" altLang="en-US" sz="800" dirty="0">
              <a:latin typeface="微软雅黑" panose="020B0503020204020204" pitchFamily="34" charset="-122"/>
              <a:ea typeface="微软雅黑" panose="020B0503020204020204" pitchFamily="34" charset="-122"/>
            </a:endParaRPr>
          </a:p>
        </p:txBody>
      </p:sp>
      <p:sp>
        <p:nvSpPr>
          <p:cNvPr id="64" name="圆角矩形 63">
            <a:extLst>
              <a:ext uri="{FF2B5EF4-FFF2-40B4-BE49-F238E27FC236}">
                <a16:creationId xmlns:a16="http://schemas.microsoft.com/office/drawing/2014/main" id="{8B5A7931-26B3-2F47-ABB1-BB8CE3CB7412}"/>
              </a:ext>
            </a:extLst>
          </p:cNvPr>
          <p:cNvSpPr/>
          <p:nvPr/>
        </p:nvSpPr>
        <p:spPr>
          <a:xfrm>
            <a:off x="6923611" y="5022709"/>
            <a:ext cx="756243" cy="222270"/>
          </a:xfrm>
          <a:prstGeom prst="roundRect">
            <a:avLst/>
          </a:prstGeom>
          <a:solidFill>
            <a:srgbClr val="D7E3BF"/>
          </a:solidFill>
          <a:ln>
            <a:solidFill>
              <a:srgbClr val="A4B880"/>
            </a:solidFill>
          </a:ln>
          <a:effectLst/>
        </p:spPr>
        <p:style>
          <a:lnRef idx="1">
            <a:schemeClr val="accent3"/>
          </a:lnRef>
          <a:fillRef idx="2">
            <a:schemeClr val="accent3"/>
          </a:fillRef>
          <a:effectRef idx="1">
            <a:schemeClr val="accent3"/>
          </a:effectRef>
          <a:fontRef idx="minor">
            <a:schemeClr val="dk1"/>
          </a:fontRef>
        </p:style>
        <p:txBody>
          <a:bodyPr rtlCol="0" anchor="ctr" anchorCtr="0"/>
          <a:lstStyle/>
          <a:p>
            <a:pPr algn="ctr"/>
            <a:r>
              <a:rPr kumimoji="1" lang="en-US" altLang="zh-CN" sz="800" dirty="0">
                <a:latin typeface="微软雅黑" panose="020B0503020204020204" pitchFamily="34" charset="-122"/>
                <a:ea typeface="微软雅黑" panose="020B0503020204020204" pitchFamily="34" charset="-122"/>
              </a:rPr>
              <a:t>Kafka</a:t>
            </a:r>
            <a:endParaRPr kumimoji="1" lang="zh-CN" altLang="en-US" sz="800" dirty="0">
              <a:latin typeface="微软雅黑" panose="020B0503020204020204" pitchFamily="34" charset="-122"/>
              <a:ea typeface="微软雅黑" panose="020B0503020204020204" pitchFamily="34" charset="-122"/>
            </a:endParaRPr>
          </a:p>
        </p:txBody>
      </p:sp>
      <p:cxnSp>
        <p:nvCxnSpPr>
          <p:cNvPr id="21" name="直线箭头连接符 20">
            <a:extLst>
              <a:ext uri="{FF2B5EF4-FFF2-40B4-BE49-F238E27FC236}">
                <a16:creationId xmlns:a16="http://schemas.microsoft.com/office/drawing/2014/main" id="{44D495E1-AC88-8444-B5A3-48E2231B86BB}"/>
              </a:ext>
            </a:extLst>
          </p:cNvPr>
          <p:cNvCxnSpPr>
            <a:cxnSpLocks/>
            <a:stCxn id="10" idx="2"/>
          </p:cNvCxnSpPr>
          <p:nvPr/>
        </p:nvCxnSpPr>
        <p:spPr>
          <a:xfrm>
            <a:off x="3958054" y="1206871"/>
            <a:ext cx="370337" cy="445875"/>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cxnSp>
        <p:nvCxnSpPr>
          <p:cNvPr id="65" name="直线箭头连接符 64">
            <a:extLst>
              <a:ext uri="{FF2B5EF4-FFF2-40B4-BE49-F238E27FC236}">
                <a16:creationId xmlns:a16="http://schemas.microsoft.com/office/drawing/2014/main" id="{8AB76204-F294-8A47-8CCC-C9DF3BF56486}"/>
              </a:ext>
            </a:extLst>
          </p:cNvPr>
          <p:cNvCxnSpPr>
            <a:cxnSpLocks/>
            <a:stCxn id="11" idx="2"/>
          </p:cNvCxnSpPr>
          <p:nvPr/>
        </p:nvCxnSpPr>
        <p:spPr>
          <a:xfrm>
            <a:off x="4553264" y="1206872"/>
            <a:ext cx="0" cy="437771"/>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cxnSp>
        <p:nvCxnSpPr>
          <p:cNvPr id="67" name="直线箭头连接符 66">
            <a:extLst>
              <a:ext uri="{FF2B5EF4-FFF2-40B4-BE49-F238E27FC236}">
                <a16:creationId xmlns:a16="http://schemas.microsoft.com/office/drawing/2014/main" id="{740096FF-1468-D34E-B322-013374032872}"/>
              </a:ext>
            </a:extLst>
          </p:cNvPr>
          <p:cNvCxnSpPr>
            <a:cxnSpLocks/>
            <a:stCxn id="12" idx="2"/>
          </p:cNvCxnSpPr>
          <p:nvPr/>
        </p:nvCxnSpPr>
        <p:spPr>
          <a:xfrm>
            <a:off x="5136230" y="1206871"/>
            <a:ext cx="0" cy="429873"/>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cxnSp>
        <p:nvCxnSpPr>
          <p:cNvPr id="72" name="直线箭头连接符 71">
            <a:extLst>
              <a:ext uri="{FF2B5EF4-FFF2-40B4-BE49-F238E27FC236}">
                <a16:creationId xmlns:a16="http://schemas.microsoft.com/office/drawing/2014/main" id="{A5CC7813-BF34-6448-A514-9FCFF93A5F2D}"/>
              </a:ext>
            </a:extLst>
          </p:cNvPr>
          <p:cNvCxnSpPr>
            <a:cxnSpLocks/>
            <a:stCxn id="13" idx="2"/>
          </p:cNvCxnSpPr>
          <p:nvPr/>
        </p:nvCxnSpPr>
        <p:spPr>
          <a:xfrm flipH="1">
            <a:off x="5367109" y="1206871"/>
            <a:ext cx="406923" cy="409553"/>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cxnSp>
        <p:nvCxnSpPr>
          <p:cNvPr id="75" name="直线箭头连接符 74">
            <a:extLst>
              <a:ext uri="{FF2B5EF4-FFF2-40B4-BE49-F238E27FC236}">
                <a16:creationId xmlns:a16="http://schemas.microsoft.com/office/drawing/2014/main" id="{D2036629-AC4E-A64D-A896-C7CE3ED68F75}"/>
              </a:ext>
            </a:extLst>
          </p:cNvPr>
          <p:cNvCxnSpPr>
            <a:cxnSpLocks/>
            <a:stCxn id="15" idx="2"/>
            <a:endCxn id="30" idx="0"/>
          </p:cNvCxnSpPr>
          <p:nvPr/>
        </p:nvCxnSpPr>
        <p:spPr>
          <a:xfrm>
            <a:off x="4803891" y="2508739"/>
            <a:ext cx="5924" cy="403077"/>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cxnSp>
        <p:nvCxnSpPr>
          <p:cNvPr id="78" name="直线箭头连接符 77">
            <a:extLst>
              <a:ext uri="{FF2B5EF4-FFF2-40B4-BE49-F238E27FC236}">
                <a16:creationId xmlns:a16="http://schemas.microsoft.com/office/drawing/2014/main" id="{86DB1C06-7063-D649-960C-EDCA706BDA8A}"/>
              </a:ext>
            </a:extLst>
          </p:cNvPr>
          <p:cNvCxnSpPr>
            <a:cxnSpLocks/>
            <a:endCxn id="49" idx="3"/>
          </p:cNvCxnSpPr>
          <p:nvPr/>
        </p:nvCxnSpPr>
        <p:spPr>
          <a:xfrm flipH="1">
            <a:off x="2919760" y="3293659"/>
            <a:ext cx="452619" cy="0"/>
          </a:xfrm>
          <a:prstGeom prst="straightConnector1">
            <a:avLst/>
          </a:prstGeom>
          <a:ln w="19050">
            <a:solidFill>
              <a:srgbClr val="818181"/>
            </a:solidFill>
            <a:headEnd type="arrow"/>
            <a:tailEnd type="arrow" w="med" len="med"/>
          </a:ln>
        </p:spPr>
        <p:style>
          <a:lnRef idx="1">
            <a:schemeClr val="accent1"/>
          </a:lnRef>
          <a:fillRef idx="0">
            <a:schemeClr val="accent1"/>
          </a:fillRef>
          <a:effectRef idx="0">
            <a:schemeClr val="accent1"/>
          </a:effectRef>
          <a:fontRef idx="minor">
            <a:schemeClr val="tx1"/>
          </a:fontRef>
        </p:style>
      </p:cxnSp>
      <p:cxnSp>
        <p:nvCxnSpPr>
          <p:cNvPr id="82" name="直线箭头连接符 81">
            <a:extLst>
              <a:ext uri="{FF2B5EF4-FFF2-40B4-BE49-F238E27FC236}">
                <a16:creationId xmlns:a16="http://schemas.microsoft.com/office/drawing/2014/main" id="{9161ED5D-9EA9-8B4D-B64B-FE241D445F99}"/>
              </a:ext>
            </a:extLst>
          </p:cNvPr>
          <p:cNvCxnSpPr>
            <a:cxnSpLocks/>
            <a:stCxn id="45" idx="3"/>
          </p:cNvCxnSpPr>
          <p:nvPr/>
        </p:nvCxnSpPr>
        <p:spPr>
          <a:xfrm>
            <a:off x="2919760" y="4095680"/>
            <a:ext cx="485898" cy="0"/>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cxnSp>
        <p:nvCxnSpPr>
          <p:cNvPr id="86" name="直线箭头连接符 85">
            <a:extLst>
              <a:ext uri="{FF2B5EF4-FFF2-40B4-BE49-F238E27FC236}">
                <a16:creationId xmlns:a16="http://schemas.microsoft.com/office/drawing/2014/main" id="{5BD050C3-0D1C-364A-9FD2-848720A4E56C}"/>
              </a:ext>
            </a:extLst>
          </p:cNvPr>
          <p:cNvCxnSpPr>
            <a:cxnSpLocks/>
            <a:stCxn id="30" idx="2"/>
            <a:endCxn id="18" idx="1"/>
          </p:cNvCxnSpPr>
          <p:nvPr/>
        </p:nvCxnSpPr>
        <p:spPr>
          <a:xfrm>
            <a:off x="4809815" y="4434869"/>
            <a:ext cx="4829" cy="254376"/>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cxnSp>
        <p:nvCxnSpPr>
          <p:cNvPr id="91" name="直线箭头连接符 90">
            <a:extLst>
              <a:ext uri="{FF2B5EF4-FFF2-40B4-BE49-F238E27FC236}">
                <a16:creationId xmlns:a16="http://schemas.microsoft.com/office/drawing/2014/main" id="{96E19C3B-5C90-174C-AEBB-923E84BD6474}"/>
              </a:ext>
            </a:extLst>
          </p:cNvPr>
          <p:cNvCxnSpPr>
            <a:cxnSpLocks/>
          </p:cNvCxnSpPr>
          <p:nvPr/>
        </p:nvCxnSpPr>
        <p:spPr>
          <a:xfrm flipH="1">
            <a:off x="2899090" y="4386669"/>
            <a:ext cx="612499" cy="302576"/>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cxnSp>
        <p:nvCxnSpPr>
          <p:cNvPr id="94" name="直线箭头连接符 93">
            <a:extLst>
              <a:ext uri="{FF2B5EF4-FFF2-40B4-BE49-F238E27FC236}">
                <a16:creationId xmlns:a16="http://schemas.microsoft.com/office/drawing/2014/main" id="{7547AFCF-6FD1-0749-9705-0A8B8E76F9A6}"/>
              </a:ext>
            </a:extLst>
          </p:cNvPr>
          <p:cNvCxnSpPr>
            <a:cxnSpLocks/>
          </p:cNvCxnSpPr>
          <p:nvPr/>
        </p:nvCxnSpPr>
        <p:spPr>
          <a:xfrm>
            <a:off x="6152075" y="4363770"/>
            <a:ext cx="635093" cy="325475"/>
          </a:xfrm>
          <a:prstGeom prst="straightConnector1">
            <a:avLst/>
          </a:prstGeom>
          <a:ln w="19050">
            <a:solidFill>
              <a:srgbClr val="818181"/>
            </a:solidFill>
            <a:headEnd type="arrow"/>
            <a:tailEnd type="arrow" w="med" len="med"/>
          </a:ln>
        </p:spPr>
        <p:style>
          <a:lnRef idx="1">
            <a:schemeClr val="accent1"/>
          </a:lnRef>
          <a:fillRef idx="0">
            <a:schemeClr val="accent1"/>
          </a:fillRef>
          <a:effectRef idx="0">
            <a:schemeClr val="accent1"/>
          </a:effectRef>
          <a:fontRef idx="minor">
            <a:schemeClr val="tx1"/>
          </a:fontRef>
        </p:style>
      </p:cxnSp>
      <p:cxnSp>
        <p:nvCxnSpPr>
          <p:cNvPr id="96" name="直线箭头连接符 95">
            <a:extLst>
              <a:ext uri="{FF2B5EF4-FFF2-40B4-BE49-F238E27FC236}">
                <a16:creationId xmlns:a16="http://schemas.microsoft.com/office/drawing/2014/main" id="{6CFD42E2-B3DC-3441-9742-A270E626D312}"/>
              </a:ext>
            </a:extLst>
          </p:cNvPr>
          <p:cNvCxnSpPr>
            <a:cxnSpLocks/>
            <a:stCxn id="30" idx="3"/>
            <a:endCxn id="53" idx="1"/>
          </p:cNvCxnSpPr>
          <p:nvPr/>
        </p:nvCxnSpPr>
        <p:spPr>
          <a:xfrm flipV="1">
            <a:off x="6213971" y="3673342"/>
            <a:ext cx="573197" cy="1"/>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cxnSp>
        <p:nvCxnSpPr>
          <p:cNvPr id="109" name="直线箭头连接符 108">
            <a:extLst>
              <a:ext uri="{FF2B5EF4-FFF2-40B4-BE49-F238E27FC236}">
                <a16:creationId xmlns:a16="http://schemas.microsoft.com/office/drawing/2014/main" id="{54CB4FCC-890F-DB4D-A9E0-5B3BB5AA9A88}"/>
              </a:ext>
            </a:extLst>
          </p:cNvPr>
          <p:cNvCxnSpPr>
            <a:cxnSpLocks/>
            <a:stCxn id="41" idx="4"/>
            <a:endCxn id="45" idx="1"/>
          </p:cNvCxnSpPr>
          <p:nvPr/>
        </p:nvCxnSpPr>
        <p:spPr>
          <a:xfrm>
            <a:off x="1739497" y="4095679"/>
            <a:ext cx="412587" cy="1"/>
          </a:xfrm>
          <a:prstGeom prst="straightConnector1">
            <a:avLst/>
          </a:prstGeom>
          <a:ln w="19050">
            <a:solidFill>
              <a:srgbClr val="818181"/>
            </a:solidFill>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89960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框架概述</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设计理念</a:t>
            </a:r>
          </a:p>
        </p:txBody>
      </p:sp>
      <p:grpSp>
        <p:nvGrpSpPr>
          <p:cNvPr id="66" name="组合 65">
            <a:extLst>
              <a:ext uri="{FF2B5EF4-FFF2-40B4-BE49-F238E27FC236}">
                <a16:creationId xmlns:a16="http://schemas.microsoft.com/office/drawing/2014/main" id="{72943CA2-1B00-CC49-8084-CC6709DE6501}"/>
              </a:ext>
            </a:extLst>
          </p:cNvPr>
          <p:cNvGrpSpPr/>
          <p:nvPr/>
        </p:nvGrpSpPr>
        <p:grpSpPr>
          <a:xfrm>
            <a:off x="1253343" y="2525925"/>
            <a:ext cx="1585543" cy="1585543"/>
            <a:chOff x="1705099" y="2564904"/>
            <a:chExt cx="1800200" cy="1800200"/>
          </a:xfrm>
        </p:grpSpPr>
        <p:sp>
          <p:nvSpPr>
            <p:cNvPr id="68" name="椭圆 67">
              <a:extLst>
                <a:ext uri="{FF2B5EF4-FFF2-40B4-BE49-F238E27FC236}">
                  <a16:creationId xmlns:a16="http://schemas.microsoft.com/office/drawing/2014/main" id="{07245544-28CD-1043-A19F-E89DBB5F37AA}"/>
                </a:ext>
              </a:extLst>
            </p:cNvPr>
            <p:cNvSpPr/>
            <p:nvPr/>
          </p:nvSpPr>
          <p:spPr>
            <a:xfrm>
              <a:off x="1705099" y="2564904"/>
              <a:ext cx="1800200" cy="1800200"/>
            </a:xfrm>
            <a:prstGeom prst="ellipse">
              <a:avLst/>
            </a:prstGeom>
            <a:solidFill>
              <a:srgbClr val="405F8F"/>
            </a:solidFill>
            <a:ln>
              <a:noFill/>
            </a:ln>
            <a:effectLst>
              <a:outerShdw blurRad="4445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69" name="椭圆 68">
              <a:extLst>
                <a:ext uri="{FF2B5EF4-FFF2-40B4-BE49-F238E27FC236}">
                  <a16:creationId xmlns:a16="http://schemas.microsoft.com/office/drawing/2014/main" id="{C4003A80-6D28-A54C-AF05-20878D3DDA55}"/>
                </a:ext>
              </a:extLst>
            </p:cNvPr>
            <p:cNvSpPr/>
            <p:nvPr/>
          </p:nvSpPr>
          <p:spPr>
            <a:xfrm>
              <a:off x="1853307" y="2713112"/>
              <a:ext cx="1503784" cy="1503784"/>
            </a:xfrm>
            <a:prstGeom prst="ellipse">
              <a:avLst/>
            </a:prstGeom>
            <a:blipFill>
              <a:blip r:embed="rId3"/>
              <a:stretch>
                <a:fillRect/>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sp>
        <p:nvSpPr>
          <p:cNvPr id="70" name="TextBox 14">
            <a:extLst>
              <a:ext uri="{FF2B5EF4-FFF2-40B4-BE49-F238E27FC236}">
                <a16:creationId xmlns:a16="http://schemas.microsoft.com/office/drawing/2014/main" id="{2063833A-B865-6D4D-A449-B45002160B76}"/>
              </a:ext>
            </a:extLst>
          </p:cNvPr>
          <p:cNvSpPr txBox="1"/>
          <p:nvPr/>
        </p:nvSpPr>
        <p:spPr>
          <a:xfrm>
            <a:off x="1292786" y="2903198"/>
            <a:ext cx="1443297" cy="830997"/>
          </a:xfrm>
          <a:prstGeom prst="rect">
            <a:avLst/>
          </a:prstGeom>
          <a:noFill/>
        </p:spPr>
        <p:txBody>
          <a:bodyPr wrap="square" rtlCol="0">
            <a:spAutoFit/>
          </a:bodyPr>
          <a:lstStyle/>
          <a:p>
            <a:pPr algn="ctr"/>
            <a:r>
              <a:rPr lang="zh-CN" altLang="en-US"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架构</a:t>
            </a:r>
            <a:endParaRPr lang="en-US" altLang="zh-CN"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pPr algn="ctr"/>
            <a:r>
              <a:rPr lang="zh-CN" altLang="en-US"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先进性</a:t>
            </a:r>
            <a:endParaRPr lang="en-US" altLang="zh-CN"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nvGrpSpPr>
          <p:cNvPr id="71" name="组合 70">
            <a:extLst>
              <a:ext uri="{FF2B5EF4-FFF2-40B4-BE49-F238E27FC236}">
                <a16:creationId xmlns:a16="http://schemas.microsoft.com/office/drawing/2014/main" id="{439FFF61-5189-0C4A-992F-516ACBBD123C}"/>
              </a:ext>
            </a:extLst>
          </p:cNvPr>
          <p:cNvGrpSpPr/>
          <p:nvPr/>
        </p:nvGrpSpPr>
        <p:grpSpPr>
          <a:xfrm>
            <a:off x="3159819" y="2538224"/>
            <a:ext cx="1585543" cy="1585543"/>
            <a:chOff x="1705099" y="2564904"/>
            <a:chExt cx="1800200" cy="1800200"/>
          </a:xfrm>
        </p:grpSpPr>
        <p:sp>
          <p:nvSpPr>
            <p:cNvPr id="73" name="椭圆 72">
              <a:extLst>
                <a:ext uri="{FF2B5EF4-FFF2-40B4-BE49-F238E27FC236}">
                  <a16:creationId xmlns:a16="http://schemas.microsoft.com/office/drawing/2014/main" id="{0F516D33-59E1-8244-A683-BFE068BBAF79}"/>
                </a:ext>
              </a:extLst>
            </p:cNvPr>
            <p:cNvSpPr/>
            <p:nvPr/>
          </p:nvSpPr>
          <p:spPr>
            <a:xfrm>
              <a:off x="1705099" y="2564904"/>
              <a:ext cx="1800200" cy="1800200"/>
            </a:xfrm>
            <a:prstGeom prst="ellipse">
              <a:avLst/>
            </a:prstGeom>
            <a:solidFill>
              <a:srgbClr val="405F8F"/>
            </a:solidFill>
            <a:ln>
              <a:noFill/>
            </a:ln>
            <a:effectLst>
              <a:outerShdw blurRad="4445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74" name="椭圆 73">
              <a:extLst>
                <a:ext uri="{FF2B5EF4-FFF2-40B4-BE49-F238E27FC236}">
                  <a16:creationId xmlns:a16="http://schemas.microsoft.com/office/drawing/2014/main" id="{4B0C7AFC-69D9-4B4E-9F53-3168D3B49661}"/>
                </a:ext>
              </a:extLst>
            </p:cNvPr>
            <p:cNvSpPr/>
            <p:nvPr/>
          </p:nvSpPr>
          <p:spPr>
            <a:xfrm>
              <a:off x="1853307" y="2713112"/>
              <a:ext cx="1503784" cy="1503784"/>
            </a:xfrm>
            <a:prstGeom prst="ellipse">
              <a:avLst/>
            </a:prstGeom>
            <a:blipFill>
              <a:blip r:embed="rId3"/>
              <a:stretch>
                <a:fillRect/>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sp>
        <p:nvSpPr>
          <p:cNvPr id="76" name="TextBox 18">
            <a:extLst>
              <a:ext uri="{FF2B5EF4-FFF2-40B4-BE49-F238E27FC236}">
                <a16:creationId xmlns:a16="http://schemas.microsoft.com/office/drawing/2014/main" id="{DE8D43A1-BC69-9D4F-A8E0-9B0D807A2D44}"/>
              </a:ext>
            </a:extLst>
          </p:cNvPr>
          <p:cNvSpPr txBox="1"/>
          <p:nvPr/>
        </p:nvSpPr>
        <p:spPr>
          <a:xfrm>
            <a:off x="3199262" y="2915497"/>
            <a:ext cx="1443297" cy="830997"/>
          </a:xfrm>
          <a:prstGeom prst="rect">
            <a:avLst/>
          </a:prstGeom>
          <a:noFill/>
        </p:spPr>
        <p:txBody>
          <a:bodyPr wrap="square" rtlCol="0">
            <a:spAutoFit/>
          </a:bodyPr>
          <a:lstStyle/>
          <a:p>
            <a:pPr algn="ctr"/>
            <a:r>
              <a:rPr lang="zh-CN" altLang="en-US"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技术</a:t>
            </a:r>
            <a:endParaRPr lang="en-US" altLang="zh-CN"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pPr algn="ctr"/>
            <a:r>
              <a:rPr lang="zh-CN" altLang="en-US"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选型</a:t>
            </a:r>
            <a:endParaRPr lang="en-US" altLang="zh-CN"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nvGrpSpPr>
          <p:cNvPr id="77" name="组合 76">
            <a:extLst>
              <a:ext uri="{FF2B5EF4-FFF2-40B4-BE49-F238E27FC236}">
                <a16:creationId xmlns:a16="http://schemas.microsoft.com/office/drawing/2014/main" id="{A6562778-F853-B34F-ACFF-B4BBE7A709DF}"/>
              </a:ext>
            </a:extLst>
          </p:cNvPr>
          <p:cNvGrpSpPr/>
          <p:nvPr/>
        </p:nvGrpSpPr>
        <p:grpSpPr>
          <a:xfrm>
            <a:off x="5068400" y="2538224"/>
            <a:ext cx="1585543" cy="1585543"/>
            <a:chOff x="1705099" y="2564904"/>
            <a:chExt cx="1800200" cy="1800200"/>
          </a:xfrm>
        </p:grpSpPr>
        <p:sp>
          <p:nvSpPr>
            <p:cNvPr id="79" name="椭圆 78">
              <a:extLst>
                <a:ext uri="{FF2B5EF4-FFF2-40B4-BE49-F238E27FC236}">
                  <a16:creationId xmlns:a16="http://schemas.microsoft.com/office/drawing/2014/main" id="{E5705B63-E20A-DB4C-BEBD-354352979CF5}"/>
                </a:ext>
              </a:extLst>
            </p:cNvPr>
            <p:cNvSpPr/>
            <p:nvPr/>
          </p:nvSpPr>
          <p:spPr>
            <a:xfrm>
              <a:off x="1705099" y="2564904"/>
              <a:ext cx="1800200" cy="1800200"/>
            </a:xfrm>
            <a:prstGeom prst="ellipse">
              <a:avLst/>
            </a:prstGeom>
            <a:solidFill>
              <a:srgbClr val="405F8F"/>
            </a:solidFill>
            <a:ln>
              <a:noFill/>
            </a:ln>
            <a:effectLst>
              <a:outerShdw blurRad="4445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80" name="椭圆 79">
              <a:extLst>
                <a:ext uri="{FF2B5EF4-FFF2-40B4-BE49-F238E27FC236}">
                  <a16:creationId xmlns:a16="http://schemas.microsoft.com/office/drawing/2014/main" id="{0C66B1CF-7EA1-C846-8BFC-D73A8057BBE9}"/>
                </a:ext>
              </a:extLst>
            </p:cNvPr>
            <p:cNvSpPr/>
            <p:nvPr/>
          </p:nvSpPr>
          <p:spPr>
            <a:xfrm>
              <a:off x="1853307" y="2713112"/>
              <a:ext cx="1503784" cy="1503784"/>
            </a:xfrm>
            <a:prstGeom prst="ellipse">
              <a:avLst/>
            </a:prstGeom>
            <a:blipFill>
              <a:blip r:embed="rId3"/>
              <a:stretch>
                <a:fillRect/>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sp>
        <p:nvSpPr>
          <p:cNvPr id="81" name="TextBox 22">
            <a:extLst>
              <a:ext uri="{FF2B5EF4-FFF2-40B4-BE49-F238E27FC236}">
                <a16:creationId xmlns:a16="http://schemas.microsoft.com/office/drawing/2014/main" id="{AEF1029E-C191-764C-B03A-3E75E72EE345}"/>
              </a:ext>
            </a:extLst>
          </p:cNvPr>
          <p:cNvSpPr txBox="1"/>
          <p:nvPr/>
        </p:nvSpPr>
        <p:spPr>
          <a:xfrm>
            <a:off x="5107843" y="2915497"/>
            <a:ext cx="1443297" cy="830997"/>
          </a:xfrm>
          <a:prstGeom prst="rect">
            <a:avLst/>
          </a:prstGeom>
          <a:noFill/>
        </p:spPr>
        <p:txBody>
          <a:bodyPr wrap="square" rtlCol="0">
            <a:spAutoFit/>
          </a:bodyPr>
          <a:lstStyle/>
          <a:p>
            <a:pPr algn="ctr"/>
            <a:r>
              <a:rPr lang="zh-CN" altLang="en-US"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开发</a:t>
            </a:r>
            <a:endParaRPr lang="en-US" altLang="zh-CN"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pPr algn="ctr"/>
            <a:r>
              <a:rPr lang="zh-CN" altLang="en-US"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友好</a:t>
            </a:r>
            <a:endParaRPr lang="en-US" altLang="zh-CN"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nvGrpSpPr>
          <p:cNvPr id="83" name="组合 82">
            <a:extLst>
              <a:ext uri="{FF2B5EF4-FFF2-40B4-BE49-F238E27FC236}">
                <a16:creationId xmlns:a16="http://schemas.microsoft.com/office/drawing/2014/main" id="{BB7F56BF-D277-DF48-8710-32860B7CF0CE}"/>
              </a:ext>
            </a:extLst>
          </p:cNvPr>
          <p:cNvGrpSpPr/>
          <p:nvPr/>
        </p:nvGrpSpPr>
        <p:grpSpPr>
          <a:xfrm>
            <a:off x="6974876" y="2550523"/>
            <a:ext cx="1585543" cy="1585543"/>
            <a:chOff x="1705099" y="2564904"/>
            <a:chExt cx="1800200" cy="1800200"/>
          </a:xfrm>
        </p:grpSpPr>
        <p:sp>
          <p:nvSpPr>
            <p:cNvPr id="84" name="椭圆 83">
              <a:extLst>
                <a:ext uri="{FF2B5EF4-FFF2-40B4-BE49-F238E27FC236}">
                  <a16:creationId xmlns:a16="http://schemas.microsoft.com/office/drawing/2014/main" id="{FE0D62D2-9897-DB4E-A6EF-30A7EDA7493F}"/>
                </a:ext>
              </a:extLst>
            </p:cNvPr>
            <p:cNvSpPr/>
            <p:nvPr/>
          </p:nvSpPr>
          <p:spPr>
            <a:xfrm>
              <a:off x="1705099" y="2564904"/>
              <a:ext cx="1800200" cy="1800200"/>
            </a:xfrm>
            <a:prstGeom prst="ellipse">
              <a:avLst/>
            </a:prstGeom>
            <a:solidFill>
              <a:srgbClr val="405F8F"/>
            </a:solidFill>
            <a:ln>
              <a:noFill/>
            </a:ln>
            <a:effectLst>
              <a:outerShdw blurRad="444500" dist="889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85" name="椭圆 84">
              <a:extLst>
                <a:ext uri="{FF2B5EF4-FFF2-40B4-BE49-F238E27FC236}">
                  <a16:creationId xmlns:a16="http://schemas.microsoft.com/office/drawing/2014/main" id="{528AE548-9796-CC48-BF7D-DD0BA2693B7F}"/>
                </a:ext>
              </a:extLst>
            </p:cNvPr>
            <p:cNvSpPr/>
            <p:nvPr/>
          </p:nvSpPr>
          <p:spPr>
            <a:xfrm>
              <a:off x="1853307" y="2713112"/>
              <a:ext cx="1503784" cy="1503784"/>
            </a:xfrm>
            <a:prstGeom prst="ellipse">
              <a:avLst/>
            </a:prstGeom>
            <a:blipFill>
              <a:blip r:embed="rId3"/>
              <a:stretch>
                <a:fillRect/>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sp>
        <p:nvSpPr>
          <p:cNvPr id="87" name="TextBox 26">
            <a:extLst>
              <a:ext uri="{FF2B5EF4-FFF2-40B4-BE49-F238E27FC236}">
                <a16:creationId xmlns:a16="http://schemas.microsoft.com/office/drawing/2014/main" id="{530C8C6C-97DA-1C4F-83BA-650F82BBAC6E}"/>
              </a:ext>
            </a:extLst>
          </p:cNvPr>
          <p:cNvSpPr txBox="1"/>
          <p:nvPr/>
        </p:nvSpPr>
        <p:spPr>
          <a:xfrm>
            <a:off x="7014319" y="2927796"/>
            <a:ext cx="1443297" cy="830997"/>
          </a:xfrm>
          <a:prstGeom prst="rect">
            <a:avLst/>
          </a:prstGeom>
          <a:noFill/>
        </p:spPr>
        <p:txBody>
          <a:bodyPr wrap="square" rtlCol="0">
            <a:spAutoFit/>
          </a:bodyPr>
          <a:lstStyle/>
          <a:p>
            <a:pPr algn="ctr"/>
            <a:r>
              <a:rPr lang="zh-CN" altLang="en-US"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运维</a:t>
            </a:r>
            <a:endParaRPr lang="en-US" altLang="zh-CN"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pPr algn="ctr"/>
            <a:r>
              <a:rPr lang="zh-CN" altLang="en-US"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友好</a:t>
            </a:r>
            <a:endParaRPr lang="en-US" altLang="zh-CN" sz="2400" b="1"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88" name="Freeform 12">
            <a:extLst>
              <a:ext uri="{FF2B5EF4-FFF2-40B4-BE49-F238E27FC236}">
                <a16:creationId xmlns:a16="http://schemas.microsoft.com/office/drawing/2014/main" id="{151D41AC-0515-4147-B579-7052483B0967}"/>
              </a:ext>
            </a:extLst>
          </p:cNvPr>
          <p:cNvSpPr/>
          <p:nvPr/>
        </p:nvSpPr>
        <p:spPr bwMode="auto">
          <a:xfrm>
            <a:off x="1023292" y="733661"/>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405F8F"/>
          </a:solidFill>
          <a:ln>
            <a:noFill/>
          </a:ln>
        </p:spPr>
        <p:txBody>
          <a:bodyPr/>
          <a:lstStyle/>
          <a:p>
            <a:endParaRPr lang="zh-CN" altLang="en-US"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89" name="Freeform 12">
            <a:extLst>
              <a:ext uri="{FF2B5EF4-FFF2-40B4-BE49-F238E27FC236}">
                <a16:creationId xmlns:a16="http://schemas.microsoft.com/office/drawing/2014/main" id="{0187DC02-B8E2-3D4B-8EC6-A7C07ABF6E07}"/>
              </a:ext>
            </a:extLst>
          </p:cNvPr>
          <p:cNvSpPr/>
          <p:nvPr/>
        </p:nvSpPr>
        <p:spPr bwMode="auto">
          <a:xfrm flipH="1" flipV="1">
            <a:off x="8296100" y="1607718"/>
            <a:ext cx="528638"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405F8F"/>
          </a:solidFill>
          <a:ln>
            <a:noFill/>
          </a:ln>
        </p:spPr>
        <p:txBody>
          <a:bodyPr/>
          <a:lstStyle/>
          <a:p>
            <a:endParaRPr lang="zh-CN" altLang="en-US"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90" name="矩形 89">
            <a:extLst>
              <a:ext uri="{FF2B5EF4-FFF2-40B4-BE49-F238E27FC236}">
                <a16:creationId xmlns:a16="http://schemas.microsoft.com/office/drawing/2014/main" id="{93E2338F-8BA7-7346-B690-A76B4D784854}"/>
              </a:ext>
            </a:extLst>
          </p:cNvPr>
          <p:cNvSpPr/>
          <p:nvPr/>
        </p:nvSpPr>
        <p:spPr>
          <a:xfrm>
            <a:off x="1119560" y="831838"/>
            <a:ext cx="7608588" cy="1216349"/>
          </a:xfrm>
          <a:prstGeom prst="rect">
            <a:avLst/>
          </a:prstGeom>
          <a:noFill/>
          <a:ln w="9525">
            <a:solidFill>
              <a:srgbClr val="405F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92" name="矩形 91">
            <a:extLst>
              <a:ext uri="{FF2B5EF4-FFF2-40B4-BE49-F238E27FC236}">
                <a16:creationId xmlns:a16="http://schemas.microsoft.com/office/drawing/2014/main" id="{F2133544-B3F3-1047-BDFF-C18528CDFE27}"/>
              </a:ext>
            </a:extLst>
          </p:cNvPr>
          <p:cNvSpPr>
            <a:spLocks noChangeArrowheads="1"/>
          </p:cNvSpPr>
          <p:nvPr/>
        </p:nvSpPr>
        <p:spPr bwMode="auto">
          <a:xfrm>
            <a:off x="1407592" y="1213062"/>
            <a:ext cx="7152827" cy="362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6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吸收行业精华和最佳实践，为工程化开发提供保障，形成金科的技术能力沉淀</a:t>
            </a:r>
          </a:p>
        </p:txBody>
      </p:sp>
      <p:sp>
        <p:nvSpPr>
          <p:cNvPr id="93" name="稻壳儿小白白(http://dwz.cn/Wu2UP)">
            <a:extLst>
              <a:ext uri="{FF2B5EF4-FFF2-40B4-BE49-F238E27FC236}">
                <a16:creationId xmlns:a16="http://schemas.microsoft.com/office/drawing/2014/main" id="{A9F18D89-DBF2-2F41-89D4-E98A94110BA8}"/>
              </a:ext>
            </a:extLst>
          </p:cNvPr>
          <p:cNvSpPr txBox="1">
            <a:spLocks noChangeArrowheads="1"/>
          </p:cNvSpPr>
          <p:nvPr/>
        </p:nvSpPr>
        <p:spPr bwMode="auto">
          <a:xfrm>
            <a:off x="1075793" y="4214775"/>
            <a:ext cx="1920732" cy="1216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nSpc>
                <a:spcPct val="120000"/>
              </a:lnSpc>
              <a:spcBef>
                <a:spcPct val="20000"/>
              </a:spcBef>
            </a:pPr>
            <a:r>
              <a:rPr lang="zh-CN" altLang="en-US" sz="1200" dirty="0">
                <a:solidFill>
                  <a:srgbClr val="445469"/>
                </a:solidFill>
                <a:sym typeface="Arial" panose="020B0604020202020204" pitchFamily="34" charset="0"/>
              </a:rPr>
              <a:t>采用微服务架构，支持高并发、大规模的分布式应用，服务具有可组合性及弹性伸缩能力，且服务容易开发、理解和维护</a:t>
            </a:r>
          </a:p>
        </p:txBody>
      </p:sp>
      <p:sp>
        <p:nvSpPr>
          <p:cNvPr id="95" name="稻壳儿小白白(http://dwz.cn/Wu2UP)">
            <a:extLst>
              <a:ext uri="{FF2B5EF4-FFF2-40B4-BE49-F238E27FC236}">
                <a16:creationId xmlns:a16="http://schemas.microsoft.com/office/drawing/2014/main" id="{2ECB241D-E752-8348-8A0D-7160FAB37C64}"/>
              </a:ext>
            </a:extLst>
          </p:cNvPr>
          <p:cNvSpPr txBox="1">
            <a:spLocks noChangeArrowheads="1"/>
          </p:cNvSpPr>
          <p:nvPr/>
        </p:nvSpPr>
        <p:spPr bwMode="auto">
          <a:xfrm>
            <a:off x="2936938" y="4214775"/>
            <a:ext cx="1963203" cy="1402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spcBef>
                <a:spcPct val="20000"/>
              </a:spcBef>
            </a:pPr>
            <a:r>
              <a:rPr lang="zh-CN" altLang="en-US" sz="1200" dirty="0">
                <a:solidFill>
                  <a:srgbClr val="445469"/>
                </a:solidFill>
                <a:sym typeface="Arial" panose="020B0604020202020204" pitchFamily="34" charset="0"/>
              </a:rPr>
              <a:t>基于微服务架构，技术选型符合生产级、一线互联网公司落地成熟产品、开源社区活跃度高的三个标准，选取</a:t>
            </a:r>
            <a:r>
              <a:rPr lang="en-US" altLang="zh-CN" sz="1200" dirty="0">
                <a:solidFill>
                  <a:srgbClr val="445469"/>
                </a:solidFill>
                <a:sym typeface="Arial" panose="020B0604020202020204" pitchFamily="34" charset="0"/>
              </a:rPr>
              <a:t>Spring</a:t>
            </a:r>
            <a:r>
              <a:rPr lang="zh-CN" altLang="en-US" sz="1200" dirty="0">
                <a:solidFill>
                  <a:srgbClr val="445469"/>
                </a:solidFill>
                <a:sym typeface="Arial" panose="020B0604020202020204" pitchFamily="34" charset="0"/>
              </a:rPr>
              <a:t> </a:t>
            </a:r>
            <a:r>
              <a:rPr lang="en-US" altLang="zh-CN" sz="1200" dirty="0">
                <a:solidFill>
                  <a:srgbClr val="445469"/>
                </a:solidFill>
                <a:sym typeface="Arial" panose="020B0604020202020204" pitchFamily="34" charset="0"/>
              </a:rPr>
              <a:t>Cloud</a:t>
            </a:r>
            <a:r>
              <a:rPr lang="zh-CN" altLang="en-US" sz="1200" dirty="0">
                <a:solidFill>
                  <a:srgbClr val="445469"/>
                </a:solidFill>
                <a:sym typeface="Arial" panose="020B0604020202020204" pitchFamily="34" charset="0"/>
              </a:rPr>
              <a:t>微服务框架和其他开源产品</a:t>
            </a:r>
          </a:p>
        </p:txBody>
      </p:sp>
      <p:sp>
        <p:nvSpPr>
          <p:cNvPr id="97" name="稻壳儿小白白(http://dwz.cn/Wu2UP)">
            <a:extLst>
              <a:ext uri="{FF2B5EF4-FFF2-40B4-BE49-F238E27FC236}">
                <a16:creationId xmlns:a16="http://schemas.microsoft.com/office/drawing/2014/main" id="{95DA852F-FB46-264E-8A32-94E5BABBA6EA}"/>
              </a:ext>
            </a:extLst>
          </p:cNvPr>
          <p:cNvSpPr txBox="1">
            <a:spLocks noChangeArrowheads="1"/>
          </p:cNvSpPr>
          <p:nvPr/>
        </p:nvSpPr>
        <p:spPr bwMode="auto">
          <a:xfrm>
            <a:off x="4879281" y="4214775"/>
            <a:ext cx="2095595" cy="1402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a:lnSpc>
                <a:spcPct val="120000"/>
              </a:lnSpc>
              <a:spcBef>
                <a:spcPct val="20000"/>
              </a:spcBef>
            </a:pPr>
            <a:r>
              <a:rPr lang="zh-CN" altLang="en-US" sz="1200" dirty="0">
                <a:solidFill>
                  <a:srgbClr val="445469"/>
                </a:solidFill>
                <a:sym typeface="Arial" panose="020B0604020202020204" pitchFamily="34" charset="0"/>
              </a:rPr>
              <a:t>对开源产品进行易用性封装，约定最优配置，降低基础开发框架的使用门槛。自研产品具有简单、易用性及可扩展性，并提供一系列的常用开发组件和开发工具。</a:t>
            </a:r>
          </a:p>
        </p:txBody>
      </p:sp>
      <p:sp>
        <p:nvSpPr>
          <p:cNvPr id="98" name="稻壳儿小白白(http://dwz.cn/Wu2UP)">
            <a:extLst>
              <a:ext uri="{FF2B5EF4-FFF2-40B4-BE49-F238E27FC236}">
                <a16:creationId xmlns:a16="http://schemas.microsoft.com/office/drawing/2014/main" id="{F677301D-B43D-6B48-8EB2-0DFBD7E94A5F}"/>
              </a:ext>
            </a:extLst>
          </p:cNvPr>
          <p:cNvSpPr txBox="1">
            <a:spLocks noChangeArrowheads="1"/>
          </p:cNvSpPr>
          <p:nvPr/>
        </p:nvSpPr>
        <p:spPr bwMode="auto">
          <a:xfrm>
            <a:off x="6995475" y="4214775"/>
            <a:ext cx="1708960" cy="1216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1pPr>
            <a:lvl2pPr marL="742950" indent="-28575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2pPr>
            <a:lvl3pPr marL="11430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3pPr>
            <a:lvl4pPr marL="16002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4pPr>
            <a:lvl5pPr marL="2057400" indent="-228600" defTabSz="1216025">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spcBef>
                <a:spcPct val="20000"/>
              </a:spcBef>
            </a:pPr>
            <a:r>
              <a:rPr lang="zh-CN" altLang="en-US" sz="1200" dirty="0">
                <a:solidFill>
                  <a:srgbClr val="445469"/>
                </a:solidFill>
                <a:sym typeface="Arial" panose="020B0604020202020204" pitchFamily="34" charset="0"/>
              </a:rPr>
              <a:t>基础开发框架集成运维监控</a:t>
            </a:r>
            <a:r>
              <a:rPr lang="en-US" altLang="zh-CN" sz="1200" dirty="0">
                <a:solidFill>
                  <a:srgbClr val="445469"/>
                </a:solidFill>
                <a:sym typeface="Arial" panose="020B0604020202020204" pitchFamily="34" charset="0"/>
              </a:rPr>
              <a:t>Metrics</a:t>
            </a:r>
            <a:r>
              <a:rPr lang="zh-CN" altLang="en-US" sz="1200" dirty="0">
                <a:solidFill>
                  <a:srgbClr val="445469"/>
                </a:solidFill>
                <a:sym typeface="Arial" panose="020B0604020202020204" pitchFamily="34" charset="0"/>
              </a:rPr>
              <a:t>；统一技术框架，可快速进行问题定位、分析；集中配置管理；统一运维方案。</a:t>
            </a:r>
          </a:p>
        </p:txBody>
      </p:sp>
    </p:spTree>
    <p:extLst>
      <p:ext uri="{BB962C8B-B14F-4D97-AF65-F5344CB8AC3E}">
        <p14:creationId xmlns:p14="http://schemas.microsoft.com/office/powerpoint/2010/main" val="1059259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框架概述</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面向开发</a:t>
            </a:r>
          </a:p>
        </p:txBody>
      </p:sp>
      <p:grpSp>
        <p:nvGrpSpPr>
          <p:cNvPr id="27" name="组合 26">
            <a:extLst>
              <a:ext uri="{FF2B5EF4-FFF2-40B4-BE49-F238E27FC236}">
                <a16:creationId xmlns:a16="http://schemas.microsoft.com/office/drawing/2014/main" id="{282D7180-1EBE-2849-AF43-C704E000F52F}"/>
              </a:ext>
            </a:extLst>
          </p:cNvPr>
          <p:cNvGrpSpPr/>
          <p:nvPr/>
        </p:nvGrpSpPr>
        <p:grpSpPr>
          <a:xfrm>
            <a:off x="1269463" y="1348905"/>
            <a:ext cx="2081054" cy="2199066"/>
            <a:chOff x="2785219" y="1704380"/>
            <a:chExt cx="2202638" cy="2342999"/>
          </a:xfrm>
        </p:grpSpPr>
        <p:grpSp>
          <p:nvGrpSpPr>
            <p:cNvPr id="28" name="组合 27">
              <a:extLst>
                <a:ext uri="{FF2B5EF4-FFF2-40B4-BE49-F238E27FC236}">
                  <a16:creationId xmlns:a16="http://schemas.microsoft.com/office/drawing/2014/main" id="{2DB8BFD8-B549-2149-A176-24EB3CD611E1}"/>
                </a:ext>
              </a:extLst>
            </p:cNvPr>
            <p:cNvGrpSpPr/>
            <p:nvPr/>
          </p:nvGrpSpPr>
          <p:grpSpPr>
            <a:xfrm>
              <a:off x="2785219" y="1704380"/>
              <a:ext cx="2202638" cy="2342999"/>
              <a:chOff x="2785219" y="1704380"/>
              <a:chExt cx="2202638" cy="2342999"/>
            </a:xfrm>
            <a:solidFill>
              <a:srgbClr val="0070C0"/>
            </a:solidFill>
            <a:effectLst>
              <a:outerShdw blurRad="444500" dist="88900" dir="2700000" algn="tl" rotWithShape="0">
                <a:prstClr val="black">
                  <a:alpha val="40000"/>
                </a:prstClr>
              </a:outerShdw>
            </a:effectLst>
          </p:grpSpPr>
          <p:sp>
            <p:nvSpPr>
              <p:cNvPr id="32" name="椭圆 31">
                <a:extLst>
                  <a:ext uri="{FF2B5EF4-FFF2-40B4-BE49-F238E27FC236}">
                    <a16:creationId xmlns:a16="http://schemas.microsoft.com/office/drawing/2014/main" id="{2DF5B8C7-0B91-3046-8923-F45AB2656A65}"/>
                  </a:ext>
                </a:extLst>
              </p:cNvPr>
              <p:cNvSpPr/>
              <p:nvPr/>
            </p:nvSpPr>
            <p:spPr>
              <a:xfrm>
                <a:off x="2785219" y="1704380"/>
                <a:ext cx="2202638" cy="2202638"/>
              </a:xfrm>
              <a:prstGeom prst="ellips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33" name="等腰三角形 17">
                <a:extLst>
                  <a:ext uri="{FF2B5EF4-FFF2-40B4-BE49-F238E27FC236}">
                    <a16:creationId xmlns:a16="http://schemas.microsoft.com/office/drawing/2014/main" id="{1AFF4EA3-8515-0545-AAE1-535C162CA539}"/>
                  </a:ext>
                </a:extLst>
              </p:cNvPr>
              <p:cNvSpPr/>
              <p:nvPr/>
            </p:nvSpPr>
            <p:spPr>
              <a:xfrm flipV="1">
                <a:off x="3747194" y="3869875"/>
                <a:ext cx="278687" cy="177504"/>
              </a:xfrm>
              <a:prstGeom prst="triangl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nvGrpSpPr>
            <p:cNvPr id="29" name="组合 28">
              <a:extLst>
                <a:ext uri="{FF2B5EF4-FFF2-40B4-BE49-F238E27FC236}">
                  <a16:creationId xmlns:a16="http://schemas.microsoft.com/office/drawing/2014/main" id="{854BA996-531A-B140-8D1D-F9DC4BF93EA4}"/>
                </a:ext>
              </a:extLst>
            </p:cNvPr>
            <p:cNvGrpSpPr/>
            <p:nvPr/>
          </p:nvGrpSpPr>
          <p:grpSpPr>
            <a:xfrm>
              <a:off x="2907211" y="1834146"/>
              <a:ext cx="1958654" cy="2083467"/>
              <a:chOff x="2785219" y="1704380"/>
              <a:chExt cx="2202638" cy="2342999"/>
            </a:xfrm>
            <a:blipFill>
              <a:blip r:embed="rId3"/>
              <a:stretch>
                <a:fillRect l="-167158" t="-31921" r="-198372" b="-151558"/>
              </a:stretch>
            </a:blipFill>
            <a:effectLst>
              <a:outerShdw blurRad="50800" dist="38100" dir="2700000" algn="tl" rotWithShape="0">
                <a:prstClr val="black">
                  <a:alpha val="40000"/>
                </a:prstClr>
              </a:outerShdw>
            </a:effectLst>
          </p:grpSpPr>
          <p:sp>
            <p:nvSpPr>
              <p:cNvPr id="30" name="椭圆 29">
                <a:extLst>
                  <a:ext uri="{FF2B5EF4-FFF2-40B4-BE49-F238E27FC236}">
                    <a16:creationId xmlns:a16="http://schemas.microsoft.com/office/drawing/2014/main" id="{7B98C4A9-4636-3E47-8ECB-AB756D2CDFFC}"/>
                  </a:ext>
                </a:extLst>
              </p:cNvPr>
              <p:cNvSpPr/>
              <p:nvPr/>
            </p:nvSpPr>
            <p:spPr>
              <a:xfrm>
                <a:off x="2785219" y="1704380"/>
                <a:ext cx="2202638" cy="22026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31" name="等腰三角形 15">
                <a:extLst>
                  <a:ext uri="{FF2B5EF4-FFF2-40B4-BE49-F238E27FC236}">
                    <a16:creationId xmlns:a16="http://schemas.microsoft.com/office/drawing/2014/main" id="{5F558B73-B442-7548-AE95-C4E11275B73C}"/>
                  </a:ext>
                </a:extLst>
              </p:cNvPr>
              <p:cNvSpPr/>
              <p:nvPr/>
            </p:nvSpPr>
            <p:spPr>
              <a:xfrm flipV="1">
                <a:off x="3747194" y="3869875"/>
                <a:ext cx="278687" cy="17750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sp>
        <p:nvSpPr>
          <p:cNvPr id="34" name="TextBox 18">
            <a:extLst>
              <a:ext uri="{FF2B5EF4-FFF2-40B4-BE49-F238E27FC236}">
                <a16:creationId xmlns:a16="http://schemas.microsoft.com/office/drawing/2014/main" id="{F7F3CBC6-EC8F-C54B-86CA-A20AE97EE6D9}"/>
              </a:ext>
            </a:extLst>
          </p:cNvPr>
          <p:cNvSpPr txBox="1"/>
          <p:nvPr/>
        </p:nvSpPr>
        <p:spPr>
          <a:xfrm>
            <a:off x="1464986" y="2065412"/>
            <a:ext cx="1555101" cy="738664"/>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r>
              <a:rPr lang="zh-CN" altLang="en-US" sz="2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开箱</a:t>
            </a:r>
            <a:endParaRPr lang="en-US" altLang="zh-CN" sz="2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r>
              <a:rPr lang="zh-CN" altLang="en-US"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即用</a:t>
            </a:r>
          </a:p>
        </p:txBody>
      </p:sp>
      <p:sp>
        <p:nvSpPr>
          <p:cNvPr id="35" name="等腰三角形 45">
            <a:extLst>
              <a:ext uri="{FF2B5EF4-FFF2-40B4-BE49-F238E27FC236}">
                <a16:creationId xmlns:a16="http://schemas.microsoft.com/office/drawing/2014/main" id="{C5F038B5-10F4-0C4F-82EA-0C333706EEEB}"/>
              </a:ext>
            </a:extLst>
          </p:cNvPr>
          <p:cNvSpPr/>
          <p:nvPr/>
        </p:nvSpPr>
        <p:spPr>
          <a:xfrm>
            <a:off x="1119560" y="3578116"/>
            <a:ext cx="2376264" cy="1478261"/>
          </a:xfrm>
          <a:custGeom>
            <a:avLst/>
            <a:gdLst/>
            <a:ahLst/>
            <a:cxnLst/>
            <a:rect l="l" t="t" r="r" b="b"/>
            <a:pathLst>
              <a:path w="1773057" h="959867">
                <a:moveTo>
                  <a:pt x="886528" y="0"/>
                </a:moveTo>
                <a:lnTo>
                  <a:pt x="953045" y="84733"/>
                </a:lnTo>
                <a:lnTo>
                  <a:pt x="1627198" y="84733"/>
                </a:lnTo>
                <a:cubicBezTo>
                  <a:pt x="1707754" y="84733"/>
                  <a:pt x="1773057" y="150036"/>
                  <a:pt x="1773057" y="230592"/>
                </a:cubicBezTo>
                <a:lnTo>
                  <a:pt x="1773057" y="814008"/>
                </a:lnTo>
                <a:cubicBezTo>
                  <a:pt x="1773057" y="894564"/>
                  <a:pt x="1707754" y="959867"/>
                  <a:pt x="1627198" y="959867"/>
                </a:cubicBezTo>
                <a:lnTo>
                  <a:pt x="145859" y="959867"/>
                </a:lnTo>
                <a:cubicBezTo>
                  <a:pt x="65303" y="959867"/>
                  <a:pt x="0" y="894564"/>
                  <a:pt x="0" y="814008"/>
                </a:cubicBezTo>
                <a:lnTo>
                  <a:pt x="0" y="230592"/>
                </a:lnTo>
                <a:cubicBezTo>
                  <a:pt x="0" y="150036"/>
                  <a:pt x="65303" y="84733"/>
                  <a:pt x="145859" y="84733"/>
                </a:cubicBezTo>
                <a:lnTo>
                  <a:pt x="820011" y="84733"/>
                </a:lnTo>
                <a:close/>
              </a:path>
            </a:pathLst>
          </a:custGeom>
          <a:noFill/>
          <a:ln w="12700">
            <a:solidFill>
              <a:srgbClr val="405F8F"/>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36" name="TextBox 20">
            <a:extLst>
              <a:ext uri="{FF2B5EF4-FFF2-40B4-BE49-F238E27FC236}">
                <a16:creationId xmlns:a16="http://schemas.microsoft.com/office/drawing/2014/main" id="{642A3689-A4E0-704D-8540-C80B65176AAF}"/>
              </a:ext>
            </a:extLst>
          </p:cNvPr>
          <p:cNvSpPr txBox="1"/>
          <p:nvPr/>
        </p:nvSpPr>
        <p:spPr>
          <a:xfrm>
            <a:off x="1246027" y="3738901"/>
            <a:ext cx="2104490" cy="1239635"/>
          </a:xfrm>
          <a:prstGeom prst="rect">
            <a:avLst/>
          </a:prstGeom>
          <a:noFill/>
        </p:spPr>
        <p:txBody>
          <a:bodyPr wrap="square" lIns="0" tIns="0" rIns="0" bIns="0" rtlCol="0">
            <a:spAutoFit/>
          </a:bodyPr>
          <a:lstStyle>
            <a:defPPr>
              <a:defRPr lang="zh-CN"/>
            </a:defPPr>
            <a:lvl1pPr algn="ctr">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marL="285750" indent="-285750" algn="l">
              <a:buFont typeface="Wingdings" pitchFamily="2" charset="2"/>
              <a:buChar char="ü"/>
            </a:pPr>
            <a:r>
              <a:rPr lang="en" altLang="zh-CN" sz="1100" b="1" dirty="0">
                <a:solidFill>
                  <a:schemeClr val="accent2"/>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Spring starter</a:t>
            </a:r>
            <a:r>
              <a:rPr lang="zh-CN" altLang="en-US" sz="1100" b="1" dirty="0">
                <a:solidFill>
                  <a:schemeClr val="accent2"/>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拔插式的功能组件</a:t>
            </a:r>
            <a:endParaRPr lang="en-US" altLang="zh-CN" sz="1100" b="1" dirty="0">
              <a:solidFill>
                <a:schemeClr val="accent2"/>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pPr marL="285750" indent="-285750" algn="l">
              <a:buFont typeface="Wingdings" pitchFamily="2" charset="2"/>
              <a:buChar char="ü"/>
            </a:pPr>
            <a:r>
              <a:rPr lang="zh-CN" altLang="en-US"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服务自动装配，简化组件配置</a:t>
            </a:r>
            <a:endParaRPr lang="en-US" altLang="zh-CN"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pPr marL="285750" indent="-285750" algn="l">
              <a:buFont typeface="Wingdings" pitchFamily="2" charset="2"/>
              <a:buChar char="ü"/>
            </a:pPr>
            <a:r>
              <a:rPr lang="zh-CN" altLang="en-US"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通过注解简化功能实现的逻辑代码</a:t>
            </a:r>
          </a:p>
        </p:txBody>
      </p:sp>
      <p:grpSp>
        <p:nvGrpSpPr>
          <p:cNvPr id="37" name="组合 36">
            <a:extLst>
              <a:ext uri="{FF2B5EF4-FFF2-40B4-BE49-F238E27FC236}">
                <a16:creationId xmlns:a16="http://schemas.microsoft.com/office/drawing/2014/main" id="{2C507CA8-DF26-EB4D-B73B-FFBB72F55341}"/>
              </a:ext>
            </a:extLst>
          </p:cNvPr>
          <p:cNvGrpSpPr/>
          <p:nvPr/>
        </p:nvGrpSpPr>
        <p:grpSpPr>
          <a:xfrm>
            <a:off x="3861751" y="1345332"/>
            <a:ext cx="2081054" cy="2213233"/>
            <a:chOff x="2785219" y="1704380"/>
            <a:chExt cx="2202638" cy="2342999"/>
          </a:xfrm>
        </p:grpSpPr>
        <p:grpSp>
          <p:nvGrpSpPr>
            <p:cNvPr id="38" name="组合 37">
              <a:extLst>
                <a:ext uri="{FF2B5EF4-FFF2-40B4-BE49-F238E27FC236}">
                  <a16:creationId xmlns:a16="http://schemas.microsoft.com/office/drawing/2014/main" id="{2E928B90-9736-A144-A7D3-3AC8D311A8F7}"/>
                </a:ext>
              </a:extLst>
            </p:cNvPr>
            <p:cNvGrpSpPr/>
            <p:nvPr/>
          </p:nvGrpSpPr>
          <p:grpSpPr>
            <a:xfrm>
              <a:off x="2785219" y="1704380"/>
              <a:ext cx="2202638" cy="2342999"/>
              <a:chOff x="2785219" y="1704380"/>
              <a:chExt cx="2202638" cy="2342999"/>
            </a:xfrm>
            <a:solidFill>
              <a:srgbClr val="0070C0"/>
            </a:solidFill>
            <a:effectLst>
              <a:outerShdw blurRad="444500" dist="88900" dir="2700000" algn="tl" rotWithShape="0">
                <a:prstClr val="black">
                  <a:alpha val="40000"/>
                </a:prstClr>
              </a:outerShdw>
            </a:effectLst>
          </p:grpSpPr>
          <p:sp>
            <p:nvSpPr>
              <p:cNvPr id="42" name="椭圆 41">
                <a:extLst>
                  <a:ext uri="{FF2B5EF4-FFF2-40B4-BE49-F238E27FC236}">
                    <a16:creationId xmlns:a16="http://schemas.microsoft.com/office/drawing/2014/main" id="{51EB851B-00CC-824B-B0A6-14F807C867AC}"/>
                  </a:ext>
                </a:extLst>
              </p:cNvPr>
              <p:cNvSpPr/>
              <p:nvPr/>
            </p:nvSpPr>
            <p:spPr>
              <a:xfrm>
                <a:off x="2785219" y="1704380"/>
                <a:ext cx="2202638" cy="2202638"/>
              </a:xfrm>
              <a:prstGeom prst="ellips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3" name="等腰三角形 27">
                <a:extLst>
                  <a:ext uri="{FF2B5EF4-FFF2-40B4-BE49-F238E27FC236}">
                    <a16:creationId xmlns:a16="http://schemas.microsoft.com/office/drawing/2014/main" id="{28F17FA2-7807-1F40-B3EF-FB39B496F5F7}"/>
                  </a:ext>
                </a:extLst>
              </p:cNvPr>
              <p:cNvSpPr/>
              <p:nvPr/>
            </p:nvSpPr>
            <p:spPr>
              <a:xfrm flipV="1">
                <a:off x="3747194" y="3869875"/>
                <a:ext cx="278687" cy="177504"/>
              </a:xfrm>
              <a:prstGeom prst="triangl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nvGrpSpPr>
            <p:cNvPr id="39" name="组合 38">
              <a:extLst>
                <a:ext uri="{FF2B5EF4-FFF2-40B4-BE49-F238E27FC236}">
                  <a16:creationId xmlns:a16="http://schemas.microsoft.com/office/drawing/2014/main" id="{77587BBD-A172-0641-B60B-F294D942BF65}"/>
                </a:ext>
              </a:extLst>
            </p:cNvPr>
            <p:cNvGrpSpPr/>
            <p:nvPr/>
          </p:nvGrpSpPr>
          <p:grpSpPr>
            <a:xfrm>
              <a:off x="2907211" y="1834146"/>
              <a:ext cx="1958654" cy="2083467"/>
              <a:chOff x="2785219" y="1704380"/>
              <a:chExt cx="2202638" cy="2342999"/>
            </a:xfrm>
            <a:blipFill>
              <a:blip r:embed="rId3"/>
              <a:stretch>
                <a:fillRect l="-167158" t="-31921" r="-198372" b="-151558"/>
              </a:stretch>
            </a:blipFill>
            <a:effectLst>
              <a:outerShdw blurRad="50800" dist="38100" dir="2700000" algn="tl" rotWithShape="0">
                <a:prstClr val="black">
                  <a:alpha val="40000"/>
                </a:prstClr>
              </a:outerShdw>
            </a:effectLst>
          </p:grpSpPr>
          <p:sp>
            <p:nvSpPr>
              <p:cNvPr id="40" name="椭圆 39">
                <a:extLst>
                  <a:ext uri="{FF2B5EF4-FFF2-40B4-BE49-F238E27FC236}">
                    <a16:creationId xmlns:a16="http://schemas.microsoft.com/office/drawing/2014/main" id="{1BB7C938-704B-3740-80C9-B1EC1A6ED433}"/>
                  </a:ext>
                </a:extLst>
              </p:cNvPr>
              <p:cNvSpPr/>
              <p:nvPr/>
            </p:nvSpPr>
            <p:spPr>
              <a:xfrm>
                <a:off x="2785219" y="1704380"/>
                <a:ext cx="2202638" cy="22026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1" name="等腰三角形 25">
                <a:extLst>
                  <a:ext uri="{FF2B5EF4-FFF2-40B4-BE49-F238E27FC236}">
                    <a16:creationId xmlns:a16="http://schemas.microsoft.com/office/drawing/2014/main" id="{C97EFDD8-688B-BA45-92EF-4FFC54508703}"/>
                  </a:ext>
                </a:extLst>
              </p:cNvPr>
              <p:cNvSpPr/>
              <p:nvPr/>
            </p:nvSpPr>
            <p:spPr>
              <a:xfrm flipV="1">
                <a:off x="3747194" y="3869875"/>
                <a:ext cx="278687" cy="17750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sp>
        <p:nvSpPr>
          <p:cNvPr id="44" name="TextBox 28">
            <a:extLst>
              <a:ext uri="{FF2B5EF4-FFF2-40B4-BE49-F238E27FC236}">
                <a16:creationId xmlns:a16="http://schemas.microsoft.com/office/drawing/2014/main" id="{E74A69DE-0024-CD40-A07E-7A7419F0CC1D}"/>
              </a:ext>
            </a:extLst>
          </p:cNvPr>
          <p:cNvSpPr txBox="1"/>
          <p:nvPr/>
        </p:nvSpPr>
        <p:spPr>
          <a:xfrm>
            <a:off x="4057274" y="2061840"/>
            <a:ext cx="1555101" cy="738664"/>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r>
              <a:rPr lang="zh-CN" altLang="en-US"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约定</a:t>
            </a:r>
            <a:endParaRPr lang="en-US" altLang="zh-CN"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r>
              <a:rPr lang="zh-CN" altLang="en-US" sz="2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优于配置</a:t>
            </a:r>
            <a:endParaRPr lang="zh-CN" altLang="en-US" sz="4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5" name="等腰三角形 45">
            <a:extLst>
              <a:ext uri="{FF2B5EF4-FFF2-40B4-BE49-F238E27FC236}">
                <a16:creationId xmlns:a16="http://schemas.microsoft.com/office/drawing/2014/main" id="{AB860282-B4C2-9046-935C-7AFF76FEEF34}"/>
              </a:ext>
            </a:extLst>
          </p:cNvPr>
          <p:cNvSpPr/>
          <p:nvPr/>
        </p:nvSpPr>
        <p:spPr>
          <a:xfrm>
            <a:off x="3861751" y="3579907"/>
            <a:ext cx="2081054" cy="1476470"/>
          </a:xfrm>
          <a:custGeom>
            <a:avLst/>
            <a:gdLst/>
            <a:ahLst/>
            <a:cxnLst/>
            <a:rect l="l" t="t" r="r" b="b"/>
            <a:pathLst>
              <a:path w="1773057" h="959867">
                <a:moveTo>
                  <a:pt x="886528" y="0"/>
                </a:moveTo>
                <a:lnTo>
                  <a:pt x="953045" y="84733"/>
                </a:lnTo>
                <a:lnTo>
                  <a:pt x="1627198" y="84733"/>
                </a:lnTo>
                <a:cubicBezTo>
                  <a:pt x="1707754" y="84733"/>
                  <a:pt x="1773057" y="150036"/>
                  <a:pt x="1773057" y="230592"/>
                </a:cubicBezTo>
                <a:lnTo>
                  <a:pt x="1773057" y="814008"/>
                </a:lnTo>
                <a:cubicBezTo>
                  <a:pt x="1773057" y="894564"/>
                  <a:pt x="1707754" y="959867"/>
                  <a:pt x="1627198" y="959867"/>
                </a:cubicBezTo>
                <a:lnTo>
                  <a:pt x="145859" y="959867"/>
                </a:lnTo>
                <a:cubicBezTo>
                  <a:pt x="65303" y="959867"/>
                  <a:pt x="0" y="894564"/>
                  <a:pt x="0" y="814008"/>
                </a:cubicBezTo>
                <a:lnTo>
                  <a:pt x="0" y="230592"/>
                </a:lnTo>
                <a:cubicBezTo>
                  <a:pt x="0" y="150036"/>
                  <a:pt x="65303" y="84733"/>
                  <a:pt x="145859" y="84733"/>
                </a:cubicBezTo>
                <a:lnTo>
                  <a:pt x="820011" y="84733"/>
                </a:lnTo>
                <a:close/>
              </a:path>
            </a:pathLst>
          </a:custGeom>
          <a:noFill/>
          <a:ln w="12700">
            <a:solidFill>
              <a:srgbClr val="405F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6" name="TextBox 30">
            <a:extLst>
              <a:ext uri="{FF2B5EF4-FFF2-40B4-BE49-F238E27FC236}">
                <a16:creationId xmlns:a16="http://schemas.microsoft.com/office/drawing/2014/main" id="{B5593F0F-BE8E-B24B-A997-5E6FC5F3EE7D}"/>
              </a:ext>
            </a:extLst>
          </p:cNvPr>
          <p:cNvSpPr txBox="1"/>
          <p:nvPr/>
        </p:nvSpPr>
        <p:spPr>
          <a:xfrm>
            <a:off x="3952090" y="3768454"/>
            <a:ext cx="1864622" cy="985719"/>
          </a:xfrm>
          <a:prstGeom prst="rect">
            <a:avLst/>
          </a:prstGeom>
          <a:noFill/>
        </p:spPr>
        <p:txBody>
          <a:bodyPr wrap="square" lIns="0" tIns="0" rIns="0" bIns="0" rtlCol="0">
            <a:spAutoFit/>
          </a:bodyPr>
          <a:lstStyle>
            <a:defPPr>
              <a:defRPr lang="zh-CN"/>
            </a:defPPr>
            <a:lvl1pPr algn="ctr">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marL="285750" indent="-285750" algn="l">
              <a:buFont typeface="Wingdings" pitchFamily="2" charset="2"/>
              <a:buChar char="ü"/>
            </a:pPr>
            <a:r>
              <a:rPr lang="zh-CN" altLang="en-US"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自带默认的配置，且默认配置已为</a:t>
            </a:r>
            <a:r>
              <a:rPr lang="zh-CN" altLang="en-US" sz="1100" b="1" dirty="0">
                <a:solidFill>
                  <a:schemeClr val="accent2"/>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最佳实践配置</a:t>
            </a:r>
            <a:r>
              <a:rPr lang="zh-CN" altLang="en-US"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，通过约定减少代码及配置量。</a:t>
            </a:r>
          </a:p>
        </p:txBody>
      </p:sp>
      <p:grpSp>
        <p:nvGrpSpPr>
          <p:cNvPr id="47" name="组合 46">
            <a:extLst>
              <a:ext uri="{FF2B5EF4-FFF2-40B4-BE49-F238E27FC236}">
                <a16:creationId xmlns:a16="http://schemas.microsoft.com/office/drawing/2014/main" id="{4A243BAA-E838-234D-A4D9-35FA4F2214AD}"/>
              </a:ext>
            </a:extLst>
          </p:cNvPr>
          <p:cNvGrpSpPr/>
          <p:nvPr/>
        </p:nvGrpSpPr>
        <p:grpSpPr>
          <a:xfrm>
            <a:off x="6420575" y="1345333"/>
            <a:ext cx="2144128" cy="2202638"/>
            <a:chOff x="2785219" y="1704380"/>
            <a:chExt cx="2202638" cy="2342999"/>
          </a:xfrm>
        </p:grpSpPr>
        <p:grpSp>
          <p:nvGrpSpPr>
            <p:cNvPr id="48" name="组合 47">
              <a:extLst>
                <a:ext uri="{FF2B5EF4-FFF2-40B4-BE49-F238E27FC236}">
                  <a16:creationId xmlns:a16="http://schemas.microsoft.com/office/drawing/2014/main" id="{62B6B4B4-A9AE-8442-A34D-96ED11BB8C9B}"/>
                </a:ext>
              </a:extLst>
            </p:cNvPr>
            <p:cNvGrpSpPr/>
            <p:nvPr/>
          </p:nvGrpSpPr>
          <p:grpSpPr>
            <a:xfrm>
              <a:off x="2785219" y="1704380"/>
              <a:ext cx="2202638" cy="2342999"/>
              <a:chOff x="2785219" y="1704380"/>
              <a:chExt cx="2202638" cy="2342999"/>
            </a:xfrm>
            <a:solidFill>
              <a:srgbClr val="0070C0"/>
            </a:solidFill>
            <a:effectLst>
              <a:outerShdw blurRad="444500" dist="88900" dir="2700000" algn="tl" rotWithShape="0">
                <a:prstClr val="black">
                  <a:alpha val="40000"/>
                </a:prstClr>
              </a:outerShdw>
            </a:effectLst>
          </p:grpSpPr>
          <p:sp>
            <p:nvSpPr>
              <p:cNvPr id="52" name="椭圆 51">
                <a:extLst>
                  <a:ext uri="{FF2B5EF4-FFF2-40B4-BE49-F238E27FC236}">
                    <a16:creationId xmlns:a16="http://schemas.microsoft.com/office/drawing/2014/main" id="{814E97D0-1FA0-8A46-84A2-139197E41B5D}"/>
                  </a:ext>
                </a:extLst>
              </p:cNvPr>
              <p:cNvSpPr/>
              <p:nvPr/>
            </p:nvSpPr>
            <p:spPr>
              <a:xfrm>
                <a:off x="2785219" y="1704380"/>
                <a:ext cx="2202638" cy="2202638"/>
              </a:xfrm>
              <a:prstGeom prst="ellips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3" name="等腰三角形 37">
                <a:extLst>
                  <a:ext uri="{FF2B5EF4-FFF2-40B4-BE49-F238E27FC236}">
                    <a16:creationId xmlns:a16="http://schemas.microsoft.com/office/drawing/2014/main" id="{62774BCE-AB3B-414F-8208-96CC1A443E01}"/>
                  </a:ext>
                </a:extLst>
              </p:cNvPr>
              <p:cNvSpPr/>
              <p:nvPr/>
            </p:nvSpPr>
            <p:spPr>
              <a:xfrm flipV="1">
                <a:off x="3747194" y="3869875"/>
                <a:ext cx="278687" cy="177504"/>
              </a:xfrm>
              <a:prstGeom prst="triangl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nvGrpSpPr>
            <p:cNvPr id="49" name="组合 48">
              <a:extLst>
                <a:ext uri="{FF2B5EF4-FFF2-40B4-BE49-F238E27FC236}">
                  <a16:creationId xmlns:a16="http://schemas.microsoft.com/office/drawing/2014/main" id="{1EB11118-4111-E048-9F45-93883DD20E00}"/>
                </a:ext>
              </a:extLst>
            </p:cNvPr>
            <p:cNvGrpSpPr/>
            <p:nvPr/>
          </p:nvGrpSpPr>
          <p:grpSpPr>
            <a:xfrm>
              <a:off x="2907211" y="1834146"/>
              <a:ext cx="1958654" cy="2083467"/>
              <a:chOff x="2785219" y="1704380"/>
              <a:chExt cx="2202638" cy="2342999"/>
            </a:xfrm>
            <a:blipFill>
              <a:blip r:embed="rId3"/>
              <a:stretch>
                <a:fillRect l="-167158" t="-31921" r="-198372" b="-151558"/>
              </a:stretch>
            </a:blipFill>
            <a:effectLst>
              <a:outerShdw blurRad="50800" dist="38100" dir="2700000" algn="tl" rotWithShape="0">
                <a:prstClr val="black">
                  <a:alpha val="40000"/>
                </a:prstClr>
              </a:outerShdw>
            </a:effectLst>
          </p:grpSpPr>
          <p:sp>
            <p:nvSpPr>
              <p:cNvPr id="50" name="椭圆 49">
                <a:extLst>
                  <a:ext uri="{FF2B5EF4-FFF2-40B4-BE49-F238E27FC236}">
                    <a16:creationId xmlns:a16="http://schemas.microsoft.com/office/drawing/2014/main" id="{B2C42E53-1F68-8B45-B8DA-CE7387D898C1}"/>
                  </a:ext>
                </a:extLst>
              </p:cNvPr>
              <p:cNvSpPr/>
              <p:nvPr/>
            </p:nvSpPr>
            <p:spPr>
              <a:xfrm>
                <a:off x="2785219" y="1704380"/>
                <a:ext cx="2202638" cy="22026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1" name="等腰三角形 35">
                <a:extLst>
                  <a:ext uri="{FF2B5EF4-FFF2-40B4-BE49-F238E27FC236}">
                    <a16:creationId xmlns:a16="http://schemas.microsoft.com/office/drawing/2014/main" id="{B2243E3F-38E0-5140-B456-9AB57EDA7C74}"/>
                  </a:ext>
                </a:extLst>
              </p:cNvPr>
              <p:cNvSpPr/>
              <p:nvPr/>
            </p:nvSpPr>
            <p:spPr>
              <a:xfrm flipV="1">
                <a:off x="3747194" y="3869875"/>
                <a:ext cx="278687" cy="17750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sp>
        <p:nvSpPr>
          <p:cNvPr id="54" name="TextBox 38">
            <a:extLst>
              <a:ext uri="{FF2B5EF4-FFF2-40B4-BE49-F238E27FC236}">
                <a16:creationId xmlns:a16="http://schemas.microsoft.com/office/drawing/2014/main" id="{4561FB09-2E2A-2A49-949D-0365DBC514F0}"/>
              </a:ext>
            </a:extLst>
          </p:cNvPr>
          <p:cNvSpPr txBox="1"/>
          <p:nvPr/>
        </p:nvSpPr>
        <p:spPr>
          <a:xfrm>
            <a:off x="6685832" y="1907952"/>
            <a:ext cx="1555101" cy="1046440"/>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r>
              <a:rPr lang="zh-CN" altLang="en-US" sz="2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代码</a:t>
            </a:r>
            <a:endParaRPr lang="en-US" altLang="zh-CN" sz="2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r>
              <a:rPr lang="zh-CN" altLang="en-US"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自动</a:t>
            </a:r>
            <a:endParaRPr lang="en-US" altLang="zh-CN"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r>
              <a:rPr lang="zh-CN" altLang="en-US" sz="2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生成</a:t>
            </a:r>
            <a:endParaRPr lang="zh-CN" altLang="en-US" sz="4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5" name="等腰三角形 45">
            <a:extLst>
              <a:ext uri="{FF2B5EF4-FFF2-40B4-BE49-F238E27FC236}">
                <a16:creationId xmlns:a16="http://schemas.microsoft.com/office/drawing/2014/main" id="{1E81D7C8-080E-514D-8C91-F67C10F3916F}"/>
              </a:ext>
            </a:extLst>
          </p:cNvPr>
          <p:cNvSpPr/>
          <p:nvPr/>
        </p:nvSpPr>
        <p:spPr>
          <a:xfrm>
            <a:off x="6232867" y="3568238"/>
            <a:ext cx="2519541" cy="1488140"/>
          </a:xfrm>
          <a:custGeom>
            <a:avLst/>
            <a:gdLst/>
            <a:ahLst/>
            <a:cxnLst/>
            <a:rect l="l" t="t" r="r" b="b"/>
            <a:pathLst>
              <a:path w="1773057" h="959867">
                <a:moveTo>
                  <a:pt x="886528" y="0"/>
                </a:moveTo>
                <a:lnTo>
                  <a:pt x="953045" y="84733"/>
                </a:lnTo>
                <a:lnTo>
                  <a:pt x="1627198" y="84733"/>
                </a:lnTo>
                <a:cubicBezTo>
                  <a:pt x="1707754" y="84733"/>
                  <a:pt x="1773057" y="150036"/>
                  <a:pt x="1773057" y="230592"/>
                </a:cubicBezTo>
                <a:lnTo>
                  <a:pt x="1773057" y="814008"/>
                </a:lnTo>
                <a:cubicBezTo>
                  <a:pt x="1773057" y="894564"/>
                  <a:pt x="1707754" y="959867"/>
                  <a:pt x="1627198" y="959867"/>
                </a:cubicBezTo>
                <a:lnTo>
                  <a:pt x="145859" y="959867"/>
                </a:lnTo>
                <a:cubicBezTo>
                  <a:pt x="65303" y="959867"/>
                  <a:pt x="0" y="894564"/>
                  <a:pt x="0" y="814008"/>
                </a:cubicBezTo>
                <a:lnTo>
                  <a:pt x="0" y="230592"/>
                </a:lnTo>
                <a:cubicBezTo>
                  <a:pt x="0" y="150036"/>
                  <a:pt x="65303" y="84733"/>
                  <a:pt x="145859" y="84733"/>
                </a:cubicBezTo>
                <a:lnTo>
                  <a:pt x="820011" y="84733"/>
                </a:lnTo>
                <a:close/>
              </a:path>
            </a:pathLst>
          </a:custGeom>
          <a:noFill/>
          <a:ln w="12700">
            <a:solidFill>
              <a:srgbClr val="405F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6" name="TextBox 40">
            <a:extLst>
              <a:ext uri="{FF2B5EF4-FFF2-40B4-BE49-F238E27FC236}">
                <a16:creationId xmlns:a16="http://schemas.microsoft.com/office/drawing/2014/main" id="{2BBFE349-99A2-494E-8509-26AED449F083}"/>
              </a:ext>
            </a:extLst>
          </p:cNvPr>
          <p:cNvSpPr txBox="1"/>
          <p:nvPr/>
        </p:nvSpPr>
        <p:spPr>
          <a:xfrm>
            <a:off x="6420575" y="3762107"/>
            <a:ext cx="2155164" cy="1239635"/>
          </a:xfrm>
          <a:prstGeom prst="rect">
            <a:avLst/>
          </a:prstGeom>
          <a:noFill/>
        </p:spPr>
        <p:txBody>
          <a:bodyPr wrap="square" lIns="0" tIns="0" rIns="0" bIns="0" rtlCol="0">
            <a:spAutoFit/>
          </a:bodyPr>
          <a:lstStyle>
            <a:defPPr>
              <a:defRPr lang="zh-CN"/>
            </a:defPPr>
            <a:lvl1pPr algn="ctr">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marL="285750" indent="-285750" algn="l">
              <a:buFont typeface="Wingdings" pitchFamily="2" charset="2"/>
              <a:buChar char="ü"/>
            </a:pPr>
            <a:r>
              <a:rPr lang="zh-CN" altLang="en-US"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让简单、固定的工作交给程序自动完成</a:t>
            </a:r>
            <a:endParaRPr lang="en-US" altLang="zh-CN"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pPr marL="285750" indent="-285750" algn="l">
              <a:buFont typeface="Wingdings" pitchFamily="2" charset="2"/>
              <a:buChar char="ü"/>
            </a:pPr>
            <a:r>
              <a:rPr lang="zh-CN" altLang="en-US"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对</a:t>
            </a:r>
            <a:r>
              <a:rPr lang="en-US" altLang="zh-CN" sz="1100" dirty="0" err="1">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Mybatis</a:t>
            </a:r>
            <a:r>
              <a:rPr lang="en-US" altLang="zh-CN"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 </a:t>
            </a:r>
            <a:r>
              <a:rPr lang="en-US" altLang="zh-CN" sz="1100" dirty="0" err="1">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CodeGen</a:t>
            </a:r>
            <a:r>
              <a:rPr lang="zh-CN" altLang="en-US"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源码进行扩展，自动生成符合玲珑框架规范的数据访问层代码</a:t>
            </a:r>
            <a:endParaRPr lang="en-US" altLang="zh-CN" sz="11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7" name="矩形 56">
            <a:extLst>
              <a:ext uri="{FF2B5EF4-FFF2-40B4-BE49-F238E27FC236}">
                <a16:creationId xmlns:a16="http://schemas.microsoft.com/office/drawing/2014/main" id="{9D2C4347-1677-9548-9441-7ABD9A71A8A4}"/>
              </a:ext>
            </a:extLst>
          </p:cNvPr>
          <p:cNvSpPr>
            <a:spLocks noChangeArrowheads="1"/>
          </p:cNvSpPr>
          <p:nvPr/>
        </p:nvSpPr>
        <p:spPr bwMode="auto">
          <a:xfrm>
            <a:off x="3174037" y="697618"/>
            <a:ext cx="4182959" cy="430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0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简单易用、促进研发效能提升</a:t>
            </a:r>
          </a:p>
        </p:txBody>
      </p:sp>
    </p:spTree>
    <p:extLst>
      <p:ext uri="{BB962C8B-B14F-4D97-AF65-F5344CB8AC3E}">
        <p14:creationId xmlns:p14="http://schemas.microsoft.com/office/powerpoint/2010/main" val="4055010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1F6291D-10B9-B34B-A404-F0DF6F17EF5D}"/>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框架概述</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面向运维</a:t>
            </a:r>
          </a:p>
        </p:txBody>
      </p:sp>
      <p:sp>
        <p:nvSpPr>
          <p:cNvPr id="12" name="等腰三角形 45">
            <a:extLst>
              <a:ext uri="{FF2B5EF4-FFF2-40B4-BE49-F238E27FC236}">
                <a16:creationId xmlns:a16="http://schemas.microsoft.com/office/drawing/2014/main" id="{2B92217F-9425-9C46-9142-5F2A6F393E41}"/>
              </a:ext>
            </a:extLst>
          </p:cNvPr>
          <p:cNvSpPr/>
          <p:nvPr/>
        </p:nvSpPr>
        <p:spPr>
          <a:xfrm>
            <a:off x="1215871" y="3558565"/>
            <a:ext cx="2081054" cy="1603191"/>
          </a:xfrm>
          <a:custGeom>
            <a:avLst/>
            <a:gdLst/>
            <a:ahLst/>
            <a:cxnLst/>
            <a:rect l="l" t="t" r="r" b="b"/>
            <a:pathLst>
              <a:path w="1773057" h="959867">
                <a:moveTo>
                  <a:pt x="886528" y="0"/>
                </a:moveTo>
                <a:lnTo>
                  <a:pt x="953045" y="84733"/>
                </a:lnTo>
                <a:lnTo>
                  <a:pt x="1627198" y="84733"/>
                </a:lnTo>
                <a:cubicBezTo>
                  <a:pt x="1707754" y="84733"/>
                  <a:pt x="1773057" y="150036"/>
                  <a:pt x="1773057" y="230592"/>
                </a:cubicBezTo>
                <a:lnTo>
                  <a:pt x="1773057" y="814008"/>
                </a:lnTo>
                <a:cubicBezTo>
                  <a:pt x="1773057" y="894564"/>
                  <a:pt x="1707754" y="959867"/>
                  <a:pt x="1627198" y="959867"/>
                </a:cubicBezTo>
                <a:lnTo>
                  <a:pt x="145859" y="959867"/>
                </a:lnTo>
                <a:cubicBezTo>
                  <a:pt x="65303" y="959867"/>
                  <a:pt x="0" y="894564"/>
                  <a:pt x="0" y="814008"/>
                </a:cubicBezTo>
                <a:lnTo>
                  <a:pt x="0" y="230592"/>
                </a:lnTo>
                <a:cubicBezTo>
                  <a:pt x="0" y="150036"/>
                  <a:pt x="65303" y="84733"/>
                  <a:pt x="145859" y="84733"/>
                </a:cubicBezTo>
                <a:lnTo>
                  <a:pt x="820011" y="84733"/>
                </a:lnTo>
                <a:close/>
              </a:path>
            </a:pathLst>
          </a:custGeom>
          <a:noFill/>
          <a:ln w="12700">
            <a:solidFill>
              <a:srgbClr val="405F8F"/>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13" name="TextBox 20">
            <a:extLst>
              <a:ext uri="{FF2B5EF4-FFF2-40B4-BE49-F238E27FC236}">
                <a16:creationId xmlns:a16="http://schemas.microsoft.com/office/drawing/2014/main" id="{1423856B-82E4-9D48-B758-27505AC4EB7A}"/>
              </a:ext>
            </a:extLst>
          </p:cNvPr>
          <p:cNvSpPr txBox="1"/>
          <p:nvPr/>
        </p:nvSpPr>
        <p:spPr>
          <a:xfrm>
            <a:off x="1299095" y="3807070"/>
            <a:ext cx="1864622" cy="1239378"/>
          </a:xfrm>
          <a:prstGeom prst="rect">
            <a:avLst/>
          </a:prstGeom>
          <a:noFill/>
        </p:spPr>
        <p:txBody>
          <a:bodyPr wrap="square" lIns="0" tIns="0" rIns="0" bIns="0" rtlCol="0">
            <a:spAutoFit/>
          </a:bodyPr>
          <a:lstStyle>
            <a:defPPr>
              <a:defRPr lang="zh-CN"/>
            </a:defPPr>
            <a:lvl1pPr algn="ctr">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defRPr/>
            </a:pPr>
            <a:r>
              <a:rPr lang="zh-CN" altLang="en-US" sz="1100" kern="0" dirty="0">
                <a:latin typeface="Arial" pitchFamily="34" charset="0"/>
                <a:cs typeface="Arial" pitchFamily="34" charset="0"/>
              </a:rPr>
              <a:t>方便配置文件的集中管理；配置文件由运维版本人员维护，有效的防止配置信息泄露；实现了配置信息一处修改，集群范围全局生效。</a:t>
            </a:r>
            <a:endParaRPr lang="en-US" altLang="zh-CN" sz="1100" kern="0" dirty="0">
              <a:latin typeface="Arial" pitchFamily="34" charset="0"/>
              <a:cs typeface="Arial" pitchFamily="34" charset="0"/>
            </a:endParaRPr>
          </a:p>
        </p:txBody>
      </p:sp>
      <p:sp>
        <p:nvSpPr>
          <p:cNvPr id="22" name="等腰三角形 45">
            <a:extLst>
              <a:ext uri="{FF2B5EF4-FFF2-40B4-BE49-F238E27FC236}">
                <a16:creationId xmlns:a16="http://schemas.microsoft.com/office/drawing/2014/main" id="{3F662382-D3DB-9D41-8E61-285115A48ABE}"/>
              </a:ext>
            </a:extLst>
          </p:cNvPr>
          <p:cNvSpPr/>
          <p:nvPr/>
        </p:nvSpPr>
        <p:spPr>
          <a:xfrm>
            <a:off x="3808159" y="3558565"/>
            <a:ext cx="2081054" cy="1603192"/>
          </a:xfrm>
          <a:custGeom>
            <a:avLst/>
            <a:gdLst/>
            <a:ahLst/>
            <a:cxnLst/>
            <a:rect l="l" t="t" r="r" b="b"/>
            <a:pathLst>
              <a:path w="1773057" h="959867">
                <a:moveTo>
                  <a:pt x="886528" y="0"/>
                </a:moveTo>
                <a:lnTo>
                  <a:pt x="953045" y="84733"/>
                </a:lnTo>
                <a:lnTo>
                  <a:pt x="1627198" y="84733"/>
                </a:lnTo>
                <a:cubicBezTo>
                  <a:pt x="1707754" y="84733"/>
                  <a:pt x="1773057" y="150036"/>
                  <a:pt x="1773057" y="230592"/>
                </a:cubicBezTo>
                <a:lnTo>
                  <a:pt x="1773057" y="814008"/>
                </a:lnTo>
                <a:cubicBezTo>
                  <a:pt x="1773057" y="894564"/>
                  <a:pt x="1707754" y="959867"/>
                  <a:pt x="1627198" y="959867"/>
                </a:cubicBezTo>
                <a:lnTo>
                  <a:pt x="145859" y="959867"/>
                </a:lnTo>
                <a:cubicBezTo>
                  <a:pt x="65303" y="959867"/>
                  <a:pt x="0" y="894564"/>
                  <a:pt x="0" y="814008"/>
                </a:cubicBezTo>
                <a:lnTo>
                  <a:pt x="0" y="230592"/>
                </a:lnTo>
                <a:cubicBezTo>
                  <a:pt x="0" y="150036"/>
                  <a:pt x="65303" y="84733"/>
                  <a:pt x="145859" y="84733"/>
                </a:cubicBezTo>
                <a:lnTo>
                  <a:pt x="820011" y="84733"/>
                </a:lnTo>
                <a:close/>
              </a:path>
            </a:pathLst>
          </a:custGeom>
          <a:noFill/>
          <a:ln w="12700">
            <a:solidFill>
              <a:srgbClr val="405F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23" name="TextBox 30">
            <a:extLst>
              <a:ext uri="{FF2B5EF4-FFF2-40B4-BE49-F238E27FC236}">
                <a16:creationId xmlns:a16="http://schemas.microsoft.com/office/drawing/2014/main" id="{8E82C4A3-97A3-034E-9E93-F1CEC4A46FDF}"/>
              </a:ext>
            </a:extLst>
          </p:cNvPr>
          <p:cNvSpPr txBox="1"/>
          <p:nvPr/>
        </p:nvSpPr>
        <p:spPr>
          <a:xfrm>
            <a:off x="3891383" y="3803498"/>
            <a:ext cx="1864622" cy="1239378"/>
          </a:xfrm>
          <a:prstGeom prst="rect">
            <a:avLst/>
          </a:prstGeom>
          <a:noFill/>
        </p:spPr>
        <p:txBody>
          <a:bodyPr wrap="square" lIns="0" tIns="0" rIns="0" bIns="0" rtlCol="0">
            <a:spAutoFit/>
          </a:bodyPr>
          <a:lstStyle>
            <a:defPPr>
              <a:defRPr lang="zh-CN"/>
            </a:defPPr>
            <a:lvl1pPr algn="ctr">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defRPr/>
            </a:pPr>
            <a:r>
              <a:rPr lang="zh-CN" altLang="en-US" sz="1100" kern="0" dirty="0">
                <a:latin typeface="Arial" pitchFamily="34" charset="0"/>
                <a:cs typeface="Arial" pitchFamily="34" charset="0"/>
              </a:rPr>
              <a:t>玲珑框架自带丰富的运维指标信息查询接口，例如线程池状态，服务健康状态，实例的环境信息等。方便了运维监控及故障分析、定位。</a:t>
            </a:r>
            <a:endParaRPr lang="en-US" altLang="zh-CN" sz="1100" kern="0" dirty="0">
              <a:latin typeface="Arial" pitchFamily="34" charset="0"/>
              <a:cs typeface="Arial" pitchFamily="34" charset="0"/>
            </a:endParaRPr>
          </a:p>
        </p:txBody>
      </p:sp>
      <p:sp>
        <p:nvSpPr>
          <p:cNvPr id="32" name="等腰三角形 45">
            <a:extLst>
              <a:ext uri="{FF2B5EF4-FFF2-40B4-BE49-F238E27FC236}">
                <a16:creationId xmlns:a16="http://schemas.microsoft.com/office/drawing/2014/main" id="{9BF87628-DAD1-FF4E-8127-8ECDF779F92B}"/>
              </a:ext>
            </a:extLst>
          </p:cNvPr>
          <p:cNvSpPr/>
          <p:nvPr/>
        </p:nvSpPr>
        <p:spPr>
          <a:xfrm>
            <a:off x="6304136" y="3558565"/>
            <a:ext cx="2447533" cy="1603191"/>
          </a:xfrm>
          <a:custGeom>
            <a:avLst/>
            <a:gdLst/>
            <a:ahLst/>
            <a:cxnLst/>
            <a:rect l="l" t="t" r="r" b="b"/>
            <a:pathLst>
              <a:path w="1773057" h="959867">
                <a:moveTo>
                  <a:pt x="886528" y="0"/>
                </a:moveTo>
                <a:lnTo>
                  <a:pt x="953045" y="84733"/>
                </a:lnTo>
                <a:lnTo>
                  <a:pt x="1627198" y="84733"/>
                </a:lnTo>
                <a:cubicBezTo>
                  <a:pt x="1707754" y="84733"/>
                  <a:pt x="1773057" y="150036"/>
                  <a:pt x="1773057" y="230592"/>
                </a:cubicBezTo>
                <a:lnTo>
                  <a:pt x="1773057" y="814008"/>
                </a:lnTo>
                <a:cubicBezTo>
                  <a:pt x="1773057" y="894564"/>
                  <a:pt x="1707754" y="959867"/>
                  <a:pt x="1627198" y="959867"/>
                </a:cubicBezTo>
                <a:lnTo>
                  <a:pt x="145859" y="959867"/>
                </a:lnTo>
                <a:cubicBezTo>
                  <a:pt x="65303" y="959867"/>
                  <a:pt x="0" y="894564"/>
                  <a:pt x="0" y="814008"/>
                </a:cubicBezTo>
                <a:lnTo>
                  <a:pt x="0" y="230592"/>
                </a:lnTo>
                <a:cubicBezTo>
                  <a:pt x="0" y="150036"/>
                  <a:pt x="65303" y="84733"/>
                  <a:pt x="145859" y="84733"/>
                </a:cubicBezTo>
                <a:lnTo>
                  <a:pt x="820011" y="84733"/>
                </a:lnTo>
                <a:close/>
              </a:path>
            </a:pathLst>
          </a:custGeom>
          <a:noFill/>
          <a:ln w="12700">
            <a:solidFill>
              <a:srgbClr val="405F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33" name="TextBox 40">
            <a:extLst>
              <a:ext uri="{FF2B5EF4-FFF2-40B4-BE49-F238E27FC236}">
                <a16:creationId xmlns:a16="http://schemas.microsoft.com/office/drawing/2014/main" id="{78247970-F240-FB42-B6AB-72D9DCFC5909}"/>
              </a:ext>
            </a:extLst>
          </p:cNvPr>
          <p:cNvSpPr txBox="1"/>
          <p:nvPr/>
        </p:nvSpPr>
        <p:spPr>
          <a:xfrm>
            <a:off x="6441042" y="3807070"/>
            <a:ext cx="2155164" cy="731547"/>
          </a:xfrm>
          <a:prstGeom prst="rect">
            <a:avLst/>
          </a:prstGeom>
          <a:noFill/>
        </p:spPr>
        <p:txBody>
          <a:bodyPr wrap="square" lIns="0" tIns="0" rIns="0" bIns="0" rtlCol="0">
            <a:spAutoFit/>
          </a:bodyPr>
          <a:lstStyle>
            <a:defPPr>
              <a:defRPr lang="zh-CN"/>
            </a:defPPr>
            <a:lvl1pPr algn="ctr">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defRPr/>
            </a:pPr>
            <a:r>
              <a:rPr lang="zh-CN" altLang="en-US" sz="1100" kern="0" dirty="0">
                <a:latin typeface="Arial" pitchFamily="34" charset="0"/>
                <a:cs typeface="Arial" pitchFamily="34" charset="0"/>
              </a:rPr>
              <a:t>确保服务在停机后不会再有服务的请求，可以实现滚动版本升级而不影响在线业务。</a:t>
            </a:r>
            <a:endParaRPr lang="en-US" altLang="zh-CN" sz="1100" kern="0" dirty="0">
              <a:latin typeface="Arial" pitchFamily="34" charset="0"/>
              <a:cs typeface="Arial" pitchFamily="34" charset="0"/>
            </a:endParaRPr>
          </a:p>
        </p:txBody>
      </p:sp>
      <p:sp>
        <p:nvSpPr>
          <p:cNvPr id="34" name="矩形 33">
            <a:extLst>
              <a:ext uri="{FF2B5EF4-FFF2-40B4-BE49-F238E27FC236}">
                <a16:creationId xmlns:a16="http://schemas.microsoft.com/office/drawing/2014/main" id="{E11CC684-0D4E-B741-8AEA-6234C24AE9B5}"/>
              </a:ext>
            </a:extLst>
          </p:cNvPr>
          <p:cNvSpPr>
            <a:spLocks noChangeArrowheads="1"/>
          </p:cNvSpPr>
          <p:nvPr/>
        </p:nvSpPr>
        <p:spPr bwMode="auto">
          <a:xfrm>
            <a:off x="2927867" y="816708"/>
            <a:ext cx="4182959" cy="430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2000" dirty="0">
                <a:solidFill>
                  <a:schemeClr val="tx1">
                    <a:lumMod val="50000"/>
                    <a:lumOff val="50000"/>
                  </a:schemeClr>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对运维提供框架支持，易运维</a:t>
            </a:r>
          </a:p>
        </p:txBody>
      </p:sp>
      <p:grpSp>
        <p:nvGrpSpPr>
          <p:cNvPr id="35" name="组合 34">
            <a:extLst>
              <a:ext uri="{FF2B5EF4-FFF2-40B4-BE49-F238E27FC236}">
                <a16:creationId xmlns:a16="http://schemas.microsoft.com/office/drawing/2014/main" id="{FC333BDE-C22C-CB49-A8B2-199439313DD8}"/>
              </a:ext>
            </a:extLst>
          </p:cNvPr>
          <p:cNvGrpSpPr/>
          <p:nvPr/>
        </p:nvGrpSpPr>
        <p:grpSpPr>
          <a:xfrm>
            <a:off x="1269463" y="1348905"/>
            <a:ext cx="2081054" cy="2199066"/>
            <a:chOff x="2785219" y="1704380"/>
            <a:chExt cx="2202638" cy="2342999"/>
          </a:xfrm>
        </p:grpSpPr>
        <p:grpSp>
          <p:nvGrpSpPr>
            <p:cNvPr id="36" name="组合 35">
              <a:extLst>
                <a:ext uri="{FF2B5EF4-FFF2-40B4-BE49-F238E27FC236}">
                  <a16:creationId xmlns:a16="http://schemas.microsoft.com/office/drawing/2014/main" id="{FD2B231B-E9ED-204F-A301-C47BC4B2A7BF}"/>
                </a:ext>
              </a:extLst>
            </p:cNvPr>
            <p:cNvGrpSpPr/>
            <p:nvPr/>
          </p:nvGrpSpPr>
          <p:grpSpPr>
            <a:xfrm>
              <a:off x="2785219" y="1704380"/>
              <a:ext cx="2202638" cy="2342999"/>
              <a:chOff x="2785219" y="1704380"/>
              <a:chExt cx="2202638" cy="2342999"/>
            </a:xfrm>
            <a:solidFill>
              <a:srgbClr val="0070C0"/>
            </a:solidFill>
            <a:effectLst>
              <a:outerShdw blurRad="444500" dist="88900" dir="2700000" algn="tl" rotWithShape="0">
                <a:prstClr val="black">
                  <a:alpha val="40000"/>
                </a:prstClr>
              </a:outerShdw>
            </a:effectLst>
          </p:grpSpPr>
          <p:sp>
            <p:nvSpPr>
              <p:cNvPr id="40" name="椭圆 39">
                <a:extLst>
                  <a:ext uri="{FF2B5EF4-FFF2-40B4-BE49-F238E27FC236}">
                    <a16:creationId xmlns:a16="http://schemas.microsoft.com/office/drawing/2014/main" id="{7B139549-9BA9-2C42-98CE-D3634E4D5D89}"/>
                  </a:ext>
                </a:extLst>
              </p:cNvPr>
              <p:cNvSpPr/>
              <p:nvPr/>
            </p:nvSpPr>
            <p:spPr>
              <a:xfrm>
                <a:off x="2785219" y="1704380"/>
                <a:ext cx="2202638" cy="2202638"/>
              </a:xfrm>
              <a:prstGeom prst="ellips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1" name="等腰三角形 17">
                <a:extLst>
                  <a:ext uri="{FF2B5EF4-FFF2-40B4-BE49-F238E27FC236}">
                    <a16:creationId xmlns:a16="http://schemas.microsoft.com/office/drawing/2014/main" id="{A9092040-9FC7-D343-8ACE-3FE4E414AD63}"/>
                  </a:ext>
                </a:extLst>
              </p:cNvPr>
              <p:cNvSpPr/>
              <p:nvPr/>
            </p:nvSpPr>
            <p:spPr>
              <a:xfrm flipV="1">
                <a:off x="3747194" y="3869875"/>
                <a:ext cx="278687" cy="177504"/>
              </a:xfrm>
              <a:prstGeom prst="triangl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nvGrpSpPr>
            <p:cNvPr id="37" name="组合 36">
              <a:extLst>
                <a:ext uri="{FF2B5EF4-FFF2-40B4-BE49-F238E27FC236}">
                  <a16:creationId xmlns:a16="http://schemas.microsoft.com/office/drawing/2014/main" id="{75280CA7-6624-9949-B514-5ED79251FAA7}"/>
                </a:ext>
              </a:extLst>
            </p:cNvPr>
            <p:cNvGrpSpPr/>
            <p:nvPr/>
          </p:nvGrpSpPr>
          <p:grpSpPr>
            <a:xfrm>
              <a:off x="2907211" y="1834146"/>
              <a:ext cx="1958654" cy="2083467"/>
              <a:chOff x="2785219" y="1704380"/>
              <a:chExt cx="2202638" cy="2342999"/>
            </a:xfrm>
            <a:blipFill>
              <a:blip r:embed="rId3"/>
              <a:stretch>
                <a:fillRect l="-167158" t="-31921" r="-198372" b="-151558"/>
              </a:stretch>
            </a:blipFill>
            <a:effectLst>
              <a:outerShdw blurRad="50800" dist="38100" dir="2700000" algn="tl" rotWithShape="0">
                <a:prstClr val="black">
                  <a:alpha val="40000"/>
                </a:prstClr>
              </a:outerShdw>
            </a:effectLst>
          </p:grpSpPr>
          <p:sp>
            <p:nvSpPr>
              <p:cNvPr id="38" name="椭圆 37">
                <a:extLst>
                  <a:ext uri="{FF2B5EF4-FFF2-40B4-BE49-F238E27FC236}">
                    <a16:creationId xmlns:a16="http://schemas.microsoft.com/office/drawing/2014/main" id="{27F73329-E100-4A44-A794-36B3FFEDC571}"/>
                  </a:ext>
                </a:extLst>
              </p:cNvPr>
              <p:cNvSpPr/>
              <p:nvPr/>
            </p:nvSpPr>
            <p:spPr>
              <a:xfrm>
                <a:off x="2785219" y="1704380"/>
                <a:ext cx="2202638" cy="22026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39" name="等腰三角形 15">
                <a:extLst>
                  <a:ext uri="{FF2B5EF4-FFF2-40B4-BE49-F238E27FC236}">
                    <a16:creationId xmlns:a16="http://schemas.microsoft.com/office/drawing/2014/main" id="{26E866DC-7165-724C-B85F-5C5470F4B0AB}"/>
                  </a:ext>
                </a:extLst>
              </p:cNvPr>
              <p:cNvSpPr/>
              <p:nvPr/>
            </p:nvSpPr>
            <p:spPr>
              <a:xfrm flipV="1">
                <a:off x="3747194" y="3869875"/>
                <a:ext cx="278687" cy="17750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grpSp>
        <p:nvGrpSpPr>
          <p:cNvPr id="43" name="组合 42">
            <a:extLst>
              <a:ext uri="{FF2B5EF4-FFF2-40B4-BE49-F238E27FC236}">
                <a16:creationId xmlns:a16="http://schemas.microsoft.com/office/drawing/2014/main" id="{F141C92E-0F8B-254B-9B73-C532C5F666CF}"/>
              </a:ext>
            </a:extLst>
          </p:cNvPr>
          <p:cNvGrpSpPr/>
          <p:nvPr/>
        </p:nvGrpSpPr>
        <p:grpSpPr>
          <a:xfrm>
            <a:off x="3861751" y="1345332"/>
            <a:ext cx="2081054" cy="2213233"/>
            <a:chOff x="2785219" y="1704380"/>
            <a:chExt cx="2202638" cy="2342999"/>
          </a:xfrm>
        </p:grpSpPr>
        <p:grpSp>
          <p:nvGrpSpPr>
            <p:cNvPr id="44" name="组合 43">
              <a:extLst>
                <a:ext uri="{FF2B5EF4-FFF2-40B4-BE49-F238E27FC236}">
                  <a16:creationId xmlns:a16="http://schemas.microsoft.com/office/drawing/2014/main" id="{419BE97A-3D82-6444-ADAB-54DB7B0672D2}"/>
                </a:ext>
              </a:extLst>
            </p:cNvPr>
            <p:cNvGrpSpPr/>
            <p:nvPr/>
          </p:nvGrpSpPr>
          <p:grpSpPr>
            <a:xfrm>
              <a:off x="2785219" y="1704380"/>
              <a:ext cx="2202638" cy="2342999"/>
              <a:chOff x="2785219" y="1704380"/>
              <a:chExt cx="2202638" cy="2342999"/>
            </a:xfrm>
            <a:solidFill>
              <a:srgbClr val="0070C0"/>
            </a:solidFill>
            <a:effectLst>
              <a:outerShdw blurRad="444500" dist="88900" dir="2700000" algn="tl" rotWithShape="0">
                <a:prstClr val="black">
                  <a:alpha val="40000"/>
                </a:prstClr>
              </a:outerShdw>
            </a:effectLst>
          </p:grpSpPr>
          <p:sp>
            <p:nvSpPr>
              <p:cNvPr id="48" name="椭圆 47">
                <a:extLst>
                  <a:ext uri="{FF2B5EF4-FFF2-40B4-BE49-F238E27FC236}">
                    <a16:creationId xmlns:a16="http://schemas.microsoft.com/office/drawing/2014/main" id="{A2C3687E-A127-F944-9EC0-7C1E6336A625}"/>
                  </a:ext>
                </a:extLst>
              </p:cNvPr>
              <p:cNvSpPr/>
              <p:nvPr/>
            </p:nvSpPr>
            <p:spPr>
              <a:xfrm>
                <a:off x="2785219" y="1704380"/>
                <a:ext cx="2202638" cy="2202638"/>
              </a:xfrm>
              <a:prstGeom prst="ellips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9" name="等腰三角形 27">
                <a:extLst>
                  <a:ext uri="{FF2B5EF4-FFF2-40B4-BE49-F238E27FC236}">
                    <a16:creationId xmlns:a16="http://schemas.microsoft.com/office/drawing/2014/main" id="{34909553-E283-344B-8B61-811F0F3248A9}"/>
                  </a:ext>
                </a:extLst>
              </p:cNvPr>
              <p:cNvSpPr/>
              <p:nvPr/>
            </p:nvSpPr>
            <p:spPr>
              <a:xfrm flipV="1">
                <a:off x="3747194" y="3869875"/>
                <a:ext cx="278687" cy="177504"/>
              </a:xfrm>
              <a:prstGeom prst="triangl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nvGrpSpPr>
            <p:cNvPr id="45" name="组合 44">
              <a:extLst>
                <a:ext uri="{FF2B5EF4-FFF2-40B4-BE49-F238E27FC236}">
                  <a16:creationId xmlns:a16="http://schemas.microsoft.com/office/drawing/2014/main" id="{768B3CB7-BA8F-5D42-8956-1215B2086F0F}"/>
                </a:ext>
              </a:extLst>
            </p:cNvPr>
            <p:cNvGrpSpPr/>
            <p:nvPr/>
          </p:nvGrpSpPr>
          <p:grpSpPr>
            <a:xfrm>
              <a:off x="2907211" y="1834146"/>
              <a:ext cx="1958654" cy="2083467"/>
              <a:chOff x="2785219" y="1704380"/>
              <a:chExt cx="2202638" cy="2342999"/>
            </a:xfrm>
            <a:blipFill>
              <a:blip r:embed="rId3"/>
              <a:stretch>
                <a:fillRect l="-167158" t="-31921" r="-198372" b="-151558"/>
              </a:stretch>
            </a:blipFill>
            <a:effectLst>
              <a:outerShdw blurRad="50800" dist="38100" dir="2700000" algn="tl" rotWithShape="0">
                <a:prstClr val="black">
                  <a:alpha val="40000"/>
                </a:prstClr>
              </a:outerShdw>
            </a:effectLst>
          </p:grpSpPr>
          <p:sp>
            <p:nvSpPr>
              <p:cNvPr id="46" name="椭圆 45">
                <a:extLst>
                  <a:ext uri="{FF2B5EF4-FFF2-40B4-BE49-F238E27FC236}">
                    <a16:creationId xmlns:a16="http://schemas.microsoft.com/office/drawing/2014/main" id="{A46DA806-B841-FA4C-BC82-928D773F57FC}"/>
                  </a:ext>
                </a:extLst>
              </p:cNvPr>
              <p:cNvSpPr/>
              <p:nvPr/>
            </p:nvSpPr>
            <p:spPr>
              <a:xfrm>
                <a:off x="2785219" y="1704380"/>
                <a:ext cx="2202638" cy="22026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47" name="等腰三角形 25">
                <a:extLst>
                  <a:ext uri="{FF2B5EF4-FFF2-40B4-BE49-F238E27FC236}">
                    <a16:creationId xmlns:a16="http://schemas.microsoft.com/office/drawing/2014/main" id="{28FE6534-D8DA-C441-81C9-D5933DA419A6}"/>
                  </a:ext>
                </a:extLst>
              </p:cNvPr>
              <p:cNvSpPr/>
              <p:nvPr/>
            </p:nvSpPr>
            <p:spPr>
              <a:xfrm flipV="1">
                <a:off x="3747194" y="3869875"/>
                <a:ext cx="278687" cy="17750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grpSp>
        <p:nvGrpSpPr>
          <p:cNvPr id="51" name="组合 50">
            <a:extLst>
              <a:ext uri="{FF2B5EF4-FFF2-40B4-BE49-F238E27FC236}">
                <a16:creationId xmlns:a16="http://schemas.microsoft.com/office/drawing/2014/main" id="{6D79F039-A338-A54C-BE72-212F83DD6965}"/>
              </a:ext>
            </a:extLst>
          </p:cNvPr>
          <p:cNvGrpSpPr/>
          <p:nvPr/>
        </p:nvGrpSpPr>
        <p:grpSpPr>
          <a:xfrm>
            <a:off x="6420575" y="1345333"/>
            <a:ext cx="2144128" cy="2202638"/>
            <a:chOff x="2785219" y="1704380"/>
            <a:chExt cx="2202638" cy="2342999"/>
          </a:xfrm>
        </p:grpSpPr>
        <p:grpSp>
          <p:nvGrpSpPr>
            <p:cNvPr id="52" name="组合 51">
              <a:extLst>
                <a:ext uri="{FF2B5EF4-FFF2-40B4-BE49-F238E27FC236}">
                  <a16:creationId xmlns:a16="http://schemas.microsoft.com/office/drawing/2014/main" id="{EEDD3AD5-FA0F-EC4E-923B-147A6190B1A9}"/>
                </a:ext>
              </a:extLst>
            </p:cNvPr>
            <p:cNvGrpSpPr/>
            <p:nvPr/>
          </p:nvGrpSpPr>
          <p:grpSpPr>
            <a:xfrm>
              <a:off x="2785219" y="1704380"/>
              <a:ext cx="2202638" cy="2342999"/>
              <a:chOff x="2785219" y="1704380"/>
              <a:chExt cx="2202638" cy="2342999"/>
            </a:xfrm>
            <a:solidFill>
              <a:srgbClr val="0070C0"/>
            </a:solidFill>
            <a:effectLst>
              <a:outerShdw blurRad="444500" dist="88900" dir="2700000" algn="tl" rotWithShape="0">
                <a:prstClr val="black">
                  <a:alpha val="40000"/>
                </a:prstClr>
              </a:outerShdw>
            </a:effectLst>
          </p:grpSpPr>
          <p:sp>
            <p:nvSpPr>
              <p:cNvPr id="56" name="椭圆 55">
                <a:extLst>
                  <a:ext uri="{FF2B5EF4-FFF2-40B4-BE49-F238E27FC236}">
                    <a16:creationId xmlns:a16="http://schemas.microsoft.com/office/drawing/2014/main" id="{64EC31E1-1CAF-B846-A1CB-7DC137F96F67}"/>
                  </a:ext>
                </a:extLst>
              </p:cNvPr>
              <p:cNvSpPr/>
              <p:nvPr/>
            </p:nvSpPr>
            <p:spPr>
              <a:xfrm>
                <a:off x="2785219" y="1704380"/>
                <a:ext cx="2202638" cy="2202638"/>
              </a:xfrm>
              <a:prstGeom prst="ellips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7" name="等腰三角形 37">
                <a:extLst>
                  <a:ext uri="{FF2B5EF4-FFF2-40B4-BE49-F238E27FC236}">
                    <a16:creationId xmlns:a16="http://schemas.microsoft.com/office/drawing/2014/main" id="{DAE5DAF6-0DC9-CA4B-905F-0A94A6AD91FE}"/>
                  </a:ext>
                </a:extLst>
              </p:cNvPr>
              <p:cNvSpPr/>
              <p:nvPr/>
            </p:nvSpPr>
            <p:spPr>
              <a:xfrm flipV="1">
                <a:off x="3747194" y="3869875"/>
                <a:ext cx="278687" cy="177504"/>
              </a:xfrm>
              <a:prstGeom prst="triangle">
                <a:avLst/>
              </a:prstGeom>
              <a:solidFill>
                <a:srgbClr val="405F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nvGrpSpPr>
            <p:cNvPr id="53" name="组合 52">
              <a:extLst>
                <a:ext uri="{FF2B5EF4-FFF2-40B4-BE49-F238E27FC236}">
                  <a16:creationId xmlns:a16="http://schemas.microsoft.com/office/drawing/2014/main" id="{7D7CE335-1130-2046-9E35-CF6B77B335C4}"/>
                </a:ext>
              </a:extLst>
            </p:cNvPr>
            <p:cNvGrpSpPr/>
            <p:nvPr/>
          </p:nvGrpSpPr>
          <p:grpSpPr>
            <a:xfrm>
              <a:off x="2907211" y="1834146"/>
              <a:ext cx="1958654" cy="2083467"/>
              <a:chOff x="2785219" y="1704380"/>
              <a:chExt cx="2202638" cy="2342999"/>
            </a:xfrm>
            <a:blipFill>
              <a:blip r:embed="rId3"/>
              <a:stretch>
                <a:fillRect l="-167158" t="-31921" r="-198372" b="-151558"/>
              </a:stretch>
            </a:blipFill>
            <a:effectLst>
              <a:outerShdw blurRad="50800" dist="38100" dir="2700000" algn="tl" rotWithShape="0">
                <a:prstClr val="black">
                  <a:alpha val="40000"/>
                </a:prstClr>
              </a:outerShdw>
            </a:effectLst>
          </p:grpSpPr>
          <p:sp>
            <p:nvSpPr>
              <p:cNvPr id="54" name="椭圆 53">
                <a:extLst>
                  <a:ext uri="{FF2B5EF4-FFF2-40B4-BE49-F238E27FC236}">
                    <a16:creationId xmlns:a16="http://schemas.microsoft.com/office/drawing/2014/main" id="{5FC6B6D8-3001-B34C-9615-18F9E4C93739}"/>
                  </a:ext>
                </a:extLst>
              </p:cNvPr>
              <p:cNvSpPr/>
              <p:nvPr/>
            </p:nvSpPr>
            <p:spPr>
              <a:xfrm>
                <a:off x="2785219" y="1704380"/>
                <a:ext cx="2202638" cy="22026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sp>
            <p:nvSpPr>
              <p:cNvPr id="55" name="等腰三角形 35">
                <a:extLst>
                  <a:ext uri="{FF2B5EF4-FFF2-40B4-BE49-F238E27FC236}">
                    <a16:creationId xmlns:a16="http://schemas.microsoft.com/office/drawing/2014/main" id="{C084EEB9-7515-0A4E-87F4-B1C8849D76CA}"/>
                  </a:ext>
                </a:extLst>
              </p:cNvPr>
              <p:cNvSpPr/>
              <p:nvPr/>
            </p:nvSpPr>
            <p:spPr>
              <a:xfrm flipV="1">
                <a:off x="3747194" y="3869875"/>
                <a:ext cx="278687" cy="17750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mn-ea"/>
                  <a:sym typeface="Microsoft YaHei" panose="020B0503020204020204" pitchFamily="34" charset="-122"/>
                </a:endParaRPr>
              </a:p>
            </p:txBody>
          </p:sp>
        </p:grpSp>
      </p:grpSp>
      <p:sp>
        <p:nvSpPr>
          <p:cNvPr id="59" name="TextBox 18">
            <a:extLst>
              <a:ext uri="{FF2B5EF4-FFF2-40B4-BE49-F238E27FC236}">
                <a16:creationId xmlns:a16="http://schemas.microsoft.com/office/drawing/2014/main" id="{C3A79BE7-64C5-1D44-B2A9-52D75D25C985}"/>
              </a:ext>
            </a:extLst>
          </p:cNvPr>
          <p:cNvSpPr txBox="1"/>
          <p:nvPr/>
        </p:nvSpPr>
        <p:spPr>
          <a:xfrm>
            <a:off x="1512856" y="2039100"/>
            <a:ext cx="1555101" cy="738664"/>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r>
              <a:rPr lang="zh-CN" altLang="en-US"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集中</a:t>
            </a:r>
            <a:endParaRPr lang="en-US" altLang="zh-CN"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r>
              <a:rPr lang="zh-CN" altLang="en-US" sz="2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配置原则</a:t>
            </a:r>
          </a:p>
        </p:txBody>
      </p:sp>
      <p:sp>
        <p:nvSpPr>
          <p:cNvPr id="60" name="TextBox 28">
            <a:extLst>
              <a:ext uri="{FF2B5EF4-FFF2-40B4-BE49-F238E27FC236}">
                <a16:creationId xmlns:a16="http://schemas.microsoft.com/office/drawing/2014/main" id="{1FB0D493-621B-C34E-A384-33CE0540D470}"/>
              </a:ext>
            </a:extLst>
          </p:cNvPr>
          <p:cNvSpPr txBox="1"/>
          <p:nvPr/>
        </p:nvSpPr>
        <p:spPr>
          <a:xfrm>
            <a:off x="4105144" y="2035528"/>
            <a:ext cx="1555101" cy="738664"/>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r>
              <a:rPr lang="zh-CN" altLang="en-US"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集成</a:t>
            </a:r>
            <a:endParaRPr lang="en-US" altLang="zh-CN"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r>
              <a:rPr lang="zh-CN" altLang="en-US" sz="2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运维指标</a:t>
            </a:r>
          </a:p>
        </p:txBody>
      </p:sp>
      <p:sp>
        <p:nvSpPr>
          <p:cNvPr id="61" name="TextBox 38">
            <a:extLst>
              <a:ext uri="{FF2B5EF4-FFF2-40B4-BE49-F238E27FC236}">
                <a16:creationId xmlns:a16="http://schemas.microsoft.com/office/drawing/2014/main" id="{19FAD8FF-680B-8642-985D-F3925CB2B042}"/>
              </a:ext>
            </a:extLst>
          </p:cNvPr>
          <p:cNvSpPr txBox="1"/>
          <p:nvPr/>
        </p:nvSpPr>
        <p:spPr>
          <a:xfrm>
            <a:off x="6736184" y="2068075"/>
            <a:ext cx="1555101" cy="738664"/>
          </a:xfrm>
          <a:prstGeom prst="rect">
            <a:avLst/>
          </a:prstGeom>
          <a:noFill/>
        </p:spPr>
        <p:txBody>
          <a:bodyPr wrap="square" lIns="0" tIns="0" rIns="0" bIns="0" rtlCol="0">
            <a:spAutoFit/>
          </a:bodyPr>
          <a:lstStyle>
            <a:defPPr>
              <a:defRPr lang="zh-CN"/>
            </a:defPPr>
            <a:lvl1pPr algn="ctr">
              <a:defRPr sz="1400" b="1">
                <a:solidFill>
                  <a:schemeClr val="bg1"/>
                </a:solidFill>
                <a:latin typeface="微软雅黑" panose="020B0503020204020204" pitchFamily="34" charset="-122"/>
                <a:ea typeface="微软雅黑" panose="020B0503020204020204" pitchFamily="34" charset="-122"/>
              </a:defRPr>
            </a:lvl1pPr>
          </a:lstStyle>
          <a:p>
            <a:r>
              <a:rPr lang="zh-CN" altLang="en-US"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优雅</a:t>
            </a:r>
            <a:endParaRPr lang="en-US" altLang="zh-CN" sz="28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endParaRPr>
          </a:p>
          <a:p>
            <a:r>
              <a:rPr lang="zh-CN" altLang="en-US" sz="2000" dirty="0">
                <a:solidFill>
                  <a:srgbClr val="405F8F"/>
                </a:solidFill>
                <a:latin typeface="Microsoft YaHei" panose="020B0503020204020204" pitchFamily="34" charset="-122"/>
                <a:ea typeface="Microsoft YaHei" panose="020B0503020204020204" pitchFamily="34" charset="-122"/>
                <a:cs typeface="+mn-ea"/>
                <a:sym typeface="Microsoft YaHei" panose="020B0503020204020204" pitchFamily="34" charset="-122"/>
              </a:rPr>
              <a:t>停机</a:t>
            </a:r>
          </a:p>
        </p:txBody>
      </p:sp>
    </p:spTree>
    <p:extLst>
      <p:ext uri="{BB962C8B-B14F-4D97-AF65-F5344CB8AC3E}">
        <p14:creationId xmlns:p14="http://schemas.microsoft.com/office/powerpoint/2010/main" val="3533235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54D6D1-9D7B-704D-AF69-ECD263486B67}"/>
              </a:ext>
            </a:extLst>
          </p:cNvPr>
          <p:cNvSpPr txBox="1">
            <a:spLocks/>
          </p:cNvSpPr>
          <p:nvPr/>
        </p:nvSpPr>
        <p:spPr>
          <a:xfrm>
            <a:off x="39440" y="84849"/>
            <a:ext cx="9144000" cy="468395"/>
          </a:xfrm>
          <a:prstGeom prst="rect">
            <a:avLst/>
          </a:prstGeom>
        </p:spPr>
        <p:txBody>
          <a:bodyPr anchor="ctr" anchorCtr="0"/>
          <a:lstStyle>
            <a:lvl1pPr algn="ctr" defTabSz="914377"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Microsoft YaHei" panose="020B0503020204020204" pitchFamily="34" charset="-122"/>
                <a:ea typeface="Microsoft YaHei" panose="020B0503020204020204" pitchFamily="34" charset="-122"/>
              </a:rPr>
              <a:t>框架概述</a:t>
            </a:r>
            <a:r>
              <a:rPr lang="en-US" altLang="zh-CN" sz="2400" b="1" dirty="0">
                <a:solidFill>
                  <a:schemeClr val="bg1"/>
                </a:solidFill>
                <a:latin typeface="Microsoft YaHei" panose="020B0503020204020204" pitchFamily="34" charset="-122"/>
                <a:ea typeface="Microsoft YaHei" panose="020B0503020204020204" pitchFamily="34" charset="-122"/>
              </a:rPr>
              <a:t>-</a:t>
            </a:r>
            <a:r>
              <a:rPr lang="zh-CN" altLang="en-US" sz="2400" b="1" dirty="0">
                <a:solidFill>
                  <a:schemeClr val="bg1"/>
                </a:solidFill>
                <a:latin typeface="Microsoft YaHei" panose="020B0503020204020204" pitchFamily="34" charset="-122"/>
                <a:ea typeface="Microsoft YaHei" panose="020B0503020204020204" pitchFamily="34" charset="-122"/>
              </a:rPr>
              <a:t>指引文档</a:t>
            </a:r>
          </a:p>
        </p:txBody>
      </p:sp>
      <p:pic>
        <p:nvPicPr>
          <p:cNvPr id="3" name="图片 2">
            <a:extLst>
              <a:ext uri="{FF2B5EF4-FFF2-40B4-BE49-F238E27FC236}">
                <a16:creationId xmlns:a16="http://schemas.microsoft.com/office/drawing/2014/main" id="{7E70A352-36F7-504A-8148-F778A4D7F77D}"/>
              </a:ext>
            </a:extLst>
          </p:cNvPr>
          <p:cNvPicPr>
            <a:picLocks noChangeAspect="1"/>
          </p:cNvPicPr>
          <p:nvPr/>
        </p:nvPicPr>
        <p:blipFill>
          <a:blip r:embed="rId2"/>
          <a:stretch>
            <a:fillRect/>
          </a:stretch>
        </p:blipFill>
        <p:spPr>
          <a:xfrm>
            <a:off x="66913" y="1129308"/>
            <a:ext cx="4741377" cy="4153644"/>
          </a:xfrm>
          <a:prstGeom prst="rect">
            <a:avLst/>
          </a:prstGeom>
        </p:spPr>
      </p:pic>
      <p:pic>
        <p:nvPicPr>
          <p:cNvPr id="4" name="图片 3">
            <a:extLst>
              <a:ext uri="{FF2B5EF4-FFF2-40B4-BE49-F238E27FC236}">
                <a16:creationId xmlns:a16="http://schemas.microsoft.com/office/drawing/2014/main" id="{4543F6E4-D0B2-5C44-9535-198C49716D45}"/>
              </a:ext>
            </a:extLst>
          </p:cNvPr>
          <p:cNvPicPr>
            <a:picLocks noChangeAspect="1"/>
          </p:cNvPicPr>
          <p:nvPr/>
        </p:nvPicPr>
        <p:blipFill>
          <a:blip r:embed="rId3"/>
          <a:stretch>
            <a:fillRect/>
          </a:stretch>
        </p:blipFill>
        <p:spPr>
          <a:xfrm>
            <a:off x="4935984" y="1129308"/>
            <a:ext cx="5080000" cy="544099"/>
          </a:xfrm>
          <a:prstGeom prst="rect">
            <a:avLst/>
          </a:prstGeom>
        </p:spPr>
      </p:pic>
      <p:pic>
        <p:nvPicPr>
          <p:cNvPr id="5" name="图片 4">
            <a:extLst>
              <a:ext uri="{FF2B5EF4-FFF2-40B4-BE49-F238E27FC236}">
                <a16:creationId xmlns:a16="http://schemas.microsoft.com/office/drawing/2014/main" id="{0AA1AD4C-CBE8-FE4A-A004-3F200FE89B2F}"/>
              </a:ext>
            </a:extLst>
          </p:cNvPr>
          <p:cNvPicPr>
            <a:picLocks noChangeAspect="1"/>
          </p:cNvPicPr>
          <p:nvPr/>
        </p:nvPicPr>
        <p:blipFill>
          <a:blip r:embed="rId4"/>
          <a:stretch>
            <a:fillRect/>
          </a:stretch>
        </p:blipFill>
        <p:spPr>
          <a:xfrm>
            <a:off x="4935984" y="1670583"/>
            <a:ext cx="5080000" cy="3139979"/>
          </a:xfrm>
          <a:prstGeom prst="rect">
            <a:avLst/>
          </a:prstGeom>
        </p:spPr>
      </p:pic>
      <p:sp>
        <p:nvSpPr>
          <p:cNvPr id="6" name="矩形 5">
            <a:extLst>
              <a:ext uri="{FF2B5EF4-FFF2-40B4-BE49-F238E27FC236}">
                <a16:creationId xmlns:a16="http://schemas.microsoft.com/office/drawing/2014/main" id="{3811B76C-1627-9745-A09D-A2AF3D8B9FF1}"/>
              </a:ext>
            </a:extLst>
          </p:cNvPr>
          <p:cNvSpPr/>
          <p:nvPr/>
        </p:nvSpPr>
        <p:spPr>
          <a:xfrm>
            <a:off x="38312" y="702776"/>
            <a:ext cx="2379524" cy="276999"/>
          </a:xfrm>
          <a:prstGeom prst="rect">
            <a:avLst/>
          </a:prstGeom>
        </p:spPr>
        <p:txBody>
          <a:bodyPr wrap="square">
            <a:spAutoFit/>
          </a:bodyPr>
          <a:lstStyle/>
          <a:p>
            <a:pPr marL="285750" indent="-285750">
              <a:buFont typeface="Wingdings" pitchFamily="2" charset="2"/>
              <a:buChar char="p"/>
            </a:pPr>
            <a:r>
              <a:rPr kumimoji="1" lang="zh-CN" altLang="en-US" sz="1200" dirty="0">
                <a:solidFill>
                  <a:prstClr val="black"/>
                </a:solidFill>
                <a:latin typeface="微软雅黑" panose="020B0503020204020204" pitchFamily="34" charset="-122"/>
                <a:ea typeface="微软雅黑" panose="020B0503020204020204" pitchFamily="34" charset="-122"/>
              </a:rPr>
              <a:t>丰富的指引文档和规范</a:t>
            </a:r>
            <a:endParaRPr kumimoji="1" lang="en-US" altLang="zh-CN" sz="1200" dirty="0">
              <a:solidFill>
                <a:prstClr val="black"/>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8ECB89D2-461F-1E4A-BBD0-248B7E0D91F4}"/>
              </a:ext>
            </a:extLst>
          </p:cNvPr>
          <p:cNvSpPr/>
          <p:nvPr/>
        </p:nvSpPr>
        <p:spPr>
          <a:xfrm>
            <a:off x="4920456" y="765938"/>
            <a:ext cx="2379524" cy="276999"/>
          </a:xfrm>
          <a:prstGeom prst="rect">
            <a:avLst/>
          </a:prstGeom>
        </p:spPr>
        <p:txBody>
          <a:bodyPr wrap="square">
            <a:spAutoFit/>
          </a:bodyPr>
          <a:lstStyle/>
          <a:p>
            <a:pPr marL="285750" indent="-285750">
              <a:buFont typeface="Wingdings" pitchFamily="2" charset="2"/>
              <a:buChar char="p"/>
            </a:pPr>
            <a:r>
              <a:rPr kumimoji="1" lang="zh-CN" altLang="en-US" sz="1200" dirty="0">
                <a:solidFill>
                  <a:prstClr val="black"/>
                </a:solidFill>
                <a:latin typeface="微软雅黑" panose="020B0503020204020204" pitchFamily="34" charset="-122"/>
                <a:ea typeface="微软雅黑" panose="020B0503020204020204" pitchFamily="34" charset="-122"/>
              </a:rPr>
              <a:t>快速入门样例</a:t>
            </a:r>
            <a:endParaRPr kumimoji="1" lang="en-US" altLang="zh-CN" sz="1200" dirty="0">
              <a:solidFill>
                <a:prstClr val="black"/>
              </a:solidFill>
              <a:latin typeface="微软雅黑" panose="020B0503020204020204" pitchFamily="34" charset="-122"/>
              <a:ea typeface="微软雅黑" panose="020B0503020204020204" pitchFamily="34" charset="-122"/>
            </a:endParaRPr>
          </a:p>
        </p:txBody>
      </p:sp>
      <p:sp>
        <p:nvSpPr>
          <p:cNvPr id="8" name="矩形 7">
            <a:extLst>
              <a:ext uri="{FF2B5EF4-FFF2-40B4-BE49-F238E27FC236}">
                <a16:creationId xmlns:a16="http://schemas.microsoft.com/office/drawing/2014/main" id="{9103EAF9-7A85-1249-B3A4-EB2D42B97009}"/>
              </a:ext>
            </a:extLst>
          </p:cNvPr>
          <p:cNvSpPr/>
          <p:nvPr/>
        </p:nvSpPr>
        <p:spPr>
          <a:xfrm>
            <a:off x="4920456" y="4949062"/>
            <a:ext cx="3831952" cy="276999"/>
          </a:xfrm>
          <a:prstGeom prst="rect">
            <a:avLst/>
          </a:prstGeom>
        </p:spPr>
        <p:txBody>
          <a:bodyPr wrap="square">
            <a:spAutoFit/>
          </a:bodyPr>
          <a:lstStyle/>
          <a:p>
            <a:pPr marL="285750" indent="-285750">
              <a:buFont typeface="Wingdings" pitchFamily="2" charset="2"/>
              <a:buChar char="p"/>
            </a:pPr>
            <a:r>
              <a:rPr kumimoji="1" lang="en-US" altLang="zh-CN" sz="1200" dirty="0">
                <a:solidFill>
                  <a:prstClr val="black"/>
                </a:solidFill>
                <a:latin typeface="微软雅黑" panose="020B0503020204020204" pitchFamily="34" charset="-122"/>
                <a:ea typeface="微软雅黑" panose="020B0503020204020204" pitchFamily="34" charset="-122"/>
              </a:rPr>
              <a:t>10</a:t>
            </a:r>
            <a:r>
              <a:rPr kumimoji="1" lang="zh-CN" altLang="en-US" sz="1200" dirty="0">
                <a:solidFill>
                  <a:prstClr val="black"/>
                </a:solidFill>
                <a:latin typeface="微软雅黑" panose="020B0503020204020204" pitchFamily="34" charset="-122"/>
                <a:ea typeface="微软雅黑" panose="020B0503020204020204" pitchFamily="34" charset="-122"/>
              </a:rPr>
              <a:t>人</a:t>
            </a:r>
            <a:r>
              <a:rPr kumimoji="1" lang="en-US" altLang="zh-CN" sz="1200" dirty="0">
                <a:solidFill>
                  <a:prstClr val="black"/>
                </a:solidFill>
                <a:latin typeface="微软雅黑" panose="020B0503020204020204" pitchFamily="34" charset="-122"/>
                <a:ea typeface="微软雅黑" panose="020B0503020204020204" pitchFamily="34" charset="-122"/>
              </a:rPr>
              <a:t>+</a:t>
            </a:r>
            <a:r>
              <a:rPr kumimoji="1" lang="zh-CN" altLang="en-US" sz="1200" dirty="0">
                <a:solidFill>
                  <a:prstClr val="black"/>
                </a:solidFill>
                <a:latin typeface="微软雅黑" panose="020B0503020204020204" pitchFamily="34" charset="-122"/>
                <a:ea typeface="微软雅黑" panose="020B0503020204020204" pitchFamily="34" charset="-122"/>
              </a:rPr>
              <a:t>专门的专家团队支撑，技术答疑</a:t>
            </a:r>
            <a:endParaRPr kumimoji="1" lang="en-US" altLang="zh-CN" sz="1200" dirty="0">
              <a:solidFill>
                <a:prstClr val="black"/>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6748808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chemeClr val="tx1"/>
          </a:solidFill>
        </a:ln>
        <a:effectLst/>
      </a:spPr>
      <a:bodyPr rtlCol="0" anchor="t" anchorCtr="0"/>
      <a:lstStyle>
        <a:defPPr algn="ctr">
          <a:defRPr sz="1100" b="1" dirty="0" smtClean="0">
            <a:latin typeface="微软雅黑" panose="020B0503020204020204" pitchFamily="34" charset="-122"/>
            <a:ea typeface="微软雅黑" panose="020B0503020204020204" pitchFamily="34" charset="-122"/>
          </a:defRPr>
        </a:defPPr>
      </a:lstStyle>
      <a:style>
        <a:lnRef idx="1">
          <a:schemeClr val="accent3"/>
        </a:lnRef>
        <a:fillRef idx="2">
          <a:schemeClr val="accent3"/>
        </a:fillRef>
        <a:effectRef idx="1">
          <a:schemeClr val="accent3"/>
        </a:effectRef>
        <a:fontRef idx="minor">
          <a:schemeClr val="dk1"/>
        </a:fontRef>
      </a:style>
    </a:spDef>
    <a:txDef>
      <a:spPr>
        <a:noFill/>
      </a:spPr>
      <a:bodyPr wrap="square" rtlCol="0">
        <a:spAutoFit/>
      </a:bodyPr>
      <a:lstStyle>
        <a:defPPr>
          <a:defRPr sz="1600" b="1" dirty="0" smtClean="0">
            <a:latin typeface="微软雅黑" pitchFamily="34" charset="-122"/>
            <a:ea typeface="微软雅黑"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85719</TotalTime>
  <Words>2128</Words>
  <Application>Microsoft Office PowerPoint</Application>
  <PresentationFormat>自定义</PresentationFormat>
  <Paragraphs>312</Paragraphs>
  <Slides>27</Slides>
  <Notes>19</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27</vt:i4>
      </vt:variant>
    </vt:vector>
  </HeadingPairs>
  <TitlesOfParts>
    <vt:vector size="39" baseType="lpstr">
      <vt:lpstr>Gill Sans</vt:lpstr>
      <vt:lpstr>Lantinghei SC Demibold</vt:lpstr>
      <vt:lpstr>Open Sans Light</vt:lpstr>
      <vt:lpstr>Source Sans Pro Regular</vt:lpstr>
      <vt:lpstr>时尚中黑简体</vt:lpstr>
      <vt:lpstr>宋体</vt:lpstr>
      <vt:lpstr>微软雅黑</vt:lpstr>
      <vt:lpstr>微软雅黑</vt:lpstr>
      <vt:lpstr>Arial</vt:lpstr>
      <vt:lpstr>Calibri</vt:lpstr>
      <vt:lpstr>Wingdings</vt:lpstr>
      <vt:lpstr>Office 主题</vt:lpstr>
      <vt:lpstr>PowerPoint 演示文稿</vt:lpstr>
      <vt:lpstr>目 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目 录</vt:lpstr>
      <vt:lpstr>PowerPoint 演示文稿</vt:lpstr>
      <vt:lpstr>PowerPoint 演示文稿</vt:lpstr>
      <vt:lpstr>PowerPoint 演示文稿</vt:lpstr>
      <vt:lpstr>PowerPoint 演示文稿</vt:lpstr>
      <vt:lpstr>目 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目 录</vt:lpstr>
      <vt:lpstr>PowerPoint 演示文稿</vt:lpstr>
      <vt:lpstr>PowerPoint 演示文稿</vt:lpstr>
      <vt:lpstr>PowerPoint 演示文稿</vt:lpstr>
      <vt:lpstr>PowerPoint 演示文稿</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yanjianyong</dc:creator>
  <cp:lastModifiedBy>liu dongyang</cp:lastModifiedBy>
  <cp:revision>6475</cp:revision>
  <cp:lastPrinted>2019-12-11T05:32:02Z</cp:lastPrinted>
  <dcterms:created xsi:type="dcterms:W3CDTF">2013-11-22T10:39:44Z</dcterms:created>
  <dcterms:modified xsi:type="dcterms:W3CDTF">2021-02-05T01:46:54Z</dcterms:modified>
</cp:coreProperties>
</file>